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460" r:id="rId2"/>
    <p:sldId id="491" r:id="rId3"/>
    <p:sldId id="493" r:id="rId4"/>
    <p:sldId id="489" r:id="rId5"/>
    <p:sldId id="494" r:id="rId6"/>
    <p:sldId id="477" r:id="rId7"/>
    <p:sldId id="495" r:id="rId8"/>
    <p:sldId id="496" r:id="rId9"/>
    <p:sldId id="4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rhZ1Pq4n1PX4BYYwNm8Upg==" hashData="iGU7Y07AnYxsqHQFMIxyQEioeos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29000"/>
    <a:srgbClr val="FFB84F"/>
    <a:srgbClr val="00A283"/>
    <a:srgbClr val="00F2C4"/>
    <a:srgbClr val="FF603B"/>
    <a:srgbClr val="FFDBD1"/>
    <a:srgbClr val="FF8669"/>
    <a:srgbClr val="F22E00"/>
    <a:srgbClr val="00DE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24" autoAdjust="0"/>
  </p:normalViewPr>
  <p:slideViewPr>
    <p:cSldViewPr>
      <p:cViewPr varScale="1">
        <p:scale>
          <a:sx n="88" d="100"/>
          <a:sy n="88" d="100"/>
        </p:scale>
        <p:origin x="13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17FBB-B2C8-46B3-BA9C-1862CC0C4F31}" type="datetimeFigureOut">
              <a:rPr lang="en-CA" smtClean="0"/>
              <a:pPr/>
              <a:t>2022-09-12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99275-DB89-4B66-9162-670025BE5B6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y-AM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D99275-DB89-4B66-9162-670025BE5B6F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13" name="Group 12"/>
          <p:cNvGrpSpPr/>
          <p:nvPr/>
        </p:nvGrpSpPr>
        <p:grpSpPr>
          <a:xfrm>
            <a:off x="84982" y="659588"/>
            <a:ext cx="8906618" cy="5426088"/>
            <a:chOff x="84982" y="659588"/>
            <a:chExt cx="8906618" cy="5426088"/>
          </a:xfrm>
        </p:grpSpPr>
        <p:grpSp>
          <p:nvGrpSpPr>
            <p:cNvPr id="19" name="Group 18"/>
            <p:cNvGrpSpPr/>
            <p:nvPr/>
          </p:nvGrpSpPr>
          <p:grpSpPr>
            <a:xfrm>
              <a:off x="84982" y="659588"/>
              <a:ext cx="8906618" cy="5426088"/>
              <a:chOff x="84982" y="762000"/>
              <a:chExt cx="8906618" cy="5426088"/>
            </a:xfrm>
          </p:grpSpPr>
          <p:pic>
            <p:nvPicPr>
              <p:cNvPr id="1026" name="Picture 2" descr="C:\Users\мм\Desktop\Math 5-glukh 2\127342281-online-internet-courses-tutorial-web-education-concept-vector-flat-cartoon-design-graphic-illustrati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 bwMode="auto">
              <a:xfrm>
                <a:off x="84982" y="762000"/>
                <a:ext cx="8906618" cy="54260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pic>
            <p:nvPicPr>
              <p:cNvPr id="15" name="Picture 2" descr="C:\Users\мм\Desktop\Math 5-glukh 2\127342281-online-internet-courses-tutorial-web-education-concept-vector-flat-cartoon-design-graphic-illustrati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68345" t="52292" r="26522" b="36805"/>
              <a:stretch>
                <a:fillRect/>
              </a:stretch>
            </p:blipFill>
            <p:spPr bwMode="auto">
              <a:xfrm>
                <a:off x="6166800" y="2667000"/>
                <a:ext cx="462600" cy="5916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  <p:pic>
            <p:nvPicPr>
              <p:cNvPr id="17" name="Picture 2" descr="C:\Users\мм\Desktop\Math 5-glukh 2\127342281-online-internet-courses-tutorial-web-education-concept-vector-flat-cartoon-design-graphic-illustrati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l="62356" t="53364" r="31655" b="42423"/>
              <a:stretch>
                <a:fillRect/>
              </a:stretch>
            </p:blipFill>
            <p:spPr bwMode="auto">
              <a:xfrm>
                <a:off x="5638800" y="3200400"/>
                <a:ext cx="533400" cy="685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</p:pic>
        </p:grpSp>
        <p:sp>
          <p:nvSpPr>
            <p:cNvPr id="11" name="Rectangle 10"/>
            <p:cNvSpPr/>
            <p:nvPr/>
          </p:nvSpPr>
          <p:spPr>
            <a:xfrm>
              <a:off x="914400" y="5410200"/>
              <a:ext cx="3276600" cy="228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981200" y="3087469"/>
            <a:ext cx="1981200" cy="615553"/>
          </a:xfrm>
          <a:prstGeom prst="rect">
            <a:avLst/>
          </a:prstGeom>
          <a:solidFill>
            <a:srgbClr val="FFDAD1"/>
          </a:solidFill>
          <a:ln>
            <a:solidFill>
              <a:srgbClr val="FF8669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400" b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ԴԱՍ 13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0" y="228600"/>
            <a:ext cx="4648200" cy="646331"/>
          </a:xfrm>
          <a:prstGeom prst="rect">
            <a:avLst/>
          </a:prstGeom>
          <a:solidFill>
            <a:srgbClr val="FFDAD1"/>
          </a:solidFill>
          <a:ln>
            <a:solidFill>
              <a:srgbClr val="FF8669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ՄԱԹԵՄԱՏԻԿԱ 5</a:t>
            </a:r>
            <a:endParaRPr lang="en-CA" sz="3200" b="1" spc="300" dirty="0">
              <a:ln w="0">
                <a:solidFill>
                  <a:srgbClr val="F22E00"/>
                </a:solidFill>
              </a:ln>
              <a:solidFill>
                <a:srgbClr val="FF9981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3733800"/>
            <a:ext cx="4191000" cy="107721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3200" b="1" spc="-150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ԲԱԶՄԱՊԱՏԿՄԱՆ ԶՈՒԳՈՐԴԱԿԱՆ ՕՐԵՆՔԸ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2" grpId="0" animBg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228600"/>
            <a:ext cx="5486400" cy="584775"/>
          </a:xfrm>
          <a:prstGeom prst="rect">
            <a:avLst/>
          </a:prstGeom>
          <a:solidFill>
            <a:srgbClr val="FFECE7"/>
          </a:solidFill>
          <a:ln>
            <a:solidFill>
              <a:srgbClr val="FF8669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Բազմապատկենք   </a:t>
            </a:r>
            <a:r>
              <a:rPr lang="ru-RU" sz="2800" b="1" i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4,  3</a:t>
            </a:r>
            <a:r>
              <a:rPr lang="ru-RU" sz="2400" b="1" i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</a:t>
            </a:r>
            <a:r>
              <a:rPr lang="ru-RU" sz="24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և   </a:t>
            </a:r>
            <a:r>
              <a:rPr lang="ru-RU" sz="2800" b="1" i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</a:t>
            </a:r>
            <a:r>
              <a:rPr lang="ru-RU" sz="2000" b="1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Fill>
                  <a:solidFill>
                    <a:srgbClr val="8CD200"/>
                  </a:solidFill>
                </a:uFill>
                <a:latin typeface="Sylfaen" pitchFamily="18" charset="0"/>
              </a:rPr>
              <a:t>   </a:t>
            </a:r>
            <a:r>
              <a:rPr lang="ru-RU" sz="24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թվերը:</a:t>
            </a:r>
            <a:r>
              <a:rPr lang="ru-RU" sz="2400" b="1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endParaRPr lang="ru-RU" sz="2400" i="1" dirty="0" smtClean="0">
              <a:ln w="0">
                <a:solidFill>
                  <a:srgbClr val="F22E00"/>
                </a:solidFill>
              </a:ln>
              <a:solidFill>
                <a:srgbClr val="FF9981"/>
              </a:solidFill>
              <a:uFill>
                <a:solidFill>
                  <a:schemeClr val="bg1"/>
                </a:solidFill>
              </a:uFill>
              <a:latin typeface="Sylfaen" pitchFamily="18" charset="0"/>
              <a:ea typeface="Tahoma"/>
              <a:cs typeface="Tahoma"/>
            </a:endParaRPr>
          </a:p>
          <a:p>
            <a:pPr algn="ctr"/>
            <a:r>
              <a:rPr lang="ru-RU" sz="4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400" i="1" dirty="0">
              <a:ln w="0">
                <a:solidFill>
                  <a:srgbClr val="F22E00"/>
                </a:solidFill>
              </a:ln>
              <a:solidFill>
                <a:srgbClr val="FF9981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65694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(4 · 3) · 2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066800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Կարելի  է  գրել`</a:t>
            </a:r>
            <a:endParaRPr lang="en-CA" sz="2400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1000" y="1752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կամ</a:t>
            </a:r>
            <a:endParaRPr lang="en-CA" sz="2400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1656942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 · (3 · 2)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12" name="Group 11"/>
          <p:cNvGrpSpPr>
            <a:grpSpLocks noChangeAspect="1"/>
          </p:cNvGrpSpPr>
          <p:nvPr/>
        </p:nvGrpSpPr>
        <p:grpSpPr>
          <a:xfrm>
            <a:off x="2170801" y="1700029"/>
            <a:ext cx="1234440" cy="1002240"/>
            <a:chOff x="2133600" y="1295400"/>
            <a:chExt cx="990600" cy="1113600"/>
          </a:xfrm>
        </p:grpSpPr>
        <p:sp>
          <p:nvSpPr>
            <p:cNvPr id="13" name="Rectangle 12"/>
            <p:cNvSpPr/>
            <p:nvPr/>
          </p:nvSpPr>
          <p:spPr>
            <a:xfrm>
              <a:off x="2133600" y="1295400"/>
              <a:ext cx="990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2822167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5775960" y="1700029"/>
            <a:ext cx="1234440" cy="1002240"/>
            <a:chOff x="2133600" y="1295400"/>
            <a:chExt cx="990600" cy="1113600"/>
          </a:xfrm>
        </p:grpSpPr>
        <p:sp>
          <p:nvSpPr>
            <p:cNvPr id="16" name="Rectangle 15"/>
            <p:cNvSpPr/>
            <p:nvPr/>
          </p:nvSpPr>
          <p:spPr>
            <a:xfrm>
              <a:off x="2133600" y="1295400"/>
              <a:ext cx="990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17" name="Straight Connector 16"/>
            <p:cNvCxnSpPr/>
            <p:nvPr/>
          </p:nvCxnSpPr>
          <p:spPr>
            <a:xfrm flipH="1">
              <a:off x="2380600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>
            <a:grpSpLocks noChangeAspect="1"/>
          </p:cNvGrpSpPr>
          <p:nvPr/>
        </p:nvGrpSpPr>
        <p:grpSpPr>
          <a:xfrm>
            <a:off x="3581400" y="1676400"/>
            <a:ext cx="411480" cy="1023769"/>
            <a:chOff x="2133600" y="1271479"/>
            <a:chExt cx="1143000" cy="1137521"/>
          </a:xfrm>
        </p:grpSpPr>
        <p:sp>
          <p:nvSpPr>
            <p:cNvPr id="19" name="Rectangle 18"/>
            <p:cNvSpPr/>
            <p:nvPr/>
          </p:nvSpPr>
          <p:spPr>
            <a:xfrm>
              <a:off x="2133600" y="1271479"/>
              <a:ext cx="1143000" cy="63352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20" name="Straight Connector 19"/>
            <p:cNvCxnSpPr/>
            <p:nvPr/>
          </p:nvCxnSpPr>
          <p:spPr>
            <a:xfrm flipH="1">
              <a:off x="2705100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>
            <a:grpSpLocks noChangeAspect="1"/>
          </p:cNvGrpSpPr>
          <p:nvPr/>
        </p:nvGrpSpPr>
        <p:grpSpPr>
          <a:xfrm>
            <a:off x="5181601" y="1676400"/>
            <a:ext cx="411480" cy="1023769"/>
            <a:chOff x="2133600" y="1271479"/>
            <a:chExt cx="1143000" cy="1137521"/>
          </a:xfrm>
        </p:grpSpPr>
        <p:sp>
          <p:nvSpPr>
            <p:cNvPr id="22" name="Rectangle 21"/>
            <p:cNvSpPr/>
            <p:nvPr/>
          </p:nvSpPr>
          <p:spPr>
            <a:xfrm>
              <a:off x="2133600" y="1271479"/>
              <a:ext cx="1143000" cy="63352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2705100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667000" y="2667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12 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52800" y="266711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· 2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2200" y="26670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 · 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15000" y="2667114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6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28" name="Group 27"/>
          <p:cNvGrpSpPr>
            <a:grpSpLocks noChangeAspect="1"/>
          </p:cNvGrpSpPr>
          <p:nvPr/>
        </p:nvGrpSpPr>
        <p:grpSpPr>
          <a:xfrm>
            <a:off x="2743200" y="2726401"/>
            <a:ext cx="1234440" cy="1002240"/>
            <a:chOff x="2133600" y="1295400"/>
            <a:chExt cx="990600" cy="1113600"/>
          </a:xfrm>
        </p:grpSpPr>
        <p:sp>
          <p:nvSpPr>
            <p:cNvPr id="29" name="Rectangle 28"/>
            <p:cNvSpPr/>
            <p:nvPr/>
          </p:nvSpPr>
          <p:spPr>
            <a:xfrm>
              <a:off x="2133600" y="1295400"/>
              <a:ext cx="990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>
              <a:off x="2628900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2971800" y="3657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24 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32" name="Group 31"/>
          <p:cNvGrpSpPr>
            <a:grpSpLocks noChangeAspect="1"/>
          </p:cNvGrpSpPr>
          <p:nvPr/>
        </p:nvGrpSpPr>
        <p:grpSpPr>
          <a:xfrm>
            <a:off x="5105400" y="2726401"/>
            <a:ext cx="1234440" cy="1002240"/>
            <a:chOff x="2133600" y="1295400"/>
            <a:chExt cx="990600" cy="1113600"/>
          </a:xfrm>
        </p:grpSpPr>
        <p:sp>
          <p:nvSpPr>
            <p:cNvPr id="33" name="Rectangle 32"/>
            <p:cNvSpPr/>
            <p:nvPr/>
          </p:nvSpPr>
          <p:spPr>
            <a:xfrm>
              <a:off x="2133600" y="1295400"/>
              <a:ext cx="990600" cy="609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2628900" y="1905000"/>
              <a:ext cx="0" cy="504000"/>
            </a:xfrm>
            <a:prstGeom prst="line">
              <a:avLst/>
            </a:prstGeom>
            <a:ln w="19050">
              <a:solidFill>
                <a:schemeClr val="tx1"/>
              </a:solidFill>
              <a:headEnd type="oval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" name="Picture 2" descr="C:\Users\мм\Desktop\Math 5-glukh 2\127342281-online-internet-courses-tutorial-web-education-concept-vector-flat-cartoon-design-graphic-illustrati.jpg"/>
          <p:cNvPicPr>
            <a:picLocks noChangeAspect="1" noChangeArrowheads="1"/>
          </p:cNvPicPr>
          <p:nvPr/>
        </p:nvPicPr>
        <p:blipFill>
          <a:blip r:embed="rId2" cstate="print"/>
          <a:srcRect l="13370" r="22417"/>
          <a:stretch>
            <a:fillRect/>
          </a:stretch>
        </p:blipFill>
        <p:spPr bwMode="auto">
          <a:xfrm>
            <a:off x="6172200" y="4281054"/>
            <a:ext cx="2895600" cy="250074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41" name="TextBox 40"/>
          <p:cNvSpPr txBox="1"/>
          <p:nvPr/>
        </p:nvSpPr>
        <p:spPr>
          <a:xfrm>
            <a:off x="304800" y="4183559"/>
            <a:ext cx="1905000" cy="553998"/>
          </a:xfrm>
          <a:prstGeom prst="rect">
            <a:avLst/>
          </a:prstGeom>
          <a:solidFill>
            <a:srgbClr val="FFDBD1"/>
          </a:solidFill>
          <a:ln w="0">
            <a:solidFill>
              <a:srgbClr val="FF8669"/>
            </a:solidFill>
          </a:ln>
          <a:effectLst>
            <a:outerShdw blurRad="50800" dist="139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ln w="0">
                  <a:solidFill>
                    <a:srgbClr val="F22E00"/>
                  </a:solidFill>
                </a:ln>
                <a:solidFill>
                  <a:srgbClr val="FF7F61"/>
                </a:solidFill>
                <a:latin typeface="Sylfaen" pitchFamily="18" charset="0"/>
              </a:rPr>
              <a:t>Այսպիսով`</a:t>
            </a:r>
          </a:p>
          <a:p>
            <a:pPr algn="ctr"/>
            <a:endParaRPr lang="ru-RU" sz="500" i="1" dirty="0" smtClean="0">
              <a:ln w="0">
                <a:solidFill>
                  <a:srgbClr val="F22E00"/>
                </a:solidFill>
              </a:ln>
              <a:solidFill>
                <a:srgbClr val="FF9981"/>
              </a:solidFill>
              <a:latin typeface="Sylfae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096000" y="4793159"/>
            <a:ext cx="3048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0">
                  <a:solidFill>
                    <a:srgbClr val="F22E00"/>
                  </a:solidFill>
                </a:ln>
                <a:solidFill>
                  <a:srgbClr val="FF7F61"/>
                </a:solidFill>
                <a:latin typeface="Sylfaen" pitchFamily="18" charset="0"/>
              </a:rPr>
              <a:t>=</a:t>
            </a:r>
            <a:endParaRPr lang="en-CA" sz="4000" b="1" i="1" dirty="0">
              <a:ln w="0">
                <a:solidFill>
                  <a:srgbClr val="F22E00"/>
                </a:solidFill>
              </a:ln>
              <a:solidFill>
                <a:srgbClr val="FF7F61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19200" y="4869359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(4 · 3) · 2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429000" y="486935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 · (3 · 2)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0" y="36576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24 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4800" y="5791200"/>
            <a:ext cx="5486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100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Sylfaen" pitchFamily="18" charset="0"/>
              </a:rPr>
              <a:t>Բազմապատկման  արդյունքը  կախված  չէ  փակագծերի  դասավորությունից:</a:t>
            </a:r>
            <a:endParaRPr lang="en-CA" sz="2100" i="1" dirty="0">
              <a:ln w="0"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  <p:bldP spid="24" grpId="0"/>
      <p:bldP spid="25" grpId="0"/>
      <p:bldP spid="26" grpId="0"/>
      <p:bldP spid="27" grpId="0"/>
      <p:bldP spid="31" grpId="0"/>
      <p:bldP spid="41" grpId="0" animBg="1"/>
      <p:bldP spid="56" grpId="0" animBg="1"/>
      <p:bldP spid="57" grpId="0"/>
      <p:bldP spid="58" grpId="0"/>
      <p:bldP spid="35" grpId="0"/>
      <p:bldP spid="5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51"/>
          <p:cNvGrpSpPr/>
          <p:nvPr/>
        </p:nvGrpSpPr>
        <p:grpSpPr>
          <a:xfrm>
            <a:off x="-152400" y="1524000"/>
            <a:ext cx="6343650" cy="5092823"/>
            <a:chOff x="228600" y="1524000"/>
            <a:chExt cx="6343650" cy="5092823"/>
          </a:xfrm>
        </p:grpSpPr>
        <p:grpSp>
          <p:nvGrpSpPr>
            <p:cNvPr id="3" name="Group 48"/>
            <p:cNvGrpSpPr/>
            <p:nvPr/>
          </p:nvGrpSpPr>
          <p:grpSpPr>
            <a:xfrm>
              <a:off x="228600" y="1524000"/>
              <a:ext cx="6343650" cy="5092823"/>
              <a:chOff x="228600" y="1524000"/>
              <a:chExt cx="6343650" cy="5092823"/>
            </a:xfrm>
          </p:grpSpPr>
          <p:grpSp>
            <p:nvGrpSpPr>
              <p:cNvPr id="4" name="Group 42"/>
              <p:cNvGrpSpPr>
                <a:grpSpLocks noChangeAspect="1"/>
              </p:cNvGrpSpPr>
              <p:nvPr/>
            </p:nvGrpSpPr>
            <p:grpSpPr>
              <a:xfrm>
                <a:off x="228600" y="1524000"/>
                <a:ext cx="6343650" cy="5092823"/>
                <a:chOff x="304800" y="1905000"/>
                <a:chExt cx="5715000" cy="4588129"/>
              </a:xfrm>
            </p:grpSpPr>
            <p:grpSp>
              <p:nvGrpSpPr>
                <p:cNvPr id="5" name="Group 39"/>
                <p:cNvGrpSpPr/>
                <p:nvPr/>
              </p:nvGrpSpPr>
              <p:grpSpPr>
                <a:xfrm>
                  <a:off x="304800" y="1905000"/>
                  <a:ext cx="5715000" cy="4588129"/>
                  <a:chOff x="304800" y="1905000"/>
                  <a:chExt cx="5715000" cy="4588129"/>
                </a:xfrm>
              </p:grpSpPr>
              <p:grpSp>
                <p:nvGrpSpPr>
                  <p:cNvPr id="6" name="Group 36"/>
                  <p:cNvGrpSpPr/>
                  <p:nvPr/>
                </p:nvGrpSpPr>
                <p:grpSpPr>
                  <a:xfrm>
                    <a:off x="304800" y="1905000"/>
                    <a:ext cx="5715000" cy="4588129"/>
                    <a:chOff x="304800" y="1905000"/>
                    <a:chExt cx="5715000" cy="4588129"/>
                  </a:xfrm>
                </p:grpSpPr>
                <p:grpSp>
                  <p:nvGrpSpPr>
                    <p:cNvPr id="7" name="Group 17"/>
                    <p:cNvGrpSpPr>
                      <a:grpSpLocks noChangeAspect="1"/>
                    </p:cNvGrpSpPr>
                    <p:nvPr/>
                  </p:nvGrpSpPr>
                  <p:grpSpPr>
                    <a:xfrm>
                      <a:off x="304800" y="2590800"/>
                      <a:ext cx="3902329" cy="3902329"/>
                      <a:chOff x="1320060" y="177059"/>
                      <a:chExt cx="6503883" cy="6503882"/>
                    </a:xfrm>
                  </p:grpSpPr>
                  <p:pic>
                    <p:nvPicPr>
                      <p:cNvPr id="19" name="Picture 2" descr="D:\1.Math-5grade-picture\employee-presentation-1446241-1224685.png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 cstate="print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0060" y="177059"/>
                        <a:ext cx="6503883" cy="6503882"/>
                      </a:xfrm>
                      <a:prstGeom prst="rect">
                        <a:avLst/>
                      </a:prstGeom>
                      <a:noFill/>
                    </p:spPr>
                  </p:pic>
                  <p:pic>
                    <p:nvPicPr>
                      <p:cNvPr id="20" name="Picture 19" descr="C:\Users\мм\Desktop\Planning-on-attending-beauty-college-222.jpg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 r:embed="rId3" cstate="print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lum bright="-4000"/>
                      </a:blip>
                      <a:srcRect b="33797"/>
                      <a:stretch>
                        <a:fillRect/>
                      </a:stretch>
                    </p:blipFill>
                    <p:spPr bwMode="auto">
                      <a:xfrm rot="60000">
                        <a:off x="2084924" y="228993"/>
                        <a:ext cx="897298" cy="979333"/>
                      </a:xfrm>
                      <a:prstGeom prst="rect">
                        <a:avLst/>
                      </a:prstGeom>
                      <a:noFill/>
                      <a:scene3d>
                        <a:camera prst="perspectiveRight"/>
                        <a:lightRig rig="threePt" dir="t"/>
                      </a:scene3d>
                    </p:spPr>
                  </p:pic>
                </p:grpSp>
                <p:pic>
                  <p:nvPicPr>
                    <p:cNvPr id="32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/>
                    <a:stretch>
                      <a:fillRect/>
                    </a:stretch>
                  </p:blipFill>
                  <p:spPr bwMode="auto">
                    <a:xfrm>
                      <a:off x="3352800" y="2590800"/>
                      <a:ext cx="2667000" cy="3902329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4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 flipH="1">
                      <a:off x="1219200" y="1905000"/>
                      <a:ext cx="2743200" cy="685800"/>
                    </a:xfrm>
                    <a:prstGeom prst="rect">
                      <a:avLst/>
                    </a:prstGeom>
                    <a:noFill/>
                  </p:spPr>
                </p:pic>
                <p:pic>
                  <p:nvPicPr>
                    <p:cNvPr id="35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b="82426"/>
                    <a:stretch>
                      <a:fillRect/>
                    </a:stretch>
                  </p:blipFill>
                  <p:spPr bwMode="auto">
                    <a:xfrm>
                      <a:off x="3352800" y="1905000"/>
                      <a:ext cx="2667000" cy="685800"/>
                    </a:xfrm>
                    <a:prstGeom prst="rect">
                      <a:avLst/>
                    </a:prstGeom>
                    <a:noFill/>
                  </p:spPr>
                </p:pic>
                <p:sp>
                  <p:nvSpPr>
                    <p:cNvPr id="36" name="Rectangle 35"/>
                    <p:cNvSpPr/>
                    <p:nvPr/>
                  </p:nvSpPr>
                  <p:spPr>
                    <a:xfrm>
                      <a:off x="1752600" y="4676892"/>
                      <a:ext cx="3810000" cy="1712362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hy-AM"/>
                    </a:p>
                  </p:txBody>
                </p:sp>
                <p:pic>
                  <p:nvPicPr>
                    <p:cNvPr id="33" name="Picture 2" descr="D:\1.Math-5grade-picture\employee-presentation-1446241-1224685.png"/>
                    <p:cNvPicPr>
                      <a:picLocks noChangeAspect="1" noChangeArrowheads="1"/>
                    </p:cNvPicPr>
                    <p:nvPr/>
                  </p:nvPicPr>
                  <p:blipFill>
                    <a:blip r:embed="rId2" cstate="print"/>
                    <a:srcRect l="37101" t="52722" r="10783" b="2815"/>
                    <a:stretch>
                      <a:fillRect/>
                    </a:stretch>
                  </p:blipFill>
                  <p:spPr bwMode="auto">
                    <a:xfrm>
                      <a:off x="2514600" y="4650946"/>
                      <a:ext cx="2209800" cy="1735091"/>
                    </a:xfrm>
                    <a:prstGeom prst="rect">
                      <a:avLst/>
                    </a:prstGeom>
                    <a:noFill/>
                  </p:spPr>
                </p:pic>
              </p:grpSp>
              <p:sp>
                <p:nvSpPr>
                  <p:cNvPr id="38" name="Rectangle 37"/>
                  <p:cNvSpPr/>
                  <p:nvPr/>
                </p:nvSpPr>
                <p:spPr>
                  <a:xfrm>
                    <a:off x="1623178" y="2743200"/>
                    <a:ext cx="155676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  <p:sp>
                <p:nvSpPr>
                  <p:cNvPr id="39" name="Rectangle 38"/>
                  <p:cNvSpPr/>
                  <p:nvPr/>
                </p:nvSpPr>
                <p:spPr>
                  <a:xfrm>
                    <a:off x="5515070" y="2743200"/>
                    <a:ext cx="228600" cy="304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y-AM"/>
                  </a:p>
                </p:txBody>
              </p:sp>
            </p:grpSp>
            <p:sp>
              <p:nvSpPr>
                <p:cNvPr id="41" name="Rectangle 40"/>
                <p:cNvSpPr/>
                <p:nvPr/>
              </p:nvSpPr>
              <p:spPr>
                <a:xfrm>
                  <a:off x="1905000" y="2331600"/>
                  <a:ext cx="3600000" cy="2088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  <p:sp>
              <p:nvSpPr>
                <p:cNvPr id="42" name="Rectangle 41"/>
                <p:cNvSpPr/>
                <p:nvPr/>
              </p:nvSpPr>
              <p:spPr>
                <a:xfrm>
                  <a:off x="1774800" y="2362200"/>
                  <a:ext cx="206400" cy="945000"/>
                </a:xfrm>
                <a:prstGeom prst="rect">
                  <a:avLst/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y-AM"/>
                </a:p>
              </p:txBody>
            </p:sp>
          </p:grpSp>
          <p:sp>
            <p:nvSpPr>
              <p:cNvPr id="47" name="Rectangle 46"/>
              <p:cNvSpPr/>
              <p:nvPr/>
            </p:nvSpPr>
            <p:spPr>
              <a:xfrm>
                <a:off x="1981200" y="1981200"/>
                <a:ext cx="3886200" cy="2286000"/>
              </a:xfrm>
              <a:prstGeom prst="rect">
                <a:avLst/>
              </a:prstGeom>
              <a:solidFill>
                <a:srgbClr val="DDFFF9"/>
              </a:solidFill>
              <a:ln w="0">
                <a:solidFill>
                  <a:srgbClr val="00C09B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1" name="Freeform 50"/>
            <p:cNvSpPr/>
            <p:nvPr/>
          </p:nvSpPr>
          <p:spPr>
            <a:xfrm>
              <a:off x="838200" y="2789403"/>
              <a:ext cx="379965" cy="195155"/>
            </a:xfrm>
            <a:custGeom>
              <a:avLst/>
              <a:gdLst>
                <a:gd name="connsiteX0" fmla="*/ 0 w 379965"/>
                <a:gd name="connsiteY0" fmla="*/ 15860 h 195155"/>
                <a:gd name="connsiteX1" fmla="*/ 82751 w 379965"/>
                <a:gd name="connsiteY1" fmla="*/ 148262 h 195155"/>
                <a:gd name="connsiteX2" fmla="*/ 136539 w 379965"/>
                <a:gd name="connsiteY2" fmla="*/ 181363 h 195155"/>
                <a:gd name="connsiteX3" fmla="*/ 227565 w 379965"/>
                <a:gd name="connsiteY3" fmla="*/ 189638 h 195155"/>
                <a:gd name="connsiteX4" fmla="*/ 289629 w 379965"/>
                <a:gd name="connsiteY4" fmla="*/ 148262 h 195155"/>
                <a:gd name="connsiteX5" fmla="*/ 368242 w 379965"/>
                <a:gd name="connsiteY5" fmla="*/ 19998 h 195155"/>
                <a:gd name="connsiteX6" fmla="*/ 359967 w 379965"/>
                <a:gd name="connsiteY6" fmla="*/ 28273 h 195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9965" h="195155">
                  <a:moveTo>
                    <a:pt x="0" y="15860"/>
                  </a:moveTo>
                  <a:cubicBezTo>
                    <a:pt x="29997" y="68269"/>
                    <a:pt x="59994" y="120678"/>
                    <a:pt x="82751" y="148262"/>
                  </a:cubicBezTo>
                  <a:cubicBezTo>
                    <a:pt x="105508" y="175846"/>
                    <a:pt x="112403" y="174467"/>
                    <a:pt x="136539" y="181363"/>
                  </a:cubicBezTo>
                  <a:cubicBezTo>
                    <a:pt x="160675" y="188259"/>
                    <a:pt x="202050" y="195155"/>
                    <a:pt x="227565" y="189638"/>
                  </a:cubicBezTo>
                  <a:cubicBezTo>
                    <a:pt x="253080" y="184121"/>
                    <a:pt x="266183" y="176535"/>
                    <a:pt x="289629" y="148262"/>
                  </a:cubicBezTo>
                  <a:cubicBezTo>
                    <a:pt x="313075" y="119989"/>
                    <a:pt x="356519" y="39996"/>
                    <a:pt x="368242" y="19998"/>
                  </a:cubicBezTo>
                  <a:cubicBezTo>
                    <a:pt x="379965" y="0"/>
                    <a:pt x="369966" y="14136"/>
                    <a:pt x="359967" y="28273"/>
                  </a:cubicBezTo>
                </a:path>
              </a:pathLst>
            </a:custGeom>
            <a:ln>
              <a:solidFill>
                <a:srgbClr val="FFB79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y-AM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1752600" y="2300407"/>
            <a:ext cx="3581400" cy="1661993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Նշենք, 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որ 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բազմապատկ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ան 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զուգորդ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ական 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օրենքը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ճիշտ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է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նաև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այն 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դեպքում, 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եր</a:t>
            </a:r>
            <a:r>
              <a:rPr lang="ru-RU" sz="20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բ </a:t>
            </a:r>
            <a:endParaRPr lang="el-GR" sz="2000" i="1" dirty="0" smtClean="0">
              <a:ln w="0">
                <a:noFill/>
              </a:ln>
              <a:solidFill>
                <a:sysClr val="windowText" lastClr="000000"/>
              </a:solidFill>
              <a:latin typeface="Sylfaen" pitchFamily="18" charset="0"/>
            </a:endParaRPr>
          </a:p>
          <a:p>
            <a:pPr algn="ctr"/>
            <a:r>
              <a:rPr lang="ru-RU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արտադրիչ</a:t>
            </a:r>
            <a:r>
              <a:rPr lang="hy-AM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ներից</a:t>
            </a:r>
            <a:r>
              <a:rPr lang="ru-RU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 </a:t>
            </a:r>
            <a:r>
              <a:rPr lang="hy-AM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 առնվազն</a:t>
            </a:r>
            <a:r>
              <a:rPr lang="ru-RU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 </a:t>
            </a:r>
            <a:r>
              <a:rPr lang="hy-AM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 մեկը </a:t>
            </a:r>
            <a:r>
              <a:rPr lang="ru-RU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 </a:t>
            </a:r>
            <a:r>
              <a:rPr lang="hy-AM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զրոն </a:t>
            </a:r>
            <a:r>
              <a:rPr lang="ru-RU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 </a:t>
            </a:r>
            <a:r>
              <a:rPr lang="hy-AM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է:</a:t>
            </a:r>
            <a:endParaRPr lang="en-CA" sz="2100" i="1" dirty="0">
              <a:ln w="0">
                <a:solidFill>
                  <a:srgbClr val="F22E00"/>
                </a:solidFill>
              </a:ln>
              <a:solidFill>
                <a:srgbClr val="FF998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pic>
        <p:nvPicPr>
          <p:cNvPr id="28" name="Picture 2" descr="C:\Users\мм\Desktop\Math 5-glukh 2\127342281-online-internet-courses-tutorial-web-education-concept-vector-flat-cartoon-design-graphic-illustrati.jpg"/>
          <p:cNvPicPr>
            <a:picLocks noChangeAspect="1" noChangeArrowheads="1"/>
          </p:cNvPicPr>
          <p:nvPr/>
        </p:nvPicPr>
        <p:blipFill>
          <a:blip r:embed="rId4" cstate="print"/>
          <a:srcRect l="13370" r="22417"/>
          <a:stretch>
            <a:fillRect/>
          </a:stretch>
        </p:blipFill>
        <p:spPr bwMode="auto">
          <a:xfrm>
            <a:off x="5891464" y="4038600"/>
            <a:ext cx="3176336" cy="2743199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7" name="TextBox 26"/>
          <p:cNvSpPr txBox="1"/>
          <p:nvPr/>
        </p:nvSpPr>
        <p:spPr>
          <a:xfrm>
            <a:off x="304800" y="228600"/>
            <a:ext cx="7315200" cy="1092607"/>
          </a:xfrm>
          <a:prstGeom prst="rect">
            <a:avLst/>
          </a:prstGeom>
          <a:solidFill>
            <a:srgbClr val="FFEBE5"/>
          </a:solidFill>
          <a:ln>
            <a:solidFill>
              <a:srgbClr val="FF8669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</a:rPr>
              <a:t>Ե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րկու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թվերի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արտադրյալը 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երրորդ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թ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վով  բազմապատկելու  արդյունքը  կարելի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է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ստանալ`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առաջին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 թիվը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երկրորդ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և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երրորդ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թվերի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r>
              <a:rPr lang="ru-RU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արտադրյալով  բազմապատկելով</a:t>
            </a:r>
            <a:r>
              <a:rPr lang="hy-AM" sz="20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:</a:t>
            </a:r>
            <a:r>
              <a:rPr lang="hy-AM" sz="2100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</a:p>
          <a:p>
            <a:r>
              <a:rPr lang="ru-RU" sz="400" i="1" dirty="0" smtClean="0">
                <a:ln w="0">
                  <a:solidFill>
                    <a:srgbClr val="F22E00"/>
                  </a:solidFill>
                </a:ln>
                <a:solidFill>
                  <a:srgbClr val="FF7F61"/>
                </a:solidFill>
                <a:uFill>
                  <a:solidFill>
                    <a:schemeClr val="bg1"/>
                  </a:solidFill>
                </a:uFill>
                <a:latin typeface="Sylfaen" pitchFamily="18" charset="0"/>
                <a:ea typeface="Tahoma"/>
                <a:cs typeface="Tahoma"/>
              </a:rPr>
              <a:t> </a:t>
            </a:r>
            <a:endParaRPr lang="en-CA" sz="2100" i="1" dirty="0">
              <a:ln w="0">
                <a:solidFill>
                  <a:srgbClr val="F22E00"/>
                </a:solidFill>
              </a:ln>
              <a:solidFill>
                <a:srgbClr val="FF7F61"/>
              </a:solidFill>
              <a:uFill>
                <a:solidFill>
                  <a:schemeClr val="bg1"/>
                </a:solidFill>
              </a:uFill>
              <a:latin typeface="Sylfae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76400" y="2347317"/>
            <a:ext cx="3733800" cy="1538883"/>
          </a:xfrm>
          <a:prstGeom prst="rect">
            <a:avLst/>
          </a:prstGeom>
          <a:noFill/>
          <a:ln w="22225"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Բ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ազմապատկ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ման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այս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հատկությունը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կոչվում 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է</a:t>
            </a:r>
            <a:r>
              <a:rPr lang="ru-RU" sz="2300" i="1" dirty="0" smtClean="0">
                <a:ln w="0">
                  <a:noFill/>
                </a:ln>
                <a:solidFill>
                  <a:sysClr val="windowText" lastClr="000000"/>
                </a:solidFill>
                <a:latin typeface="Sylfaen" pitchFamily="18" charset="0"/>
              </a:rPr>
              <a:t> </a:t>
            </a:r>
            <a:r>
              <a:rPr lang="hy-AM" sz="2300" b="1" i="1" dirty="0" smtClean="0">
                <a:ln w="0">
                  <a:solidFill>
                    <a:srgbClr val="007A49"/>
                  </a:solidFill>
                </a:ln>
                <a:solidFill>
                  <a:srgbClr val="009257"/>
                </a:solidFill>
                <a:latin typeface="Sylfaen" pitchFamily="18" charset="0"/>
              </a:rPr>
              <a:t> </a:t>
            </a:r>
            <a:r>
              <a:rPr lang="ru-RU" sz="2400" b="1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բազմապատկ</a:t>
            </a:r>
            <a:r>
              <a:rPr lang="hy-AM" sz="2400" b="1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ման</a:t>
            </a:r>
            <a:r>
              <a:rPr lang="ru-RU" sz="2400" b="1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 </a:t>
            </a:r>
            <a:endParaRPr lang="hy-AM" sz="2400" b="1" i="1" dirty="0" smtClean="0">
              <a:ln w="0">
                <a:solidFill>
                  <a:srgbClr val="F22E00"/>
                </a:solidFill>
              </a:ln>
              <a:solidFill>
                <a:srgbClr val="FF9981"/>
              </a:solidFill>
              <a:latin typeface="Sylfaen" pitchFamily="18" charset="0"/>
            </a:endParaRPr>
          </a:p>
          <a:p>
            <a:pPr algn="ctr"/>
            <a:r>
              <a:rPr lang="ru-RU" sz="2400" b="1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զուգորդ</a:t>
            </a:r>
            <a:r>
              <a:rPr lang="hy-AM" sz="2400" b="1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ական</a:t>
            </a:r>
            <a:r>
              <a:rPr lang="ru-RU" sz="2400" b="1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 </a:t>
            </a:r>
            <a:r>
              <a:rPr lang="hy-AM" sz="2400" b="1" i="1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latin typeface="Sylfaen" pitchFamily="18" charset="0"/>
              </a:rPr>
              <a:t> օրենք:</a:t>
            </a:r>
            <a:endParaRPr lang="en-CA" sz="2400" b="1" i="1" dirty="0">
              <a:ln w="0">
                <a:solidFill>
                  <a:srgbClr val="F22E00"/>
                </a:solidFill>
              </a:ln>
              <a:solidFill>
                <a:srgbClr val="FF998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Right)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 animBg="1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 1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25" name="Group 24"/>
          <p:cNvGrpSpPr/>
          <p:nvPr/>
        </p:nvGrpSpPr>
        <p:grpSpPr>
          <a:xfrm>
            <a:off x="3485536" y="1447800"/>
            <a:ext cx="1387336" cy="1781394"/>
            <a:chOff x="7047709" y="3330000"/>
            <a:chExt cx="1387336" cy="1781394"/>
          </a:xfrm>
        </p:grpSpPr>
        <p:grpSp>
          <p:nvGrpSpPr>
            <p:cNvPr id="2" name="Group 1"/>
            <p:cNvGrpSpPr>
              <a:grpSpLocks noChangeAspect="1"/>
            </p:cNvGrpSpPr>
            <p:nvPr/>
          </p:nvGrpSpPr>
          <p:grpSpPr>
            <a:xfrm>
              <a:off x="7047709" y="3330003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8" name="Cube 7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9" name="Cube 8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0" name="Cube 9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1" name="Cube 10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15" name="Group 14"/>
            <p:cNvGrpSpPr>
              <a:grpSpLocks noChangeAspect="1"/>
            </p:cNvGrpSpPr>
            <p:nvPr/>
          </p:nvGrpSpPr>
          <p:grpSpPr>
            <a:xfrm>
              <a:off x="7452000" y="33300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16" name="Cube 15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7" name="Cube 16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8" name="Cube 17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19" name="Cube 18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20" name="Group 19"/>
            <p:cNvGrpSpPr>
              <a:grpSpLocks noChangeAspect="1"/>
            </p:cNvGrpSpPr>
            <p:nvPr/>
          </p:nvGrpSpPr>
          <p:grpSpPr>
            <a:xfrm>
              <a:off x="7848000" y="33300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21" name="Cube 20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2" name="Cube 21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3" name="Cube 22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4" name="Cube 23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>
            <a:off x="3127691" y="1899006"/>
            <a:ext cx="1387336" cy="1781394"/>
            <a:chOff x="7047709" y="3330000"/>
            <a:chExt cx="1387336" cy="1781394"/>
          </a:xfrm>
        </p:grpSpPr>
        <p:grpSp>
          <p:nvGrpSpPr>
            <p:cNvPr id="32" name="Group 1"/>
            <p:cNvGrpSpPr>
              <a:grpSpLocks noChangeAspect="1"/>
            </p:cNvGrpSpPr>
            <p:nvPr/>
          </p:nvGrpSpPr>
          <p:grpSpPr>
            <a:xfrm>
              <a:off x="7047709" y="3330003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43" name="Cube 42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4" name="Cube 43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5" name="Cube 44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6" name="Cube 45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3" name="Group 14"/>
            <p:cNvGrpSpPr>
              <a:grpSpLocks noChangeAspect="1"/>
            </p:cNvGrpSpPr>
            <p:nvPr/>
          </p:nvGrpSpPr>
          <p:grpSpPr>
            <a:xfrm>
              <a:off x="7452000" y="33300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39" name="Cube 38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0" name="Cube 39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1" name="Cube 40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2" name="Cube 41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34" name="Group 19"/>
            <p:cNvGrpSpPr>
              <a:grpSpLocks noChangeAspect="1"/>
            </p:cNvGrpSpPr>
            <p:nvPr/>
          </p:nvGrpSpPr>
          <p:grpSpPr>
            <a:xfrm>
              <a:off x="7848000" y="33300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35" name="Cube 34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6" name="Cube 35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7" name="Cube 36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8" name="Cube 37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6168600" y="1728009"/>
            <a:ext cx="739445" cy="1929591"/>
            <a:chOff x="7010400" y="2209800"/>
            <a:chExt cx="739445" cy="1929591"/>
          </a:xfrm>
        </p:grpSpPr>
        <p:grpSp>
          <p:nvGrpSpPr>
            <p:cNvPr id="26" name="Group 25"/>
            <p:cNvGrpSpPr>
              <a:grpSpLocks noChangeAspect="1"/>
            </p:cNvGrpSpPr>
            <p:nvPr/>
          </p:nvGrpSpPr>
          <p:grpSpPr>
            <a:xfrm>
              <a:off x="7162800" y="22098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27" name="Cube 26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8" name="Cube 27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29" name="Cube 28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30" name="Cube 29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47" name="Group 46"/>
            <p:cNvGrpSpPr>
              <a:grpSpLocks noChangeAspect="1"/>
            </p:cNvGrpSpPr>
            <p:nvPr/>
          </p:nvGrpSpPr>
          <p:grpSpPr>
            <a:xfrm>
              <a:off x="7010400" y="23580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48" name="Cube 47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49" name="Cube 48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0" name="Cube 49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51" name="Cube 50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63" name="Group 62"/>
          <p:cNvGrpSpPr/>
          <p:nvPr/>
        </p:nvGrpSpPr>
        <p:grpSpPr>
          <a:xfrm>
            <a:off x="6868310" y="1728009"/>
            <a:ext cx="739445" cy="1929591"/>
            <a:chOff x="7010400" y="2209800"/>
            <a:chExt cx="739445" cy="1929591"/>
          </a:xfrm>
        </p:grpSpPr>
        <p:grpSp>
          <p:nvGrpSpPr>
            <p:cNvPr id="64" name="Group 25"/>
            <p:cNvGrpSpPr>
              <a:grpSpLocks noChangeAspect="1"/>
            </p:cNvGrpSpPr>
            <p:nvPr/>
          </p:nvGrpSpPr>
          <p:grpSpPr>
            <a:xfrm>
              <a:off x="7162800" y="22098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70" name="Cube 69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1" name="Cube 70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2" name="Cube 71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3" name="Cube 72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65" name="Group 46"/>
            <p:cNvGrpSpPr>
              <a:grpSpLocks noChangeAspect="1"/>
            </p:cNvGrpSpPr>
            <p:nvPr/>
          </p:nvGrpSpPr>
          <p:grpSpPr>
            <a:xfrm>
              <a:off x="7010400" y="23580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66" name="Cube 65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7" name="Cube 66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8" name="Cube 67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69" name="Cube 68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7566355" y="1728009"/>
            <a:ext cx="739445" cy="1929591"/>
            <a:chOff x="7010400" y="2209800"/>
            <a:chExt cx="739445" cy="1929591"/>
          </a:xfrm>
        </p:grpSpPr>
        <p:grpSp>
          <p:nvGrpSpPr>
            <p:cNvPr id="75" name="Group 25"/>
            <p:cNvGrpSpPr>
              <a:grpSpLocks noChangeAspect="1"/>
            </p:cNvGrpSpPr>
            <p:nvPr/>
          </p:nvGrpSpPr>
          <p:grpSpPr>
            <a:xfrm>
              <a:off x="7162800" y="22098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81" name="Cube 80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2" name="Cube 81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3" name="Cube 82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4" name="Cube 83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  <p:grpSp>
          <p:nvGrpSpPr>
            <p:cNvPr id="76" name="Group 46"/>
            <p:cNvGrpSpPr>
              <a:grpSpLocks noChangeAspect="1"/>
            </p:cNvGrpSpPr>
            <p:nvPr/>
          </p:nvGrpSpPr>
          <p:grpSpPr>
            <a:xfrm>
              <a:off x="7010400" y="2358000"/>
              <a:ext cx="587045" cy="1781391"/>
              <a:chOff x="2667000" y="3783706"/>
              <a:chExt cx="762001" cy="2312294"/>
            </a:xfrm>
            <a:solidFill>
              <a:srgbClr val="00EBE6"/>
            </a:solidFill>
          </p:grpSpPr>
          <p:sp>
            <p:nvSpPr>
              <p:cNvPr id="77" name="Cube 76"/>
              <p:cNvSpPr>
                <a:spLocks noChangeAspect="1"/>
              </p:cNvSpPr>
              <p:nvPr/>
            </p:nvSpPr>
            <p:spPr>
              <a:xfrm>
                <a:off x="2667000" y="5334000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8" name="Cube 77"/>
              <p:cNvSpPr>
                <a:spLocks noChangeAspect="1"/>
              </p:cNvSpPr>
              <p:nvPr/>
            </p:nvSpPr>
            <p:spPr>
              <a:xfrm>
                <a:off x="2667000" y="4809875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79" name="Cube 78"/>
              <p:cNvSpPr>
                <a:spLocks noChangeAspect="1"/>
              </p:cNvSpPr>
              <p:nvPr/>
            </p:nvSpPr>
            <p:spPr>
              <a:xfrm>
                <a:off x="2667000" y="4305202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  <p:sp>
            <p:nvSpPr>
              <p:cNvPr id="80" name="Cube 79"/>
              <p:cNvSpPr>
                <a:spLocks noChangeAspect="1"/>
              </p:cNvSpPr>
              <p:nvPr/>
            </p:nvSpPr>
            <p:spPr>
              <a:xfrm>
                <a:off x="2667000" y="3783706"/>
                <a:ext cx="762001" cy="762000"/>
              </a:xfrm>
              <a:prstGeom prst="cube">
                <a:avLst>
                  <a:gd name="adj" fmla="val 31234"/>
                </a:avLst>
              </a:prstGeom>
              <a:grpFill/>
              <a:ln w="19050">
                <a:solidFill>
                  <a:srgbClr val="006C69"/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/>
              </a:p>
            </p:txBody>
          </p:sp>
        </p:grpSp>
      </p:grpSp>
      <p:grpSp>
        <p:nvGrpSpPr>
          <p:cNvPr id="121" name="Group 120"/>
          <p:cNvGrpSpPr/>
          <p:nvPr/>
        </p:nvGrpSpPr>
        <p:grpSpPr>
          <a:xfrm>
            <a:off x="457200" y="1600200"/>
            <a:ext cx="1532317" cy="1928394"/>
            <a:chOff x="1051064" y="1447800"/>
            <a:chExt cx="1532317" cy="1928394"/>
          </a:xfrm>
        </p:grpSpPr>
        <p:grpSp>
          <p:nvGrpSpPr>
            <p:cNvPr id="89" name="Group 24"/>
            <p:cNvGrpSpPr/>
            <p:nvPr/>
          </p:nvGrpSpPr>
          <p:grpSpPr>
            <a:xfrm>
              <a:off x="1196045" y="1447800"/>
              <a:ext cx="1387336" cy="1781394"/>
              <a:chOff x="7047709" y="3330000"/>
              <a:chExt cx="1387336" cy="1781394"/>
            </a:xfrm>
          </p:grpSpPr>
          <p:grpSp>
            <p:nvGrpSpPr>
              <p:cNvPr id="106" name="Group 1"/>
              <p:cNvGrpSpPr>
                <a:grpSpLocks noChangeAspect="1"/>
              </p:cNvGrpSpPr>
              <p:nvPr/>
            </p:nvGrpSpPr>
            <p:grpSpPr>
              <a:xfrm>
                <a:off x="7047709" y="3330003"/>
                <a:ext cx="587045" cy="1781391"/>
                <a:chOff x="2667000" y="3783706"/>
                <a:chExt cx="762001" cy="2312294"/>
              </a:xfrm>
              <a:solidFill>
                <a:srgbClr val="00EBE6"/>
              </a:solidFill>
            </p:grpSpPr>
            <p:sp>
              <p:nvSpPr>
                <p:cNvPr id="117" name="Cube 7"/>
                <p:cNvSpPr>
                  <a:spLocks noChangeAspect="1"/>
                </p:cNvSpPr>
                <p:nvPr/>
              </p:nvSpPr>
              <p:spPr>
                <a:xfrm>
                  <a:off x="2667000" y="5334000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8" name="Cube 8"/>
                <p:cNvSpPr>
                  <a:spLocks noChangeAspect="1"/>
                </p:cNvSpPr>
                <p:nvPr/>
              </p:nvSpPr>
              <p:spPr>
                <a:xfrm>
                  <a:off x="2667000" y="4809875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9" name="Cube 9"/>
                <p:cNvSpPr>
                  <a:spLocks noChangeAspect="1"/>
                </p:cNvSpPr>
                <p:nvPr/>
              </p:nvSpPr>
              <p:spPr>
                <a:xfrm>
                  <a:off x="2667000" y="4305202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20" name="Cube 10"/>
                <p:cNvSpPr>
                  <a:spLocks noChangeAspect="1"/>
                </p:cNvSpPr>
                <p:nvPr/>
              </p:nvSpPr>
              <p:spPr>
                <a:xfrm>
                  <a:off x="2667000" y="3783706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07" name="Group 14"/>
              <p:cNvGrpSpPr>
                <a:grpSpLocks noChangeAspect="1"/>
              </p:cNvGrpSpPr>
              <p:nvPr/>
            </p:nvGrpSpPr>
            <p:grpSpPr>
              <a:xfrm>
                <a:off x="7452000" y="3330000"/>
                <a:ext cx="587045" cy="1781391"/>
                <a:chOff x="2667000" y="3783706"/>
                <a:chExt cx="762001" cy="2312294"/>
              </a:xfrm>
              <a:solidFill>
                <a:srgbClr val="00EBE6"/>
              </a:solidFill>
            </p:grpSpPr>
            <p:sp>
              <p:nvSpPr>
                <p:cNvPr id="113" name="Cube 112"/>
                <p:cNvSpPr>
                  <a:spLocks noChangeAspect="1"/>
                </p:cNvSpPr>
                <p:nvPr/>
              </p:nvSpPr>
              <p:spPr>
                <a:xfrm>
                  <a:off x="2667000" y="5334000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4" name="Cube 113"/>
                <p:cNvSpPr>
                  <a:spLocks noChangeAspect="1"/>
                </p:cNvSpPr>
                <p:nvPr/>
              </p:nvSpPr>
              <p:spPr>
                <a:xfrm>
                  <a:off x="2667000" y="4809875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5" name="Cube 114"/>
                <p:cNvSpPr>
                  <a:spLocks noChangeAspect="1"/>
                </p:cNvSpPr>
                <p:nvPr/>
              </p:nvSpPr>
              <p:spPr>
                <a:xfrm>
                  <a:off x="2667000" y="4305202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6" name="Cube 115"/>
                <p:cNvSpPr>
                  <a:spLocks noChangeAspect="1"/>
                </p:cNvSpPr>
                <p:nvPr/>
              </p:nvSpPr>
              <p:spPr>
                <a:xfrm>
                  <a:off x="2667000" y="3783706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108" name="Group 19"/>
              <p:cNvGrpSpPr>
                <a:grpSpLocks noChangeAspect="1"/>
              </p:cNvGrpSpPr>
              <p:nvPr/>
            </p:nvGrpSpPr>
            <p:grpSpPr>
              <a:xfrm>
                <a:off x="7848000" y="3330000"/>
                <a:ext cx="587045" cy="1781391"/>
                <a:chOff x="2667000" y="3783706"/>
                <a:chExt cx="762001" cy="2312294"/>
              </a:xfrm>
              <a:solidFill>
                <a:srgbClr val="00EBE6"/>
              </a:solidFill>
            </p:grpSpPr>
            <p:sp>
              <p:nvSpPr>
                <p:cNvPr id="109" name="Cube 20"/>
                <p:cNvSpPr>
                  <a:spLocks noChangeAspect="1"/>
                </p:cNvSpPr>
                <p:nvPr/>
              </p:nvSpPr>
              <p:spPr>
                <a:xfrm>
                  <a:off x="2667000" y="5334000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0" name="Cube 21"/>
                <p:cNvSpPr>
                  <a:spLocks noChangeAspect="1"/>
                </p:cNvSpPr>
                <p:nvPr/>
              </p:nvSpPr>
              <p:spPr>
                <a:xfrm>
                  <a:off x="2667000" y="4809875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1" name="Cube 110"/>
                <p:cNvSpPr>
                  <a:spLocks noChangeAspect="1"/>
                </p:cNvSpPr>
                <p:nvPr/>
              </p:nvSpPr>
              <p:spPr>
                <a:xfrm>
                  <a:off x="2667000" y="4305202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12" name="Cube 111"/>
                <p:cNvSpPr>
                  <a:spLocks noChangeAspect="1"/>
                </p:cNvSpPr>
                <p:nvPr/>
              </p:nvSpPr>
              <p:spPr>
                <a:xfrm>
                  <a:off x="2667000" y="3783706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  <p:grpSp>
          <p:nvGrpSpPr>
            <p:cNvPr id="90" name="Group 30"/>
            <p:cNvGrpSpPr/>
            <p:nvPr/>
          </p:nvGrpSpPr>
          <p:grpSpPr>
            <a:xfrm>
              <a:off x="1051064" y="1594800"/>
              <a:ext cx="1387336" cy="1781394"/>
              <a:chOff x="7047709" y="3330000"/>
              <a:chExt cx="1387336" cy="1781394"/>
            </a:xfrm>
          </p:grpSpPr>
          <p:grpSp>
            <p:nvGrpSpPr>
              <p:cNvPr id="91" name="Group 1"/>
              <p:cNvGrpSpPr>
                <a:grpSpLocks noChangeAspect="1"/>
              </p:cNvGrpSpPr>
              <p:nvPr/>
            </p:nvGrpSpPr>
            <p:grpSpPr>
              <a:xfrm>
                <a:off x="7047709" y="3330003"/>
                <a:ext cx="587045" cy="1781391"/>
                <a:chOff x="2667000" y="3783706"/>
                <a:chExt cx="762001" cy="2312294"/>
              </a:xfrm>
              <a:solidFill>
                <a:srgbClr val="00EBE6"/>
              </a:solidFill>
            </p:grpSpPr>
            <p:sp>
              <p:nvSpPr>
                <p:cNvPr id="102" name="Cube 101"/>
                <p:cNvSpPr>
                  <a:spLocks noChangeAspect="1"/>
                </p:cNvSpPr>
                <p:nvPr/>
              </p:nvSpPr>
              <p:spPr>
                <a:xfrm>
                  <a:off x="2667000" y="5334000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03" name="Cube 102"/>
                <p:cNvSpPr>
                  <a:spLocks noChangeAspect="1"/>
                </p:cNvSpPr>
                <p:nvPr/>
              </p:nvSpPr>
              <p:spPr>
                <a:xfrm>
                  <a:off x="2667000" y="4809875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04" name="Cube 103"/>
                <p:cNvSpPr>
                  <a:spLocks noChangeAspect="1"/>
                </p:cNvSpPr>
                <p:nvPr/>
              </p:nvSpPr>
              <p:spPr>
                <a:xfrm>
                  <a:off x="2667000" y="4305202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05" name="Cube 104"/>
                <p:cNvSpPr>
                  <a:spLocks noChangeAspect="1"/>
                </p:cNvSpPr>
                <p:nvPr/>
              </p:nvSpPr>
              <p:spPr>
                <a:xfrm>
                  <a:off x="2667000" y="3783706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92" name="Group 14"/>
              <p:cNvGrpSpPr>
                <a:grpSpLocks noChangeAspect="1"/>
              </p:cNvGrpSpPr>
              <p:nvPr/>
            </p:nvGrpSpPr>
            <p:grpSpPr>
              <a:xfrm>
                <a:off x="7452000" y="3330000"/>
                <a:ext cx="587045" cy="1781391"/>
                <a:chOff x="2667000" y="3783706"/>
                <a:chExt cx="762001" cy="2312294"/>
              </a:xfrm>
              <a:solidFill>
                <a:srgbClr val="00EBE6"/>
              </a:solidFill>
            </p:grpSpPr>
            <p:sp>
              <p:nvSpPr>
                <p:cNvPr id="98" name="Cube 97"/>
                <p:cNvSpPr>
                  <a:spLocks noChangeAspect="1"/>
                </p:cNvSpPr>
                <p:nvPr/>
              </p:nvSpPr>
              <p:spPr>
                <a:xfrm>
                  <a:off x="2667000" y="5334000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99" name="Cube 98"/>
                <p:cNvSpPr>
                  <a:spLocks noChangeAspect="1"/>
                </p:cNvSpPr>
                <p:nvPr/>
              </p:nvSpPr>
              <p:spPr>
                <a:xfrm>
                  <a:off x="2667000" y="4809875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00" name="Cube 99"/>
                <p:cNvSpPr>
                  <a:spLocks noChangeAspect="1"/>
                </p:cNvSpPr>
                <p:nvPr/>
              </p:nvSpPr>
              <p:spPr>
                <a:xfrm>
                  <a:off x="2667000" y="4305202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101" name="Cube 100"/>
                <p:cNvSpPr>
                  <a:spLocks noChangeAspect="1"/>
                </p:cNvSpPr>
                <p:nvPr/>
              </p:nvSpPr>
              <p:spPr>
                <a:xfrm>
                  <a:off x="2667000" y="3783706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  <p:grpSp>
            <p:nvGrpSpPr>
              <p:cNvPr id="93" name="Group 19"/>
              <p:cNvGrpSpPr>
                <a:grpSpLocks noChangeAspect="1"/>
              </p:cNvGrpSpPr>
              <p:nvPr/>
            </p:nvGrpSpPr>
            <p:grpSpPr>
              <a:xfrm>
                <a:off x="7848000" y="3330000"/>
                <a:ext cx="587045" cy="1781391"/>
                <a:chOff x="2667000" y="3783706"/>
                <a:chExt cx="762001" cy="2312294"/>
              </a:xfrm>
              <a:solidFill>
                <a:srgbClr val="00EBE6"/>
              </a:solidFill>
            </p:grpSpPr>
            <p:sp>
              <p:nvSpPr>
                <p:cNvPr id="94" name="Cube 93"/>
                <p:cNvSpPr>
                  <a:spLocks noChangeAspect="1"/>
                </p:cNvSpPr>
                <p:nvPr/>
              </p:nvSpPr>
              <p:spPr>
                <a:xfrm>
                  <a:off x="2667000" y="5334000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95" name="Cube 94"/>
                <p:cNvSpPr>
                  <a:spLocks noChangeAspect="1"/>
                </p:cNvSpPr>
                <p:nvPr/>
              </p:nvSpPr>
              <p:spPr>
                <a:xfrm>
                  <a:off x="2667000" y="4809875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96" name="Cube 95"/>
                <p:cNvSpPr>
                  <a:spLocks noChangeAspect="1"/>
                </p:cNvSpPr>
                <p:nvPr/>
              </p:nvSpPr>
              <p:spPr>
                <a:xfrm>
                  <a:off x="2667000" y="4305202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  <p:sp>
              <p:nvSpPr>
                <p:cNvPr id="97" name="Cube 96"/>
                <p:cNvSpPr>
                  <a:spLocks noChangeAspect="1"/>
                </p:cNvSpPr>
                <p:nvPr/>
              </p:nvSpPr>
              <p:spPr>
                <a:xfrm>
                  <a:off x="2667000" y="3783706"/>
                  <a:ext cx="762001" cy="762000"/>
                </a:xfrm>
                <a:prstGeom prst="cube">
                  <a:avLst>
                    <a:gd name="adj" fmla="val 31234"/>
                  </a:avLst>
                </a:prstGeom>
                <a:grpFill/>
                <a:ln w="19050">
                  <a:solidFill>
                    <a:srgbClr val="006C69"/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/>
                </a:p>
              </p:txBody>
            </p:sp>
          </p:grpSp>
        </p:grpSp>
      </p:grpSp>
      <p:sp>
        <p:nvSpPr>
          <p:cNvPr id="123" name="TextBox 122"/>
          <p:cNvSpPr txBox="1"/>
          <p:nvPr/>
        </p:nvSpPr>
        <p:spPr>
          <a:xfrm>
            <a:off x="457200" y="228600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Բազմապատկման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զուգորդական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օրենքը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հեշտ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է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ստուգել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 նկարում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պատկերված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խորանարդիկների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քանակը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 երկու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 ձևով 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sz="2000" i="1" dirty="0" smtClean="0">
                <a:ln w="0">
                  <a:noFill/>
                </a:ln>
                <a:latin typeface="Sylfaen" pitchFamily="18" charset="0"/>
              </a:rPr>
              <a:t>հաշվելով: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2209800" y="3807737"/>
            <a:ext cx="3276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ctr"/>
            <a:r>
              <a:rPr lang="ru-RU" sz="1600" dirty="0" smtClean="0">
                <a:latin typeface="Sylfaen" pitchFamily="18" charset="0"/>
              </a:rPr>
              <a:t>Բաժանենք  </a:t>
            </a:r>
            <a:r>
              <a:rPr lang="ru-RU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2  </a:t>
            </a:r>
            <a:r>
              <a:rPr lang="hy-AM" sz="1600" dirty="0" smtClean="0">
                <a:ln w="0">
                  <a:noFill/>
                </a:ln>
                <a:latin typeface="Sylfaen" pitchFamily="18" charset="0"/>
              </a:rPr>
              <a:t>սալիկներ</a:t>
            </a:r>
            <a:r>
              <a:rPr lang="ru-RU" sz="1600" dirty="0" smtClean="0">
                <a:ln w="0">
                  <a:noFill/>
                </a:ln>
                <a:latin typeface="Sylfaen" pitchFamily="18" charset="0"/>
              </a:rPr>
              <a:t>ի</a:t>
            </a:r>
            <a:r>
              <a:rPr lang="hy-AM" sz="1600" dirty="0" smtClean="0">
                <a:ln w="0">
                  <a:noFill/>
                </a:ln>
                <a:latin typeface="Sylfaen" pitchFamily="18" charset="0"/>
              </a:rPr>
              <a:t>՝</a:t>
            </a:r>
            <a:r>
              <a:rPr lang="hy-AM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 </a:t>
            </a:r>
            <a:r>
              <a:rPr lang="ru-RU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 </a:t>
            </a:r>
          </a:p>
          <a:p>
            <a:pPr indent="-457200" algn="ctr"/>
            <a:r>
              <a:rPr lang="hy-AM" sz="1600" dirty="0" smtClean="0">
                <a:latin typeface="Sylfaen" pitchFamily="18" charset="0"/>
              </a:rPr>
              <a:t>ամեն </a:t>
            </a:r>
            <a:r>
              <a:rPr lang="ru-RU" sz="1600" dirty="0" smtClean="0">
                <a:latin typeface="Sylfaen" pitchFamily="18" charset="0"/>
              </a:rPr>
              <a:t> </a:t>
            </a:r>
            <a:r>
              <a:rPr lang="hy-AM" sz="1600" dirty="0" smtClean="0">
                <a:latin typeface="Sylfaen" pitchFamily="18" charset="0"/>
              </a:rPr>
              <a:t>մեկում </a:t>
            </a:r>
            <a:r>
              <a:rPr lang="ru-RU" sz="1600" dirty="0" smtClean="0">
                <a:latin typeface="Sylfaen" pitchFamily="18" charset="0"/>
              </a:rPr>
              <a:t> </a:t>
            </a:r>
          </a:p>
          <a:p>
            <a:pPr indent="-457200" algn="ctr"/>
            <a:r>
              <a:rPr lang="hy-AM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4 · 3 </a:t>
            </a:r>
            <a:r>
              <a:rPr lang="ru-RU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 </a:t>
            </a:r>
            <a:r>
              <a:rPr lang="hy-AM" sz="1600" dirty="0" smtClean="0">
                <a:latin typeface="Sylfaen" pitchFamily="18" charset="0"/>
              </a:rPr>
              <a:t>խորանարդիկ</a:t>
            </a:r>
            <a:r>
              <a:rPr lang="ru-RU" sz="1600" dirty="0" smtClean="0">
                <a:latin typeface="Sylfaen" pitchFamily="18" charset="0"/>
              </a:rPr>
              <a:t>:</a:t>
            </a:r>
            <a:endParaRPr lang="hy-AM" sz="1600" dirty="0" smtClean="0">
              <a:ln w="0">
                <a:noFill/>
              </a:ln>
              <a:latin typeface="Sylfae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562600" y="3832800"/>
            <a:ext cx="3276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ctr"/>
            <a:r>
              <a:rPr lang="ru-RU" sz="1600" dirty="0" smtClean="0">
                <a:latin typeface="Sylfaen" pitchFamily="18" charset="0"/>
              </a:rPr>
              <a:t>Բաժանենք  </a:t>
            </a:r>
            <a:r>
              <a:rPr lang="ru-RU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3  </a:t>
            </a:r>
            <a:r>
              <a:rPr lang="hy-AM" sz="1600" dirty="0" smtClean="0">
                <a:ln w="0">
                  <a:noFill/>
                </a:ln>
                <a:latin typeface="Sylfaen" pitchFamily="18" charset="0"/>
              </a:rPr>
              <a:t>սալիկներ</a:t>
            </a:r>
            <a:r>
              <a:rPr lang="ru-RU" sz="1600" dirty="0" smtClean="0">
                <a:ln w="0">
                  <a:noFill/>
                </a:ln>
                <a:latin typeface="Sylfaen" pitchFamily="18" charset="0"/>
              </a:rPr>
              <a:t>ի</a:t>
            </a:r>
            <a:r>
              <a:rPr lang="hy-AM" sz="1600" dirty="0" smtClean="0">
                <a:ln w="0">
                  <a:noFill/>
                </a:ln>
                <a:latin typeface="Sylfaen" pitchFamily="18" charset="0"/>
              </a:rPr>
              <a:t>՝</a:t>
            </a:r>
            <a:r>
              <a:rPr lang="hy-AM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 </a:t>
            </a:r>
            <a:r>
              <a:rPr lang="ru-RU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 </a:t>
            </a:r>
          </a:p>
          <a:p>
            <a:pPr indent="-457200" algn="ctr"/>
            <a:r>
              <a:rPr lang="hy-AM" sz="1600" dirty="0" smtClean="0">
                <a:latin typeface="Sylfaen" pitchFamily="18" charset="0"/>
              </a:rPr>
              <a:t>ամեն </a:t>
            </a:r>
            <a:r>
              <a:rPr lang="ru-RU" sz="1600" dirty="0" smtClean="0">
                <a:latin typeface="Sylfaen" pitchFamily="18" charset="0"/>
              </a:rPr>
              <a:t> </a:t>
            </a:r>
            <a:r>
              <a:rPr lang="hy-AM" sz="1600" dirty="0" smtClean="0">
                <a:latin typeface="Sylfaen" pitchFamily="18" charset="0"/>
              </a:rPr>
              <a:t>մեկում </a:t>
            </a:r>
            <a:r>
              <a:rPr lang="ru-RU" sz="1600" dirty="0" smtClean="0">
                <a:latin typeface="Sylfaen" pitchFamily="18" charset="0"/>
              </a:rPr>
              <a:t> </a:t>
            </a:r>
          </a:p>
          <a:p>
            <a:pPr indent="-457200" algn="ctr"/>
            <a:r>
              <a:rPr lang="hy-AM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4 · </a:t>
            </a:r>
            <a:r>
              <a:rPr lang="ru-RU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2</a:t>
            </a:r>
            <a:r>
              <a:rPr lang="hy-AM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 </a:t>
            </a:r>
            <a:r>
              <a:rPr lang="ru-RU" sz="1600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latin typeface="Sylfaen" pitchFamily="18" charset="0"/>
              </a:rPr>
              <a:t> </a:t>
            </a:r>
            <a:r>
              <a:rPr lang="hy-AM" sz="1600" dirty="0" smtClean="0">
                <a:latin typeface="Sylfaen" pitchFamily="18" charset="0"/>
              </a:rPr>
              <a:t>խորանարդիկ</a:t>
            </a:r>
            <a:r>
              <a:rPr lang="ru-RU" sz="1600" dirty="0" smtClean="0">
                <a:latin typeface="Sylfaen" pitchFamily="18" charset="0"/>
              </a:rPr>
              <a:t>:</a:t>
            </a:r>
            <a:endParaRPr lang="hy-AM" sz="1600" dirty="0" smtClean="0">
              <a:ln w="0">
                <a:noFill/>
              </a:ln>
              <a:latin typeface="Sylfae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048000" y="4707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 · (4 · 3) </a:t>
            </a:r>
            <a:endParaRPr lang="en-CA" sz="2400" b="1" i="1" dirty="0">
              <a:ln w="0">
                <a:solidFill>
                  <a:srgbClr val="F22E00"/>
                </a:solidFill>
              </a:ln>
              <a:solidFill>
                <a:srgbClr val="FF866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400800" y="4707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(2 · 4) · 3</a:t>
            </a:r>
            <a:endParaRPr lang="en-CA" sz="2400" b="1" i="1" dirty="0">
              <a:ln w="0">
                <a:solidFill>
                  <a:srgbClr val="F22E00"/>
                </a:solidFill>
              </a:ln>
              <a:solidFill>
                <a:srgbClr val="FF866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grpSp>
        <p:nvGrpSpPr>
          <p:cNvPr id="134" name="Group 133"/>
          <p:cNvGrpSpPr/>
          <p:nvPr/>
        </p:nvGrpSpPr>
        <p:grpSpPr>
          <a:xfrm>
            <a:off x="612000" y="1752600"/>
            <a:ext cx="1216800" cy="1600200"/>
            <a:chOff x="612000" y="1905000"/>
            <a:chExt cx="1216800" cy="1600200"/>
          </a:xfrm>
        </p:grpSpPr>
        <p:cxnSp>
          <p:nvCxnSpPr>
            <p:cNvPr id="130" name="Straight Connector 129"/>
            <p:cNvCxnSpPr/>
            <p:nvPr/>
          </p:nvCxnSpPr>
          <p:spPr>
            <a:xfrm>
              <a:off x="612000" y="1905000"/>
              <a:ext cx="1202400" cy="0"/>
            </a:xfrm>
            <a:prstGeom prst="line">
              <a:avLst/>
            </a:prstGeom>
            <a:ln w="31750" cap="rnd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>
              <a:off x="1828800" y="1905000"/>
              <a:ext cx="0" cy="1600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oup 134"/>
          <p:cNvGrpSpPr/>
          <p:nvPr/>
        </p:nvGrpSpPr>
        <p:grpSpPr>
          <a:xfrm>
            <a:off x="864000" y="1600200"/>
            <a:ext cx="304800" cy="1905000"/>
            <a:chOff x="-279000" y="2209800"/>
            <a:chExt cx="304800" cy="1905000"/>
          </a:xfrm>
        </p:grpSpPr>
        <p:cxnSp>
          <p:nvCxnSpPr>
            <p:cNvPr id="136" name="Straight Connector 135"/>
            <p:cNvCxnSpPr/>
            <p:nvPr/>
          </p:nvCxnSpPr>
          <p:spPr>
            <a:xfrm flipH="1">
              <a:off x="-279000" y="2209800"/>
              <a:ext cx="304800" cy="3048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/>
          </p:nvCxnSpPr>
          <p:spPr>
            <a:xfrm>
              <a:off x="-279000" y="2514600"/>
              <a:ext cx="0" cy="1600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1260000" y="1611600"/>
            <a:ext cx="304800" cy="1905000"/>
            <a:chOff x="-279000" y="2209800"/>
            <a:chExt cx="304800" cy="1905000"/>
          </a:xfrm>
        </p:grpSpPr>
        <p:cxnSp>
          <p:nvCxnSpPr>
            <p:cNvPr id="141" name="Straight Connector 140"/>
            <p:cNvCxnSpPr/>
            <p:nvPr/>
          </p:nvCxnSpPr>
          <p:spPr>
            <a:xfrm flipH="1">
              <a:off x="-279000" y="2209800"/>
              <a:ext cx="304800" cy="3048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-279000" y="2514600"/>
              <a:ext cx="0" cy="160020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142"/>
          <p:cNvSpPr txBox="1"/>
          <p:nvPr/>
        </p:nvSpPr>
        <p:spPr>
          <a:xfrm>
            <a:off x="3810000" y="599051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 · (4 · 3) </a:t>
            </a:r>
            <a:endParaRPr lang="en-CA" sz="2400" b="1" i="1" dirty="0">
              <a:ln w="0">
                <a:solidFill>
                  <a:srgbClr val="F22E00"/>
                </a:solidFill>
              </a:ln>
              <a:solidFill>
                <a:srgbClr val="FF866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5562600" y="5990511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0">
                  <a:solidFill>
                    <a:srgbClr val="F22E00"/>
                  </a:solidFill>
                </a:ln>
                <a:solidFill>
                  <a:srgbClr val="FF866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(2 · 4) · 3</a:t>
            </a:r>
            <a:endParaRPr lang="en-CA" sz="2400" b="1" i="1" dirty="0">
              <a:ln w="0">
                <a:solidFill>
                  <a:srgbClr val="F22E00"/>
                </a:solidFill>
              </a:ln>
              <a:solidFill>
                <a:srgbClr val="FF866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5181600" y="5943600"/>
            <a:ext cx="53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</a:t>
            </a:r>
            <a:endParaRPr lang="en-CA" sz="32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304800" y="5486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n w="0">
                  <a:noFill/>
                </a:ln>
                <a:latin typeface="Sylfaen" pitchFamily="18" charset="0"/>
              </a:rPr>
              <a:t>Քանի  որ  երկու  դեպքում  էլ  </a:t>
            </a:r>
            <a:r>
              <a:rPr lang="hy-AM" i="1" dirty="0" smtClean="0">
                <a:ln w="0">
                  <a:noFill/>
                </a:ln>
                <a:latin typeface="Sylfaen" pitchFamily="18" charset="0"/>
              </a:rPr>
              <a:t>խորանարդիկների </a:t>
            </a:r>
            <a:r>
              <a:rPr lang="ru-RU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i="1" dirty="0" smtClean="0">
                <a:ln w="0">
                  <a:noFill/>
                </a:ln>
                <a:latin typeface="Sylfaen" pitchFamily="18" charset="0"/>
              </a:rPr>
              <a:t>քանակը</a:t>
            </a:r>
            <a:r>
              <a:rPr lang="ru-RU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hy-AM" i="1" dirty="0" smtClean="0">
                <a:ln w="0">
                  <a:noFill/>
                </a:ln>
                <a:latin typeface="Sylfaen" pitchFamily="18" charset="0"/>
              </a:rPr>
              <a:t> </a:t>
            </a:r>
            <a:r>
              <a:rPr lang="ru-RU" i="1" dirty="0" smtClean="0">
                <a:ln w="0">
                  <a:noFill/>
                </a:ln>
                <a:latin typeface="Sylfaen" pitchFamily="18" charset="0"/>
              </a:rPr>
              <a:t>նույնն է,  ապա</a:t>
            </a:r>
            <a:endParaRPr lang="hy-AM" i="1" dirty="0" smtClean="0">
              <a:ln w="0">
                <a:noFill/>
              </a:ln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" grpId="0"/>
      <p:bldP spid="125" grpId="0"/>
      <p:bldP spid="126" grpId="0"/>
      <p:bldP spid="127" grpId="0"/>
      <p:bldP spid="128" grpId="0"/>
      <p:bldP spid="143" grpId="0"/>
      <p:bldP spid="144" grpId="0"/>
      <p:bldP spid="145" grpId="0"/>
      <p:bldP spid="1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pic>
        <p:nvPicPr>
          <p:cNvPr id="49" name="Picture 2" descr="C:\Users\мм\Desktop\Math 5-glukh 2\127342281-online-internet-courses-tutorial-web-education-concept-vector-flat-cartoon-design-graphic-illustrati.jpg"/>
          <p:cNvPicPr>
            <a:picLocks noChangeAspect="1" noChangeArrowheads="1"/>
          </p:cNvPicPr>
          <p:nvPr/>
        </p:nvPicPr>
        <p:blipFill>
          <a:blip r:embed="rId2" cstate="print"/>
          <a:srcRect l="13370" r="22417"/>
          <a:stretch>
            <a:fillRect/>
          </a:stretch>
        </p:blipFill>
        <p:spPr bwMode="auto">
          <a:xfrm>
            <a:off x="5450305" y="3657600"/>
            <a:ext cx="3617495" cy="31242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600200" y="304800"/>
            <a:ext cx="7315200" cy="707886"/>
          </a:xfrm>
          <a:prstGeom prst="rect">
            <a:avLst/>
          </a:prstGeom>
          <a:solidFill>
            <a:srgbClr val="DDFFF9"/>
          </a:solidFill>
          <a:ln w="12700"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hy-AM" sz="2000" i="1" dirty="0" smtClean="0">
                <a:latin typeface="Sylfaen" pitchFamily="18" charset="0"/>
              </a:rPr>
              <a:t>Բազմապատկման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տեղափոխական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և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զուգորդական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օրենքների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կիրառումը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կարող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է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պարզեց</a:t>
            </a:r>
            <a:r>
              <a:rPr lang="ru-RU" sz="2000" i="1" dirty="0" smtClean="0">
                <a:latin typeface="Sylfaen" pitchFamily="18" charset="0"/>
              </a:rPr>
              <a:t>ն</a:t>
            </a:r>
            <a:r>
              <a:rPr lang="hy-AM" sz="2000" i="1" dirty="0" smtClean="0">
                <a:latin typeface="Sylfaen" pitchFamily="18" charset="0"/>
              </a:rPr>
              <a:t>ել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հաշվարկները։</a:t>
            </a:r>
            <a:endParaRPr lang="hy-AM" sz="1900" i="1" dirty="0" smtClean="0">
              <a:latin typeface="Sylfae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4800" y="3276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(5 · 48) · 2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17">
            <a:hlinkClick r:id="" action="ppaction://noaction"/>
          </p:cNvPr>
          <p:cNvSpPr txBox="1"/>
          <p:nvPr/>
        </p:nvSpPr>
        <p:spPr>
          <a:xfrm>
            <a:off x="228600" y="1447800"/>
            <a:ext cx="1828800" cy="461665"/>
          </a:xfrm>
          <a:prstGeom prst="rect">
            <a:avLst/>
          </a:prstGeom>
          <a:solidFill>
            <a:srgbClr val="00DEB9"/>
          </a:solidFill>
          <a:ln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ru-RU" sz="2300" b="1" dirty="0" smtClean="0">
                <a:ln w="0">
                  <a:noFill/>
                </a:ln>
                <a:solidFill>
                  <a:schemeClr val="bg1"/>
                </a:solidFill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ՕՐԻՆԱԿ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3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962400" y="41910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480 </a:t>
            </a:r>
            <a:endParaRPr lang="en-CA" sz="2800" b="1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133600" y="1493967"/>
            <a:ext cx="4419600" cy="415498"/>
          </a:xfrm>
          <a:prstGeom prst="rect">
            <a:avLst/>
          </a:prstGeom>
          <a:noFill/>
          <a:ln w="12700"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hy-AM" sz="2100" i="1" dirty="0" smtClean="0">
                <a:latin typeface="Sylfaen" pitchFamily="18" charset="0"/>
              </a:rPr>
              <a:t>Հաշվենք </a:t>
            </a:r>
            <a:r>
              <a:rPr lang="ru-RU" sz="2100" i="1" dirty="0" smtClean="0">
                <a:latin typeface="Sylfaen" pitchFamily="18" charset="0"/>
              </a:rPr>
              <a:t> </a:t>
            </a:r>
            <a:r>
              <a:rPr lang="hy-AM" sz="2100" b="1" i="1" dirty="0" smtClean="0">
                <a:latin typeface="Sylfaen" pitchFamily="18" charset="0"/>
              </a:rPr>
              <a:t>(5 · 48) · 2 </a:t>
            </a:r>
            <a:r>
              <a:rPr lang="ru-RU" sz="2100" b="1" i="1" dirty="0" smtClean="0">
                <a:latin typeface="Sylfaen" pitchFamily="18" charset="0"/>
              </a:rPr>
              <a:t> </a:t>
            </a:r>
            <a:r>
              <a:rPr lang="hy-AM" sz="2100" i="1" dirty="0" smtClean="0">
                <a:latin typeface="Sylfaen" pitchFamily="18" charset="0"/>
              </a:rPr>
              <a:t>արտադրյալը: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438400" y="32766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(48 · 5) · 2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648200" y="3276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48 · (5 · 2)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09800" y="41910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48 · 10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2" name="Дуга 91"/>
          <p:cNvSpPr>
            <a:spLocks/>
          </p:cNvSpPr>
          <p:nvPr/>
        </p:nvSpPr>
        <p:spPr>
          <a:xfrm>
            <a:off x="633984" y="3048000"/>
            <a:ext cx="661416" cy="420469"/>
          </a:xfrm>
          <a:prstGeom prst="arc">
            <a:avLst>
              <a:gd name="adj1" fmla="val 10954038"/>
              <a:gd name="adj2" fmla="val 21197997"/>
            </a:avLst>
          </a:prstGeom>
          <a:ln w="31750">
            <a:solidFill>
              <a:srgbClr val="FF8669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/>
          </p:cNvSpPr>
          <p:nvPr/>
        </p:nvSpPr>
        <p:spPr>
          <a:xfrm>
            <a:off x="990600" y="3316800"/>
            <a:ext cx="478338" cy="504000"/>
          </a:xfrm>
          <a:prstGeom prst="ellipse">
            <a:avLst/>
          </a:prstGeom>
          <a:noFill/>
          <a:ln w="31750">
            <a:solidFill>
              <a:srgbClr val="FF866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4" name="Oval 53"/>
          <p:cNvSpPr>
            <a:spLocks/>
          </p:cNvSpPr>
          <p:nvPr/>
        </p:nvSpPr>
        <p:spPr>
          <a:xfrm>
            <a:off x="491400" y="3316800"/>
            <a:ext cx="303240" cy="504000"/>
          </a:xfrm>
          <a:prstGeom prst="ellipse">
            <a:avLst/>
          </a:prstGeom>
          <a:noFill/>
          <a:ln w="31750">
            <a:solidFill>
              <a:srgbClr val="00DE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55" name="Дуга 91"/>
          <p:cNvSpPr>
            <a:spLocks/>
          </p:cNvSpPr>
          <p:nvPr/>
        </p:nvSpPr>
        <p:spPr>
          <a:xfrm flipV="1">
            <a:off x="609600" y="3620868"/>
            <a:ext cx="661416" cy="417731"/>
          </a:xfrm>
          <a:prstGeom prst="arc">
            <a:avLst>
              <a:gd name="adj1" fmla="val 11275641"/>
              <a:gd name="adj2" fmla="val 21197997"/>
            </a:avLst>
          </a:prstGeom>
          <a:ln w="31750">
            <a:solidFill>
              <a:srgbClr val="00DEB9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295400" y="236220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ctr"/>
            <a:r>
              <a:rPr lang="ru-RU" sz="1500" dirty="0" smtClean="0">
                <a:latin typeface="Sylfaen" pitchFamily="18" charset="0"/>
              </a:rPr>
              <a:t>Ըստ  բազմապատկման  տեղափոխական  օրենքի</a:t>
            </a:r>
            <a:endParaRPr lang="ru-RU" sz="1500" dirty="0" smtClean="0">
              <a:ln w="0">
                <a:solidFill>
                  <a:srgbClr val="F22E00"/>
                </a:solidFill>
              </a:ln>
              <a:solidFill>
                <a:srgbClr val="FF8669"/>
              </a:solidFill>
              <a:latin typeface="Sylfae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29000" y="2362200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ctr"/>
            <a:r>
              <a:rPr lang="ru-RU" sz="1500" dirty="0" smtClean="0">
                <a:latin typeface="Sylfaen" pitchFamily="18" charset="0"/>
              </a:rPr>
              <a:t>Ըստ  բազմապատկման  զուգորդական  օրենքի</a:t>
            </a:r>
            <a:endParaRPr lang="ru-RU" sz="1500" dirty="0" smtClean="0">
              <a:ln w="0">
                <a:solidFill>
                  <a:srgbClr val="F22E00"/>
                </a:solidFill>
              </a:ln>
              <a:solidFill>
                <a:srgbClr val="FF8669"/>
              </a:solidFill>
              <a:latin typeface="Sylfae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5401270"/>
            <a:ext cx="5181600" cy="923330"/>
          </a:xfrm>
          <a:prstGeom prst="rect">
            <a:avLst/>
          </a:prstGeom>
          <a:solidFill>
            <a:srgbClr val="DDFFF9"/>
          </a:solidFill>
          <a:ln w="12700"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Sylfaen" pitchFamily="18" charset="0"/>
              </a:rPr>
              <a:t>Մ</a:t>
            </a:r>
            <a:r>
              <a:rPr lang="hy-AM" i="1" dirty="0" smtClean="0">
                <a:latin typeface="Sylfaen" pitchFamily="18" charset="0"/>
              </a:rPr>
              <a:t>ի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քանի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թվերի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արտադրյալում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կարելի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է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ցանկացած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ձևով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փոխել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արտադրիչների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տեղերը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և</a:t>
            </a:r>
            <a:r>
              <a:rPr lang="ru-RU" i="1" dirty="0" smtClean="0">
                <a:latin typeface="Sylfaen" pitchFamily="18" charset="0"/>
              </a:rPr>
              <a:t>  </a:t>
            </a:r>
            <a:r>
              <a:rPr lang="hy-AM" i="1" dirty="0" smtClean="0">
                <a:latin typeface="Sylfaen" pitchFamily="18" charset="0"/>
              </a:rPr>
              <a:t>ցանկացած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ձևով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փակագծեր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դնել: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/>
      <p:bldP spid="40" grpId="0" animBg="1"/>
      <p:bldP spid="25" grpId="0"/>
      <p:bldP spid="43" grpId="0"/>
      <p:bldP spid="46" grpId="0"/>
      <p:bldP spid="50" grpId="0"/>
      <p:bldP spid="51" grpId="0"/>
      <p:bldP spid="53" grpId="0" animBg="1"/>
      <p:bldP spid="54" grpId="0" animBg="1"/>
      <p:bldP spid="55" grpId="0" animBg="1"/>
      <p:bldP spid="16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pic>
        <p:nvPicPr>
          <p:cNvPr id="49" name="Picture 2" descr="C:\Users\мм\Desktop\Math 5-glukh 2\127342281-online-internet-courses-tutorial-web-education-concept-vector-flat-cartoon-design-graphic-illustrati.jpg"/>
          <p:cNvPicPr>
            <a:picLocks noChangeAspect="1" noChangeArrowheads="1"/>
          </p:cNvPicPr>
          <p:nvPr/>
        </p:nvPicPr>
        <p:blipFill>
          <a:blip r:embed="rId2" cstate="print"/>
          <a:srcRect l="13370" r="22417"/>
          <a:stretch>
            <a:fillRect/>
          </a:stretch>
        </p:blipFill>
        <p:spPr bwMode="auto">
          <a:xfrm>
            <a:off x="5715000" y="3886200"/>
            <a:ext cx="3352800" cy="28956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682400" y="762000"/>
            <a:ext cx="7233000" cy="707886"/>
          </a:xfrm>
          <a:prstGeom prst="rect">
            <a:avLst/>
          </a:prstGeom>
          <a:solidFill>
            <a:srgbClr val="DDFFF9"/>
          </a:solidFill>
          <a:ln w="12700"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          </a:t>
            </a:r>
            <a:r>
              <a:rPr lang="hy-AM" sz="2000" i="1" dirty="0" smtClean="0">
                <a:latin typeface="Sylfaen" pitchFamily="18" charset="0"/>
              </a:rPr>
              <a:t>Օգտվելով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</a:t>
            </a:r>
            <a:r>
              <a:rPr lang="ru-RU" sz="2000" i="1" dirty="0" smtClean="0">
                <a:latin typeface="Sylfaen" pitchFamily="18" charset="0"/>
              </a:rPr>
              <a:t>բ</a:t>
            </a:r>
            <a:r>
              <a:rPr lang="hy-AM" sz="2000" i="1" dirty="0" smtClean="0">
                <a:latin typeface="Sylfaen" pitchFamily="18" charset="0"/>
              </a:rPr>
              <a:t>ազմապատկման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զուգորդական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օրենքից</a:t>
            </a:r>
            <a:r>
              <a:rPr lang="ru-RU" sz="2000" i="1" dirty="0" smtClean="0">
                <a:latin typeface="Sylfaen" pitchFamily="18" charset="0"/>
              </a:rPr>
              <a:t>` </a:t>
            </a:r>
            <a:r>
              <a:rPr lang="en-US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հաշվե</a:t>
            </a:r>
            <a:r>
              <a:rPr lang="ru-RU" sz="2000" i="1" dirty="0" smtClean="0">
                <a:latin typeface="Sylfaen" pitchFamily="18" charset="0"/>
              </a:rPr>
              <a:t>լ</a:t>
            </a:r>
            <a:r>
              <a:rPr lang="hy-AM" sz="2000" i="1" dirty="0" smtClean="0">
                <a:latin typeface="Sylfaen" pitchFamily="18" charset="0"/>
              </a:rPr>
              <a:t>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առավել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հարմար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եղանակով.</a:t>
            </a:r>
            <a:endParaRPr lang="hy-AM" sz="1900" i="1" dirty="0" smtClean="0"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" y="274320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ա)</a:t>
            </a:r>
            <a:endParaRPr lang="en-CA" sz="2800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17">
            <a:hlinkClick r:id="" action="ppaction://noaction"/>
          </p:cNvPr>
          <p:cNvSpPr txBox="1"/>
          <p:nvPr/>
        </p:nvSpPr>
        <p:spPr>
          <a:xfrm>
            <a:off x="3810000" y="1828800"/>
            <a:ext cx="1905000" cy="461665"/>
          </a:xfrm>
          <a:prstGeom prst="rect">
            <a:avLst/>
          </a:prstGeom>
          <a:solidFill>
            <a:srgbClr val="00DEB9"/>
          </a:solidFill>
          <a:ln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3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76200" y="198000"/>
            <a:ext cx="3358800" cy="788946"/>
            <a:chOff x="0" y="198000"/>
            <a:chExt cx="3358800" cy="788946"/>
          </a:xfrm>
        </p:grpSpPr>
        <p:grpSp>
          <p:nvGrpSpPr>
            <p:cNvPr id="82" name="Group 81"/>
            <p:cNvGrpSpPr/>
            <p:nvPr/>
          </p:nvGrpSpPr>
          <p:grpSpPr>
            <a:xfrm>
              <a:off x="685800" y="198000"/>
              <a:ext cx="2673000" cy="788946"/>
              <a:chOff x="457200" y="198000"/>
              <a:chExt cx="2673000" cy="788946"/>
            </a:xfrm>
          </p:grpSpPr>
          <p:pic>
            <p:nvPicPr>
              <p:cNvPr id="17" name="Picture 2" descr="C:\Users\мм\Desktop\Buttons\43678427-vector-illustration-of-school-subject-icon-for-design-website-background-banner-infographic-learning.jpg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 l="9809" t="32692" r="2000" b="34615"/>
              <a:stretch>
                <a:fillRect/>
              </a:stretch>
            </p:blipFill>
            <p:spPr bwMode="auto">
              <a:xfrm>
                <a:off x="1211400" y="201655"/>
                <a:ext cx="1918800" cy="784997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79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32692" r="63410" b="34615"/>
              <a:stretch>
                <a:fillRect/>
              </a:stretch>
            </p:blipFill>
            <p:spPr bwMode="auto">
              <a:xfrm>
                <a:off x="457200" y="198000"/>
                <a:ext cx="795600" cy="788946"/>
              </a:xfrm>
              <a:prstGeom prst="rect">
                <a:avLst/>
              </a:prstGeom>
              <a:noFill/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33400" y="324000"/>
                <a:ext cx="1994576" cy="561011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0" y="360000"/>
              <a:ext cx="2686800" cy="461665"/>
            </a:xfrm>
            <a:prstGeom prst="rect">
              <a:avLst/>
            </a:prstGeom>
            <a:solidFill>
              <a:srgbClr val="00DEB9"/>
            </a:solidFill>
            <a:ln>
              <a:solidFill>
                <a:srgbClr val="00C09B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3E600"/>
                  </a:solidFill>
                </a:uFill>
                <a:latin typeface="Sylfaen" pitchFamily="18" charset="0"/>
              </a:endParaRPr>
            </a:p>
            <a:p>
              <a:pPr algn="ctr"/>
              <a:r>
                <a:rPr lang="ru-RU" sz="22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ԱՌԱՋԱԴՐԱՆՔ 1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38348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բ)</a:t>
            </a:r>
            <a:endParaRPr lang="en-CA" sz="2800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800" y="279457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18 · 4 · 5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943600" y="2819400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360 </a:t>
            </a:r>
            <a:endParaRPr lang="en-CA" sz="2800" b="1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14600" y="2794575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18 ·  4 · 5 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95800" y="2794575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18 · 20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36000" y="278197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) </a:t>
            </a:r>
            <a:endParaRPr lang="en-CA" sz="2800" b="1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5800" y="3886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25 · 4 · 73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19600" y="45206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7300 </a:t>
            </a:r>
            <a:endParaRPr lang="en-CA" sz="2800" b="1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819400" y="3886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25 · 4  · 73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438400" y="4495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100 · 73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61800" y="3873600"/>
            <a:ext cx="176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</a:t>
            </a:r>
            <a:r>
              <a:rPr lang="ru-RU" sz="16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2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    ) </a:t>
            </a:r>
            <a:endParaRPr lang="en-CA" sz="2800" b="1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52400" y="53588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գ)</a:t>
            </a:r>
            <a:endParaRPr lang="en-CA" sz="2800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85800" y="54102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25 · 5 · 20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19600" y="6044625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2500 </a:t>
            </a:r>
            <a:endParaRPr lang="en-CA" sz="2800" b="1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743200" y="5410200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25 ·  5 · 20 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438400" y="60198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25 · 100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84800" y="5397600"/>
            <a:ext cx="176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</a:t>
            </a:r>
            <a:r>
              <a:rPr lang="ru-RU" sz="16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200" b="1" dirty="0" smtClean="0">
                <a:ln w="0">
                  <a:solidFill>
                    <a:srgbClr val="FF4B21"/>
                  </a:solidFill>
                </a:ln>
                <a:solidFill>
                  <a:srgbClr val="FF7A5B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    ) </a:t>
            </a:r>
            <a:endParaRPr lang="en-CA" sz="2800" b="1" i="1" dirty="0">
              <a:ln w="0">
                <a:solidFill>
                  <a:srgbClr val="FF4B21"/>
                </a:solidFill>
              </a:ln>
              <a:solidFill>
                <a:srgbClr val="FF7A5B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40" grpId="0" animBg="1"/>
      <p:bldP spid="34" grpId="0"/>
      <p:bldP spid="46" grpId="0"/>
      <p:bldP spid="48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 </a:t>
            </a:r>
            <a:endParaRPr lang="hy-AM" dirty="0"/>
          </a:p>
        </p:txBody>
      </p:sp>
      <p:pic>
        <p:nvPicPr>
          <p:cNvPr id="49" name="Picture 2" descr="C:\Users\мм\Desktop\Math 5-glukh 2\127342281-online-internet-courses-tutorial-web-education-concept-vector-flat-cartoon-design-graphic-illustrati.jpg"/>
          <p:cNvPicPr>
            <a:picLocks noChangeAspect="1" noChangeArrowheads="1"/>
          </p:cNvPicPr>
          <p:nvPr/>
        </p:nvPicPr>
        <p:blipFill>
          <a:blip r:embed="rId2" cstate="print"/>
          <a:srcRect l="13370" r="22417"/>
          <a:stretch>
            <a:fillRect/>
          </a:stretch>
        </p:blipFill>
        <p:spPr bwMode="auto">
          <a:xfrm>
            <a:off x="5715000" y="3886200"/>
            <a:ext cx="3352800" cy="28956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1447800" y="762000"/>
            <a:ext cx="6858000" cy="1015663"/>
          </a:xfrm>
          <a:prstGeom prst="rect">
            <a:avLst/>
          </a:prstGeom>
          <a:solidFill>
            <a:srgbClr val="FFDBD1"/>
          </a:solidFill>
          <a:ln w="12700">
            <a:solidFill>
              <a:srgbClr val="FF603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latin typeface="Sylfaen" pitchFamily="18" charset="0"/>
              </a:rPr>
              <a:t>                                             </a:t>
            </a:r>
            <a:r>
              <a:rPr lang="hy-AM" sz="2000" i="1" dirty="0" smtClean="0">
                <a:latin typeface="Sylfaen" pitchFamily="18" charset="0"/>
              </a:rPr>
              <a:t>Օգտվելով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</a:t>
            </a:r>
            <a:r>
              <a:rPr lang="ru-RU" sz="2000" i="1" dirty="0" smtClean="0">
                <a:latin typeface="Sylfaen" pitchFamily="18" charset="0"/>
              </a:rPr>
              <a:t>բ</a:t>
            </a:r>
            <a:r>
              <a:rPr lang="hy-AM" sz="2000" i="1" dirty="0" smtClean="0">
                <a:latin typeface="Sylfaen" pitchFamily="18" charset="0"/>
              </a:rPr>
              <a:t>ազմապատկման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 զուգորդական</a:t>
            </a:r>
            <a:r>
              <a:rPr lang="ru-RU" sz="2000" i="1" dirty="0" smtClean="0">
                <a:latin typeface="Sylfaen" pitchFamily="18" charset="0"/>
              </a:rPr>
              <a:t>  և  տեղափոխական </a:t>
            </a:r>
            <a:r>
              <a:rPr lang="hy-AM" sz="2000" i="1" dirty="0" smtClean="0">
                <a:latin typeface="Sylfaen" pitchFamily="18" charset="0"/>
              </a:rPr>
              <a:t> օրենք</a:t>
            </a:r>
            <a:r>
              <a:rPr lang="ru-RU" sz="2000" i="1" dirty="0" smtClean="0">
                <a:latin typeface="Sylfaen" pitchFamily="18" charset="0"/>
              </a:rPr>
              <a:t>ներ</a:t>
            </a:r>
            <a:r>
              <a:rPr lang="hy-AM" sz="2000" i="1" dirty="0" smtClean="0">
                <a:latin typeface="Sylfaen" pitchFamily="18" charset="0"/>
              </a:rPr>
              <a:t>ից</a:t>
            </a:r>
            <a:r>
              <a:rPr lang="ru-RU" sz="2000" i="1" dirty="0" smtClean="0">
                <a:latin typeface="Sylfaen" pitchFamily="18" charset="0"/>
              </a:rPr>
              <a:t>` </a:t>
            </a:r>
            <a:r>
              <a:rPr lang="en-US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հաշվե</a:t>
            </a:r>
            <a:r>
              <a:rPr lang="ru-RU" sz="2000" i="1" dirty="0" smtClean="0">
                <a:latin typeface="Sylfaen" pitchFamily="18" charset="0"/>
              </a:rPr>
              <a:t>լ</a:t>
            </a:r>
            <a:r>
              <a:rPr lang="hy-AM" sz="2000" i="1" dirty="0" smtClean="0">
                <a:latin typeface="Sylfaen" pitchFamily="18" charset="0"/>
              </a:rPr>
              <a:t>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առավել</a:t>
            </a:r>
            <a:r>
              <a:rPr lang="ru-RU" sz="2000" i="1" dirty="0" smtClean="0">
                <a:latin typeface="Sylfaen" pitchFamily="18" charset="0"/>
              </a:rPr>
              <a:t>  </a:t>
            </a:r>
            <a:r>
              <a:rPr lang="hy-AM" sz="2000" i="1" dirty="0" smtClean="0">
                <a:latin typeface="Sylfaen" pitchFamily="18" charset="0"/>
              </a:rPr>
              <a:t>հարմար </a:t>
            </a:r>
            <a:r>
              <a:rPr lang="ru-RU" sz="2000" i="1" dirty="0" smtClean="0">
                <a:latin typeface="Sylfaen" pitchFamily="18" charset="0"/>
              </a:rPr>
              <a:t> </a:t>
            </a:r>
            <a:r>
              <a:rPr lang="hy-AM" sz="2000" i="1" dirty="0" smtClean="0">
                <a:latin typeface="Sylfaen" pitchFamily="18" charset="0"/>
              </a:rPr>
              <a:t>եղանակով.</a:t>
            </a:r>
            <a:endParaRPr lang="hy-AM" sz="1900" i="1" dirty="0" smtClean="0">
              <a:latin typeface="Sylfae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6200" y="25394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ա)</a:t>
            </a:r>
            <a:endParaRPr lang="en-CA" sz="2800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0" name="TextBox 17">
            <a:hlinkClick r:id="" action="ppaction://noaction"/>
          </p:cNvPr>
          <p:cNvSpPr txBox="1"/>
          <p:nvPr/>
        </p:nvSpPr>
        <p:spPr>
          <a:xfrm>
            <a:off x="5562600" y="1595735"/>
            <a:ext cx="1905000" cy="461665"/>
          </a:xfrm>
          <a:prstGeom prst="rect">
            <a:avLst/>
          </a:prstGeom>
          <a:solidFill>
            <a:srgbClr val="FF8669"/>
          </a:solidFill>
          <a:ln>
            <a:solidFill>
              <a:srgbClr val="FF603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300" b="1" dirty="0" smtClean="0">
                <a:ln w="0"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300" b="1" dirty="0">
              <a:ln w="0">
                <a:noFill/>
              </a:ln>
              <a:solidFill>
                <a:schemeClr val="bg1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grpSp>
        <p:nvGrpSpPr>
          <p:cNvPr id="3" name="Group 82"/>
          <p:cNvGrpSpPr/>
          <p:nvPr/>
        </p:nvGrpSpPr>
        <p:grpSpPr>
          <a:xfrm>
            <a:off x="304800" y="198000"/>
            <a:ext cx="3276600" cy="788946"/>
            <a:chOff x="82200" y="198000"/>
            <a:chExt cx="3276600" cy="788946"/>
          </a:xfrm>
        </p:grpSpPr>
        <p:grpSp>
          <p:nvGrpSpPr>
            <p:cNvPr id="4" name="Group 81"/>
            <p:cNvGrpSpPr/>
            <p:nvPr/>
          </p:nvGrpSpPr>
          <p:grpSpPr>
            <a:xfrm>
              <a:off x="685800" y="198000"/>
              <a:ext cx="2673000" cy="788946"/>
              <a:chOff x="457200" y="198000"/>
              <a:chExt cx="2673000" cy="788946"/>
            </a:xfrm>
          </p:grpSpPr>
          <p:pic>
            <p:nvPicPr>
              <p:cNvPr id="17" name="Picture 2" descr="C:\Users\мм\Desktop\Buttons\43678427-vector-illustration-of-school-subject-icon-for-design-website-background-banner-infographic-learning.jpg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 l="9809" t="32692" r="2000" b="34615"/>
              <a:stretch>
                <a:fillRect/>
              </a:stretch>
            </p:blipFill>
            <p:spPr bwMode="auto">
              <a:xfrm>
                <a:off x="1211400" y="201655"/>
                <a:ext cx="1918800" cy="784997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79" name="Picture 2" descr="C:\Users\мм\Desktop\Buttons\43678427-vector-illustration-of-school-subject-icon-for-design-website-background-banner-infographic-learning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 t="32692" r="63410" b="34615"/>
              <a:stretch>
                <a:fillRect/>
              </a:stretch>
            </p:blipFill>
            <p:spPr bwMode="auto">
              <a:xfrm>
                <a:off x="457200" y="198000"/>
                <a:ext cx="795600" cy="788946"/>
              </a:xfrm>
              <a:prstGeom prst="rect">
                <a:avLst/>
              </a:prstGeom>
              <a:noFill/>
              <a:effectLst>
                <a:outerShdw blurRad="50800" dist="63500" dir="5400000" algn="t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8" name="Rounded Rectangle 17"/>
              <p:cNvSpPr/>
              <p:nvPr/>
            </p:nvSpPr>
            <p:spPr>
              <a:xfrm>
                <a:off x="533400" y="324000"/>
                <a:ext cx="1994576" cy="561011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82200" y="360000"/>
              <a:ext cx="2604600" cy="461665"/>
            </a:xfrm>
            <a:prstGeom prst="rect">
              <a:avLst/>
            </a:prstGeom>
            <a:solidFill>
              <a:srgbClr val="FF8669"/>
            </a:solidFill>
            <a:ln>
              <a:solidFill>
                <a:srgbClr val="FF603B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endParaRPr lang="ru-RU" sz="2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uFill>
                  <a:solidFill>
                    <a:srgbClr val="73E600"/>
                  </a:solidFill>
                </a:uFill>
                <a:latin typeface="Sylfaen" pitchFamily="18" charset="0"/>
              </a:endParaRPr>
            </a:p>
            <a:p>
              <a:pPr algn="ctr"/>
              <a:r>
                <a:rPr lang="ru-RU" sz="2200" b="1" dirty="0" smtClean="0">
                  <a:ln w="0">
                    <a:solidFill>
                      <a:schemeClr val="bg1"/>
                    </a:solidFill>
                  </a:ln>
                  <a:solidFill>
                    <a:schemeClr val="bg1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ԱՌԱՋԱԴՐԱՆՔ  2</a:t>
              </a:r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152400" y="429202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բ)</a:t>
            </a:r>
            <a:endParaRPr lang="en-CA" sz="2800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85800" y="25908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 ·  138  ·  25 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81600" y="3352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13800 </a:t>
            </a:r>
            <a:endParaRPr lang="en-CA" sz="28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50000" y="2590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 · 25  · 138 =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048000" y="33528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100 · 138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952000" y="2574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  ) </a:t>
            </a:r>
            <a:endParaRPr lang="en-CA" sz="28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0" name="Дуга 91"/>
          <p:cNvSpPr>
            <a:spLocks/>
          </p:cNvSpPr>
          <p:nvPr/>
        </p:nvSpPr>
        <p:spPr>
          <a:xfrm>
            <a:off x="1676400" y="2362200"/>
            <a:ext cx="1066800" cy="496669"/>
          </a:xfrm>
          <a:prstGeom prst="arc">
            <a:avLst>
              <a:gd name="adj1" fmla="val 10954038"/>
              <a:gd name="adj2" fmla="val 21197997"/>
            </a:avLst>
          </a:prstGeom>
          <a:ln w="31750">
            <a:solidFill>
              <a:srgbClr val="FF8669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>
            <a:spLocks/>
          </p:cNvSpPr>
          <p:nvPr/>
        </p:nvSpPr>
        <p:spPr>
          <a:xfrm>
            <a:off x="2376000" y="2620200"/>
            <a:ext cx="685800" cy="504000"/>
          </a:xfrm>
          <a:prstGeom prst="ellipse">
            <a:avLst/>
          </a:prstGeom>
          <a:noFill/>
          <a:ln w="31750">
            <a:solidFill>
              <a:srgbClr val="FF866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33" name="Oval 32"/>
          <p:cNvSpPr>
            <a:spLocks/>
          </p:cNvSpPr>
          <p:nvPr/>
        </p:nvSpPr>
        <p:spPr>
          <a:xfrm>
            <a:off x="1332000" y="2620200"/>
            <a:ext cx="838200" cy="504000"/>
          </a:xfrm>
          <a:prstGeom prst="ellipse">
            <a:avLst/>
          </a:prstGeom>
          <a:noFill/>
          <a:ln w="31750">
            <a:solidFill>
              <a:srgbClr val="00DE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35" name="Дуга 91"/>
          <p:cNvSpPr>
            <a:spLocks/>
          </p:cNvSpPr>
          <p:nvPr/>
        </p:nvSpPr>
        <p:spPr>
          <a:xfrm flipV="1">
            <a:off x="1676400" y="2819400"/>
            <a:ext cx="1066800" cy="570134"/>
          </a:xfrm>
          <a:prstGeom prst="arc">
            <a:avLst>
              <a:gd name="adj1" fmla="val 11275641"/>
              <a:gd name="adj2" fmla="val 21197997"/>
            </a:avLst>
          </a:prstGeom>
          <a:ln w="31750">
            <a:solidFill>
              <a:srgbClr val="00DEB9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609600" y="4368225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40 ·  33  ·  25  · 2  =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19400" y="58674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66000 </a:t>
            </a:r>
            <a:endParaRPr lang="en-CA" sz="28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286000" y="51816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 40 · 25  ·  33 · 2  = 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09600" y="58674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FFFFF"/>
                  </a:solidFill>
                </a:ln>
                <a:solidFill>
                  <a:srgbClr val="26262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= 1000 · 66 =    </a:t>
            </a:r>
            <a:endParaRPr lang="en-CA" sz="2800" b="1" i="1" dirty="0">
              <a:ln w="0">
                <a:solidFill>
                  <a:srgbClr val="FFFFFF"/>
                </a:solidFill>
              </a:ln>
              <a:solidFill>
                <a:srgbClr val="262626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286000" y="5148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    ) </a:t>
            </a:r>
            <a:endParaRPr lang="en-CA" sz="28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42" name="Дуга 91"/>
          <p:cNvSpPr>
            <a:spLocks/>
          </p:cNvSpPr>
          <p:nvPr/>
        </p:nvSpPr>
        <p:spPr>
          <a:xfrm>
            <a:off x="1676400" y="4151531"/>
            <a:ext cx="990600" cy="496669"/>
          </a:xfrm>
          <a:prstGeom prst="arc">
            <a:avLst>
              <a:gd name="adj1" fmla="val 10954038"/>
              <a:gd name="adj2" fmla="val 21197997"/>
            </a:avLst>
          </a:prstGeom>
          <a:ln w="31750">
            <a:solidFill>
              <a:srgbClr val="FF8669"/>
            </a:solidFill>
            <a:headEnd type="stealth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/>
          </p:cNvSpPr>
          <p:nvPr/>
        </p:nvSpPr>
        <p:spPr>
          <a:xfrm>
            <a:off x="2304000" y="4398600"/>
            <a:ext cx="685800" cy="504000"/>
          </a:xfrm>
          <a:prstGeom prst="ellipse">
            <a:avLst/>
          </a:prstGeom>
          <a:noFill/>
          <a:ln w="31750">
            <a:solidFill>
              <a:srgbClr val="FF866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4" name="Oval 43"/>
          <p:cNvSpPr>
            <a:spLocks/>
          </p:cNvSpPr>
          <p:nvPr/>
        </p:nvSpPr>
        <p:spPr>
          <a:xfrm>
            <a:off x="1408200" y="4412266"/>
            <a:ext cx="649200" cy="504000"/>
          </a:xfrm>
          <a:prstGeom prst="ellipse">
            <a:avLst/>
          </a:prstGeom>
          <a:noFill/>
          <a:ln w="31750">
            <a:solidFill>
              <a:srgbClr val="00DEB9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45" name="Дуга 91"/>
          <p:cNvSpPr>
            <a:spLocks/>
          </p:cNvSpPr>
          <p:nvPr/>
        </p:nvSpPr>
        <p:spPr>
          <a:xfrm flipV="1">
            <a:off x="1676400" y="4611466"/>
            <a:ext cx="990600" cy="570134"/>
          </a:xfrm>
          <a:prstGeom prst="arc">
            <a:avLst>
              <a:gd name="adj1" fmla="val 11275641"/>
              <a:gd name="adj2" fmla="val 21197997"/>
            </a:avLst>
          </a:prstGeom>
          <a:ln w="31750">
            <a:solidFill>
              <a:srgbClr val="00DEB9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805200" y="51480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  ) </a:t>
            </a:r>
            <a:endParaRPr lang="en-CA" sz="28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000"/>
                            </p:stCondLst>
                            <p:childTnLst>
                              <p:par>
                                <p:cTn id="10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" grpId="0"/>
      <p:bldP spid="40" grpId="0" animBg="1"/>
      <p:bldP spid="34" grpId="0"/>
      <p:bldP spid="46" grpId="0"/>
      <p:bldP spid="48" grpId="0"/>
      <p:bldP spid="51" grpId="0"/>
      <p:bldP spid="52" grpId="0"/>
      <p:bldP spid="53" grpId="0"/>
      <p:bldP spid="32" grpId="0" animBg="1"/>
      <p:bldP spid="33" grpId="0" animBg="1"/>
      <p:bldP spid="35" grpId="0" animBg="1"/>
      <p:bldP spid="36" grpId="0"/>
      <p:bldP spid="37" grpId="0"/>
      <p:bldP spid="38" grpId="0"/>
      <p:bldP spid="39" grpId="0"/>
      <p:bldP spid="41" grpId="0"/>
      <p:bldP spid="43" grpId="0" animBg="1"/>
      <p:bldP spid="44" grpId="0" animBg="1"/>
      <p:bldP spid="45" grpId="0" animBg="1"/>
      <p:bldP spid="4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rgbClr val="D7F5D7"/>
            </a:solidFill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y-AM" dirty="0"/>
          </a:p>
        </p:txBody>
      </p:sp>
      <p:grpSp>
        <p:nvGrpSpPr>
          <p:cNvPr id="66" name="Group 65"/>
          <p:cNvGrpSpPr>
            <a:grpSpLocks noChangeAspect="1"/>
          </p:cNvGrpSpPr>
          <p:nvPr/>
        </p:nvGrpSpPr>
        <p:grpSpPr>
          <a:xfrm>
            <a:off x="5486400" y="3874770"/>
            <a:ext cx="3571493" cy="2907030"/>
            <a:chOff x="5791200" y="4114800"/>
            <a:chExt cx="3276600" cy="2667000"/>
          </a:xfrm>
        </p:grpSpPr>
        <p:grpSp>
          <p:nvGrpSpPr>
            <p:cNvPr id="17" name="Group 16"/>
            <p:cNvGrpSpPr>
              <a:grpSpLocks noChangeAspect="1"/>
            </p:cNvGrpSpPr>
            <p:nvPr/>
          </p:nvGrpSpPr>
          <p:grpSpPr>
            <a:xfrm>
              <a:off x="6509549" y="4114800"/>
              <a:ext cx="1491451" cy="1881835"/>
              <a:chOff x="3733803" y="304801"/>
              <a:chExt cx="3381975" cy="4267199"/>
            </a:xfrm>
          </p:grpSpPr>
          <p:grpSp>
            <p:nvGrpSpPr>
              <p:cNvPr id="14" name="Group 13"/>
              <p:cNvGrpSpPr>
                <a:grpSpLocks noChangeAspect="1"/>
              </p:cNvGrpSpPr>
              <p:nvPr/>
            </p:nvGrpSpPr>
            <p:grpSpPr>
              <a:xfrm>
                <a:off x="3733803" y="457200"/>
                <a:ext cx="3381975" cy="4114800"/>
                <a:chOff x="3733800" y="371147"/>
                <a:chExt cx="5238600" cy="6438106"/>
              </a:xfrm>
            </p:grpSpPr>
            <p:grpSp>
              <p:nvGrpSpPr>
                <p:cNvPr id="7" name="Group 6"/>
                <p:cNvGrpSpPr/>
                <p:nvPr/>
              </p:nvGrpSpPr>
              <p:grpSpPr>
                <a:xfrm>
                  <a:off x="3733800" y="3444017"/>
                  <a:ext cx="5238600" cy="3365236"/>
                  <a:chOff x="3733800" y="3444017"/>
                  <a:chExt cx="5238600" cy="3365236"/>
                </a:xfrm>
              </p:grpSpPr>
              <p:pic>
                <p:nvPicPr>
                  <p:cNvPr id="2" name="Picture 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 bwMode="auto">
                  <a:xfrm>
                    <a:off x="3733800" y="3680818"/>
                    <a:ext cx="5228326" cy="3128435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3" name="Picture 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4583388"/>
                    <a:ext cx="152401" cy="914400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4" name="Picture 3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3444017"/>
                    <a:ext cx="152401" cy="1219201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5" name="Picture 4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4583388"/>
                    <a:ext cx="152401" cy="914400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6" name="Picture 5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3444017"/>
                    <a:ext cx="152401" cy="1219201"/>
                  </a:xfrm>
                  <a:prstGeom prst="rect">
                    <a:avLst/>
                  </a:prstGeom>
                  <a:noFill/>
                  <a:effectLst/>
                </p:spPr>
              </p:pic>
            </p:grpSp>
            <p:grpSp>
              <p:nvGrpSpPr>
                <p:cNvPr id="8" name="Group 7"/>
                <p:cNvGrpSpPr/>
                <p:nvPr/>
              </p:nvGrpSpPr>
              <p:grpSpPr>
                <a:xfrm>
                  <a:off x="3733800" y="371147"/>
                  <a:ext cx="5238600" cy="3338277"/>
                  <a:chOff x="3733800" y="3114347"/>
                  <a:chExt cx="5238600" cy="3338277"/>
                </a:xfrm>
              </p:grpSpPr>
              <p:pic>
                <p:nvPicPr>
                  <p:cNvPr id="9" name="Picture 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 bwMode="auto">
                  <a:xfrm>
                    <a:off x="3733800" y="3324189"/>
                    <a:ext cx="5228326" cy="3128435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10" name="Picture 9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4226759"/>
                    <a:ext cx="152401" cy="914399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11" name="Picture 10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3114347"/>
                    <a:ext cx="152401" cy="1219200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12" name="Picture 11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4226759"/>
                    <a:ext cx="152401" cy="914399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13" name="Picture 1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3114347"/>
                    <a:ext cx="152401" cy="1219200"/>
                  </a:xfrm>
                  <a:prstGeom prst="rect">
                    <a:avLst/>
                  </a:prstGeom>
                  <a:noFill/>
                  <a:effectLst/>
                </p:spPr>
              </p:pic>
            </p:grpSp>
          </p:grpSp>
          <p:pic>
            <p:nvPicPr>
              <p:cNvPr id="15" name="Picture 2" descr="C:\Users\naira\Desktop\Marine-forum\nkar-Marin\agua-2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4181" r="14214" b="15244"/>
              <a:stretch>
                <a:fillRect/>
              </a:stretch>
            </p:blipFill>
            <p:spPr bwMode="auto">
              <a:xfrm>
                <a:off x="5202000" y="591316"/>
                <a:ext cx="1087773" cy="1728000"/>
              </a:xfrm>
              <a:prstGeom prst="rect">
                <a:avLst/>
              </a:prstGeom>
              <a:noFill/>
              <a:effectLst/>
            </p:spPr>
          </p:pic>
          <p:pic>
            <p:nvPicPr>
              <p:cNvPr id="16" name="Picture 2" descr="C:\Users\naira\Desktop\Marine-forum\nkar-Marin\agua-2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88567"/>
              <a:stretch>
                <a:fillRect/>
              </a:stretch>
            </p:blipFill>
            <p:spPr bwMode="auto">
              <a:xfrm rot="10800000">
                <a:off x="3733803" y="304801"/>
                <a:ext cx="3375342" cy="228600"/>
              </a:xfrm>
              <a:prstGeom prst="rect">
                <a:avLst/>
              </a:prstGeom>
              <a:noFill/>
              <a:effectLst/>
            </p:spPr>
          </p:pic>
        </p:grpSp>
        <p:grpSp>
          <p:nvGrpSpPr>
            <p:cNvPr id="18" name="Group 17"/>
            <p:cNvGrpSpPr>
              <a:grpSpLocks noChangeAspect="1"/>
            </p:cNvGrpSpPr>
            <p:nvPr/>
          </p:nvGrpSpPr>
          <p:grpSpPr>
            <a:xfrm>
              <a:off x="5791200" y="4899965"/>
              <a:ext cx="1491452" cy="1881835"/>
              <a:chOff x="3733803" y="304801"/>
              <a:chExt cx="3381975" cy="4267199"/>
            </a:xfrm>
          </p:grpSpPr>
          <p:grpSp>
            <p:nvGrpSpPr>
              <p:cNvPr id="19" name="Group 13"/>
              <p:cNvGrpSpPr>
                <a:grpSpLocks noChangeAspect="1"/>
              </p:cNvGrpSpPr>
              <p:nvPr/>
            </p:nvGrpSpPr>
            <p:grpSpPr>
              <a:xfrm>
                <a:off x="3733803" y="457200"/>
                <a:ext cx="3381975" cy="4114800"/>
                <a:chOff x="3733800" y="371147"/>
                <a:chExt cx="5238600" cy="6438106"/>
              </a:xfrm>
            </p:grpSpPr>
            <p:grpSp>
              <p:nvGrpSpPr>
                <p:cNvPr id="22" name="Group 6"/>
                <p:cNvGrpSpPr/>
                <p:nvPr/>
              </p:nvGrpSpPr>
              <p:grpSpPr>
                <a:xfrm>
                  <a:off x="3733800" y="3444017"/>
                  <a:ext cx="5238600" cy="3365236"/>
                  <a:chOff x="3733800" y="3444017"/>
                  <a:chExt cx="5238600" cy="3365236"/>
                </a:xfrm>
              </p:grpSpPr>
              <p:pic>
                <p:nvPicPr>
                  <p:cNvPr id="29" name="Picture 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 bwMode="auto">
                  <a:xfrm>
                    <a:off x="3733800" y="3680818"/>
                    <a:ext cx="5228326" cy="3128435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30" name="Picture 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4583388"/>
                    <a:ext cx="152401" cy="914400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31" name="Picture 3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3444017"/>
                    <a:ext cx="152401" cy="1219201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32" name="Picture 4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4583388"/>
                    <a:ext cx="152401" cy="914400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33" name="Picture 5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3444017"/>
                    <a:ext cx="152401" cy="1219201"/>
                  </a:xfrm>
                  <a:prstGeom prst="rect">
                    <a:avLst/>
                  </a:prstGeom>
                  <a:noFill/>
                  <a:effectLst/>
                </p:spPr>
              </p:pic>
            </p:grpSp>
            <p:grpSp>
              <p:nvGrpSpPr>
                <p:cNvPr id="23" name="Group 7"/>
                <p:cNvGrpSpPr/>
                <p:nvPr/>
              </p:nvGrpSpPr>
              <p:grpSpPr>
                <a:xfrm>
                  <a:off x="3733800" y="371147"/>
                  <a:ext cx="5238600" cy="3338277"/>
                  <a:chOff x="3733800" y="3114347"/>
                  <a:chExt cx="5238600" cy="3338277"/>
                </a:xfrm>
              </p:grpSpPr>
              <p:pic>
                <p:nvPicPr>
                  <p:cNvPr id="24" name="Picture 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 bwMode="auto">
                  <a:xfrm>
                    <a:off x="3733800" y="3324189"/>
                    <a:ext cx="5228326" cy="3128435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25" name="Picture 24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4226759"/>
                    <a:ext cx="152401" cy="914399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26" name="Picture 25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3114347"/>
                    <a:ext cx="152401" cy="1219200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27" name="Picture 26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4226759"/>
                    <a:ext cx="152401" cy="914399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28" name="Picture 27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3114347"/>
                    <a:ext cx="152401" cy="1219200"/>
                  </a:xfrm>
                  <a:prstGeom prst="rect">
                    <a:avLst/>
                  </a:prstGeom>
                  <a:noFill/>
                  <a:effectLst/>
                </p:spPr>
              </p:pic>
            </p:grpSp>
          </p:grpSp>
          <p:pic>
            <p:nvPicPr>
              <p:cNvPr id="20" name="Picture 2" descr="C:\Users\naira\Desktop\Marine-forum\nkar-Marin\agua-2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4181" r="14214" b="15244"/>
              <a:stretch>
                <a:fillRect/>
              </a:stretch>
            </p:blipFill>
            <p:spPr bwMode="auto">
              <a:xfrm flipH="1">
                <a:off x="5590944" y="591315"/>
                <a:ext cx="1088571" cy="1728000"/>
              </a:xfrm>
              <a:prstGeom prst="rect">
                <a:avLst/>
              </a:prstGeom>
              <a:noFill/>
              <a:effectLst/>
            </p:spPr>
          </p:pic>
          <p:pic>
            <p:nvPicPr>
              <p:cNvPr id="21" name="Picture 2" descr="C:\Users\naira\Desktop\Marine-forum\nkar-Marin\agua-2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88567"/>
              <a:stretch>
                <a:fillRect/>
              </a:stretch>
            </p:blipFill>
            <p:spPr bwMode="auto">
              <a:xfrm rot="10800000">
                <a:off x="3733803" y="304801"/>
                <a:ext cx="3375342" cy="228600"/>
              </a:xfrm>
              <a:prstGeom prst="rect">
                <a:avLst/>
              </a:prstGeom>
              <a:noFill/>
              <a:effectLst/>
            </p:spPr>
          </p:pic>
        </p:grpSp>
        <p:grpSp>
          <p:nvGrpSpPr>
            <p:cNvPr id="34" name="Group 33"/>
            <p:cNvGrpSpPr>
              <a:grpSpLocks noChangeAspect="1"/>
            </p:cNvGrpSpPr>
            <p:nvPr/>
          </p:nvGrpSpPr>
          <p:grpSpPr>
            <a:xfrm flipH="1">
              <a:off x="7581001" y="4648200"/>
              <a:ext cx="1486799" cy="1890000"/>
              <a:chOff x="3733803" y="304801"/>
              <a:chExt cx="3381975" cy="4267199"/>
            </a:xfrm>
          </p:grpSpPr>
          <p:grpSp>
            <p:nvGrpSpPr>
              <p:cNvPr id="35" name="Group 13"/>
              <p:cNvGrpSpPr>
                <a:grpSpLocks noChangeAspect="1"/>
              </p:cNvGrpSpPr>
              <p:nvPr/>
            </p:nvGrpSpPr>
            <p:grpSpPr>
              <a:xfrm>
                <a:off x="3733803" y="457200"/>
                <a:ext cx="3381975" cy="4114800"/>
                <a:chOff x="3733800" y="371147"/>
                <a:chExt cx="5238600" cy="6438106"/>
              </a:xfrm>
            </p:grpSpPr>
            <p:grpSp>
              <p:nvGrpSpPr>
                <p:cNvPr id="38" name="Group 6"/>
                <p:cNvGrpSpPr/>
                <p:nvPr/>
              </p:nvGrpSpPr>
              <p:grpSpPr>
                <a:xfrm>
                  <a:off x="3733800" y="3444017"/>
                  <a:ext cx="5238600" cy="3365236"/>
                  <a:chOff x="3733800" y="3444017"/>
                  <a:chExt cx="5238600" cy="3365236"/>
                </a:xfrm>
              </p:grpSpPr>
              <p:pic>
                <p:nvPicPr>
                  <p:cNvPr id="45" name="Picture 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 bwMode="auto">
                  <a:xfrm>
                    <a:off x="3733800" y="3680817"/>
                    <a:ext cx="5228325" cy="3128436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46" name="Picture 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4583388"/>
                    <a:ext cx="152401" cy="914400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47" name="Picture 3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3444017"/>
                    <a:ext cx="152401" cy="1219201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48" name="Picture 4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4583388"/>
                    <a:ext cx="152401" cy="914400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49" name="Picture 5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3444017"/>
                    <a:ext cx="152401" cy="1219201"/>
                  </a:xfrm>
                  <a:prstGeom prst="rect">
                    <a:avLst/>
                  </a:prstGeom>
                  <a:noFill/>
                  <a:effectLst/>
                </p:spPr>
              </p:pic>
            </p:grpSp>
            <p:grpSp>
              <p:nvGrpSpPr>
                <p:cNvPr id="39" name="Group 7"/>
                <p:cNvGrpSpPr/>
                <p:nvPr/>
              </p:nvGrpSpPr>
              <p:grpSpPr>
                <a:xfrm>
                  <a:off x="3733800" y="371147"/>
                  <a:ext cx="5238600" cy="3338277"/>
                  <a:chOff x="3733800" y="3114347"/>
                  <a:chExt cx="5238600" cy="3338277"/>
                </a:xfrm>
              </p:grpSpPr>
              <p:pic>
                <p:nvPicPr>
                  <p:cNvPr id="40" name="Picture 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tretch>
                    <a:fillRect/>
                  </a:stretch>
                </p:blipFill>
                <p:spPr bwMode="auto">
                  <a:xfrm>
                    <a:off x="3733800" y="3324189"/>
                    <a:ext cx="5228326" cy="3128435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41" name="Picture 40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4226759"/>
                    <a:ext cx="152401" cy="914399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42" name="Picture 41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3733800" y="3114347"/>
                    <a:ext cx="152401" cy="1219200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43" name="Picture 42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4226759"/>
                    <a:ext cx="152401" cy="914399"/>
                  </a:xfrm>
                  <a:prstGeom prst="rect">
                    <a:avLst/>
                  </a:prstGeom>
                  <a:noFill/>
                  <a:effectLst/>
                </p:spPr>
              </p:pic>
              <p:pic>
                <p:nvPicPr>
                  <p:cNvPr id="44" name="Picture 43" descr="C:\Users\naira\Desktop\Marine-forum\nkar-Marin\agua-23.jpg"/>
                  <p:cNvPicPr>
                    <a:picLocks noChangeAspect="1" noChangeArrowheads="1"/>
                  </p:cNvPicPr>
                  <p:nvPr/>
                </p:nvPicPr>
                <p:blipFill>
                  <a:blip r:embed="rId2" cstate="print"/>
                  <a:srcRect t="56157" r="97085" b="14614"/>
                  <a:stretch>
                    <a:fillRect/>
                  </a:stretch>
                </p:blipFill>
                <p:spPr bwMode="auto">
                  <a:xfrm>
                    <a:off x="8819999" y="3114347"/>
                    <a:ext cx="152401" cy="1219200"/>
                  </a:xfrm>
                  <a:prstGeom prst="rect">
                    <a:avLst/>
                  </a:prstGeom>
                  <a:noFill/>
                  <a:effectLst/>
                </p:spPr>
              </p:pic>
            </p:grpSp>
          </p:grpSp>
          <p:pic>
            <p:nvPicPr>
              <p:cNvPr id="36" name="Picture 2" descr="C:\Users\naira\Desktop\Marine-forum\nkar-Marin\agua-2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l="54181" r="14214" b="15244"/>
              <a:stretch>
                <a:fillRect/>
              </a:stretch>
            </p:blipFill>
            <p:spPr bwMode="auto">
              <a:xfrm>
                <a:off x="5202000" y="591316"/>
                <a:ext cx="1087773" cy="1728000"/>
              </a:xfrm>
              <a:prstGeom prst="rect">
                <a:avLst/>
              </a:prstGeom>
              <a:noFill/>
              <a:effectLst/>
            </p:spPr>
          </p:pic>
          <p:pic>
            <p:nvPicPr>
              <p:cNvPr id="37" name="Picture 2" descr="C:\Users\naira\Desktop\Marine-forum\nkar-Marin\agua-23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 t="88567"/>
              <a:stretch>
                <a:fillRect/>
              </a:stretch>
            </p:blipFill>
            <p:spPr bwMode="auto">
              <a:xfrm rot="10800000">
                <a:off x="3733803" y="304801"/>
                <a:ext cx="3375342" cy="228600"/>
              </a:xfrm>
              <a:prstGeom prst="rect">
                <a:avLst/>
              </a:prstGeom>
              <a:noFill/>
              <a:effectLst/>
            </p:spPr>
          </p:pic>
        </p:grpSp>
      </p:grpSp>
      <p:sp>
        <p:nvSpPr>
          <p:cNvPr id="50" name="TextBox 49"/>
          <p:cNvSpPr txBox="1"/>
          <p:nvPr/>
        </p:nvSpPr>
        <p:spPr>
          <a:xfrm>
            <a:off x="914400" y="808672"/>
            <a:ext cx="7543800" cy="923330"/>
          </a:xfrm>
          <a:prstGeom prst="rect">
            <a:avLst/>
          </a:prstGeom>
          <a:solidFill>
            <a:srgbClr val="DDFFF9"/>
          </a:solidFill>
          <a:ln w="12700">
            <a:solidFill>
              <a:srgbClr val="00C09B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1700" i="1" dirty="0" smtClean="0">
                <a:latin typeface="Sylfaen" pitchFamily="18" charset="0"/>
              </a:rPr>
              <a:t>                                   </a:t>
            </a:r>
            <a:r>
              <a:rPr lang="hy-AM" i="1" dirty="0" smtClean="0">
                <a:latin typeface="Sylfaen" pitchFamily="18" charset="0"/>
              </a:rPr>
              <a:t>Ունենք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2-ական</a:t>
            </a:r>
            <a:r>
              <a:rPr lang="ru-RU" i="1" dirty="0" smtClean="0">
                <a:latin typeface="Sylfaen" pitchFamily="18" charset="0"/>
              </a:rPr>
              <a:t>  </a:t>
            </a:r>
            <a:r>
              <a:rPr lang="hy-AM" i="1" dirty="0" smtClean="0">
                <a:latin typeface="Sylfaen" pitchFamily="18" charset="0"/>
              </a:rPr>
              <a:t> </a:t>
            </a:r>
            <a:r>
              <a:rPr lang="ru-RU" i="1" dirty="0" smtClean="0">
                <a:latin typeface="Sylfaen" pitchFamily="18" charset="0"/>
              </a:rPr>
              <a:t>հարկ</a:t>
            </a:r>
            <a:r>
              <a:rPr lang="hy-AM" i="1" dirty="0" smtClean="0">
                <a:latin typeface="Sylfaen" pitchFamily="18" charset="0"/>
              </a:rPr>
              <a:t>ից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կազմված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3 </a:t>
            </a:r>
            <a:r>
              <a:rPr lang="ru-RU" i="1" dirty="0" smtClean="0">
                <a:latin typeface="Sylfaen" pitchFamily="18" charset="0"/>
              </a:rPr>
              <a:t> գրադարակ</a:t>
            </a:r>
            <a:r>
              <a:rPr lang="hy-AM" i="1" dirty="0" smtClean="0">
                <a:latin typeface="Sylfaen" pitchFamily="18" charset="0"/>
              </a:rPr>
              <a:t>: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Յուրաքանչյուր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</a:t>
            </a:r>
            <a:r>
              <a:rPr lang="ru-RU" i="1" dirty="0" smtClean="0">
                <a:latin typeface="Sylfaen" pitchFamily="18" charset="0"/>
              </a:rPr>
              <a:t>հարկ</a:t>
            </a:r>
            <a:r>
              <a:rPr lang="hy-AM" i="1" dirty="0" smtClean="0">
                <a:latin typeface="Sylfaen" pitchFamily="18" charset="0"/>
              </a:rPr>
              <a:t>ում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կա</a:t>
            </a:r>
            <a:r>
              <a:rPr lang="ru-RU" i="1" dirty="0" smtClean="0">
                <a:latin typeface="Sylfaen" pitchFamily="18" charset="0"/>
              </a:rPr>
              <a:t>  7</a:t>
            </a:r>
            <a:r>
              <a:rPr lang="hy-AM" i="1" dirty="0" smtClean="0">
                <a:latin typeface="Sylfaen" pitchFamily="18" charset="0"/>
              </a:rPr>
              <a:t> գիրք: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Ընդամենը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քանի</a:t>
            </a:r>
            <a:r>
              <a:rPr lang="hy-AM" i="1" dirty="0" smtClean="0">
                <a:latin typeface="Sylfaen" pitchFamily="18" charset="0"/>
                <a:ea typeface="Tahoma"/>
                <a:cs typeface="Tahoma"/>
              </a:rPr>
              <a:t>՞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գիրք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կա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 3 </a:t>
            </a:r>
            <a:r>
              <a:rPr lang="ru-RU" i="1" dirty="0" smtClean="0">
                <a:latin typeface="Sylfaen" pitchFamily="18" charset="0"/>
              </a:rPr>
              <a:t> գրադարակն</a:t>
            </a:r>
            <a:r>
              <a:rPr lang="hy-AM" i="1" dirty="0" smtClean="0">
                <a:latin typeface="Sylfaen" pitchFamily="18" charset="0"/>
              </a:rPr>
              <a:t>երում: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Խնդիրը </a:t>
            </a:r>
            <a:r>
              <a:rPr lang="ru-RU" i="1" dirty="0" smtClean="0">
                <a:latin typeface="Sylfaen" pitchFamily="18" charset="0"/>
              </a:rPr>
              <a:t> </a:t>
            </a:r>
            <a:r>
              <a:rPr lang="hy-AM" i="1" dirty="0" smtClean="0">
                <a:latin typeface="Sylfaen" pitchFamily="18" charset="0"/>
              </a:rPr>
              <a:t>լուծե</a:t>
            </a:r>
            <a:r>
              <a:rPr lang="ru-RU" i="1" dirty="0" smtClean="0">
                <a:latin typeface="Sylfaen" pitchFamily="18" charset="0"/>
              </a:rPr>
              <a:t>լ  </a:t>
            </a:r>
            <a:r>
              <a:rPr lang="hy-AM" i="1" dirty="0" smtClean="0">
                <a:latin typeface="Sylfaen" pitchFamily="18" charset="0"/>
              </a:rPr>
              <a:t> երկու</a:t>
            </a:r>
            <a:r>
              <a:rPr lang="ru-RU" i="1" dirty="0" smtClean="0">
                <a:latin typeface="Sylfaen" pitchFamily="18" charset="0"/>
              </a:rPr>
              <a:t>  </a:t>
            </a:r>
            <a:r>
              <a:rPr lang="hy-AM" i="1" dirty="0" smtClean="0">
                <a:latin typeface="Sylfaen" pitchFamily="18" charset="0"/>
              </a:rPr>
              <a:t>եղանակով:</a:t>
            </a:r>
            <a:endParaRPr lang="hy-AM" sz="1700" i="1" dirty="0" smtClean="0">
              <a:latin typeface="Sylfaen" pitchFamily="18" charset="0"/>
            </a:endParaRPr>
          </a:p>
        </p:txBody>
      </p:sp>
      <p:grpSp>
        <p:nvGrpSpPr>
          <p:cNvPr id="51" name="Group 50"/>
          <p:cNvGrpSpPr>
            <a:grpSpLocks noChangeAspect="1"/>
          </p:cNvGrpSpPr>
          <p:nvPr/>
        </p:nvGrpSpPr>
        <p:grpSpPr>
          <a:xfrm>
            <a:off x="152397" y="152400"/>
            <a:ext cx="2482488" cy="864000"/>
            <a:chOff x="514323" y="4190999"/>
            <a:chExt cx="4438677" cy="1544829"/>
          </a:xfrm>
        </p:grpSpPr>
        <p:grpSp>
          <p:nvGrpSpPr>
            <p:cNvPr id="52" name="Group 13"/>
            <p:cNvGrpSpPr/>
            <p:nvPr/>
          </p:nvGrpSpPr>
          <p:grpSpPr>
            <a:xfrm>
              <a:off x="838200" y="4190999"/>
              <a:ext cx="4114800" cy="1544829"/>
              <a:chOff x="5334000" y="5486916"/>
              <a:chExt cx="3733800" cy="1390294"/>
            </a:xfrm>
          </p:grpSpPr>
          <p:pic>
            <p:nvPicPr>
              <p:cNvPr id="54" name="Picture 2" descr="C:\Users\мм\Desktop\Buttons\43678427-vector-illustration-of-school-subject-icon-for-design-website-background-banner-infographic-learning.jpg"/>
              <p:cNvPicPr preferRelativeResize="0">
                <a:picLocks noChangeArrowheads="1"/>
              </p:cNvPicPr>
              <p:nvPr/>
            </p:nvPicPr>
            <p:blipFill>
              <a:blip r:embed="rId3" cstate="print"/>
              <a:srcRect t="32692" r="2000" b="34615"/>
              <a:stretch>
                <a:fillRect/>
              </a:stretch>
            </p:blipFill>
            <p:spPr bwMode="auto">
              <a:xfrm>
                <a:off x="5334000" y="5486916"/>
                <a:ext cx="3733800" cy="1390294"/>
              </a:xfrm>
              <a:prstGeom prst="rect">
                <a:avLst/>
              </a:prstGeom>
              <a:noFill/>
              <a:effectLst>
                <a:outerShdw blurRad="50800" dist="1016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55" name="Rounded Rectangle 54"/>
              <p:cNvSpPr/>
              <p:nvPr/>
            </p:nvSpPr>
            <p:spPr>
              <a:xfrm>
                <a:off x="5715000" y="5703154"/>
                <a:ext cx="2286000" cy="974963"/>
              </a:xfrm>
              <a:prstGeom prst="roundRect">
                <a:avLst>
                  <a:gd name="adj" fmla="val 1742"/>
                </a:avLst>
              </a:prstGeom>
              <a:solidFill>
                <a:srgbClr val="F3F3F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y-AM"/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14323" y="4514604"/>
              <a:ext cx="3128278" cy="935516"/>
            </a:xfrm>
            <a:prstGeom prst="rect">
              <a:avLst/>
            </a:prstGeom>
            <a:solidFill>
              <a:srgbClr val="FFB84F"/>
            </a:solidFill>
            <a:ln>
              <a:solidFill>
                <a:srgbClr val="F29000"/>
              </a:solidFill>
            </a:ln>
            <a:effectLst>
              <a:outerShdw blurRad="88900" dist="635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800" b="1" dirty="0" smtClean="0">
                  <a:ln w="0">
                    <a:solidFill>
                      <a:srgbClr val="FFFFFF"/>
                    </a:solidFill>
                  </a:ln>
                  <a:solidFill>
                    <a:srgbClr val="FFFFFF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ԽՆԴԻՐ</a:t>
              </a:r>
              <a:r>
                <a:rPr lang="en-CA" sz="2800" b="1" dirty="0" smtClean="0">
                  <a:ln w="0">
                    <a:solidFill>
                      <a:srgbClr val="FFFFFF"/>
                    </a:solidFill>
                  </a:ln>
                  <a:solidFill>
                    <a:srgbClr val="FFFFFF"/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uFill>
                    <a:solidFill>
                      <a:srgbClr val="73E600"/>
                    </a:solidFill>
                  </a:uFill>
                  <a:latin typeface="Sylfaen" pitchFamily="18" charset="0"/>
                </a:rPr>
                <a:t> </a:t>
              </a:r>
              <a:endParaRPr lang="en-CA" sz="2800" b="1" dirty="0">
                <a:ln w="0">
                  <a:solidFill>
                    <a:srgbClr val="FFFFFF"/>
                  </a:solidFill>
                </a:ln>
                <a:solidFill>
                  <a:srgbClr val="FFFFFF"/>
                </a:solidFill>
                <a:uFill>
                  <a:solidFill>
                    <a:srgbClr val="00D200"/>
                  </a:solidFill>
                </a:uFill>
                <a:latin typeface="Sylfaen" pitchFamily="18" charset="0"/>
              </a:endParaRPr>
            </a:p>
          </p:txBody>
        </p:sp>
      </p:grpSp>
      <p:sp>
        <p:nvSpPr>
          <p:cNvPr id="58" name="TextBox 17">
            <a:hlinkClick r:id="" action="ppaction://noaction"/>
          </p:cNvPr>
          <p:cNvSpPr txBox="1"/>
          <p:nvPr/>
        </p:nvSpPr>
        <p:spPr>
          <a:xfrm>
            <a:off x="3581400" y="1905000"/>
            <a:ext cx="1905000" cy="461665"/>
          </a:xfrm>
          <a:prstGeom prst="rect">
            <a:avLst/>
          </a:prstGeom>
          <a:solidFill>
            <a:srgbClr val="FFB84F"/>
          </a:solidFill>
          <a:ln>
            <a:solidFill>
              <a:srgbClr val="F29000"/>
            </a:solidFill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3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</a:t>
            </a:r>
            <a:r>
              <a:rPr lang="en-CA" sz="23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FF0066"/>
                  </a:solidFill>
                </a:uFill>
                <a:latin typeface="Sylfaen" pitchFamily="18" charset="0"/>
              </a:rPr>
              <a:t>ԼՈՒԾՈՒՄ</a:t>
            </a:r>
            <a:r>
              <a:rPr lang="en-CA" sz="2300" b="1" dirty="0" smtClean="0">
                <a:ln w="0">
                  <a:noFill/>
                </a:ln>
                <a:solidFill>
                  <a:srgbClr val="FFFFFF"/>
                </a:solidFill>
                <a:effectLst/>
                <a:uFill>
                  <a:solidFill>
                    <a:srgbClr val="00D200"/>
                  </a:solidFill>
                </a:uFill>
                <a:latin typeface="Sylfaen" pitchFamily="18" charset="0"/>
              </a:rPr>
              <a:t>  </a:t>
            </a:r>
            <a:endParaRPr lang="en-CA" sz="2300" b="1" dirty="0">
              <a:ln w="0">
                <a:noFill/>
              </a:ln>
              <a:solidFill>
                <a:srgbClr val="FFFFFF"/>
              </a:solidFill>
              <a:effectLst/>
              <a:uFill>
                <a:solidFill>
                  <a:srgbClr val="00D200"/>
                </a:solidFill>
              </a:uFill>
              <a:latin typeface="Sylfae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04800" y="2362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n w="0">
                  <a:noFill/>
                </a:ln>
                <a:latin typeface="Sylfaen" pitchFamily="18" charset="0"/>
              </a:rPr>
              <a:t>1-ին  եղանակ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  </a:t>
            </a:r>
            <a:endParaRPr lang="en-CA" i="1" dirty="0">
              <a:ln w="0">
                <a:noFill/>
              </a:ln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04800" y="42627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n w="0">
                  <a:noFill/>
                </a:ln>
                <a:latin typeface="Sylfaen" pitchFamily="18" charset="0"/>
              </a:rPr>
              <a:t>2-րդ  եղանակ</a:t>
            </a:r>
            <a:r>
              <a:rPr lang="ru-RU" sz="2000" i="1" dirty="0" smtClean="0">
                <a:ln w="0">
                  <a:noFill/>
                </a:ln>
                <a:latin typeface="Sylfaen" pitchFamily="18" charset="0"/>
              </a:rPr>
              <a:t>   </a:t>
            </a:r>
            <a:endParaRPr lang="en-CA" i="1" dirty="0">
              <a:ln w="0">
                <a:noFill/>
              </a:ln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219200" y="285315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29000"/>
                  </a:solidFill>
                </a:ln>
                <a:solidFill>
                  <a:srgbClr val="FFB84F"/>
                </a:solidFill>
                <a:latin typeface="Sylfaen" pitchFamily="18" charset="0"/>
              </a:rPr>
              <a:t> 3 · 2  · 7 =   </a:t>
            </a:r>
            <a:endParaRPr lang="en-CA" sz="2800" b="1" i="1" dirty="0">
              <a:ln w="0">
                <a:solidFill>
                  <a:srgbClr val="F29000"/>
                </a:solidFill>
              </a:ln>
              <a:solidFill>
                <a:srgbClr val="FFB84F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209800" y="6172200"/>
            <a:ext cx="304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i="1" dirty="0" smtClean="0">
                <a:ln w="0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Պատ.`  </a:t>
            </a:r>
            <a:r>
              <a:rPr lang="ru-RU" sz="2600" b="1" i="1" dirty="0" smtClean="0">
                <a:ln w="0">
                  <a:solidFill>
                    <a:srgbClr val="F29000"/>
                  </a:solidFill>
                </a:ln>
                <a:solidFill>
                  <a:srgbClr val="FFB84F"/>
                </a:solidFill>
                <a:latin typeface="Sylfaen" pitchFamily="18" charset="0"/>
              </a:rPr>
              <a:t>42  գիրք:</a:t>
            </a:r>
            <a:endParaRPr lang="en-CA" sz="2600" b="1" i="1" dirty="0">
              <a:ln w="0">
                <a:solidFill>
                  <a:srgbClr val="F29000"/>
                </a:solidFill>
              </a:ln>
              <a:solidFill>
                <a:srgbClr val="FFB84F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66800" y="47244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29000"/>
                  </a:solidFill>
                </a:ln>
                <a:solidFill>
                  <a:srgbClr val="FFB84F"/>
                </a:solidFill>
                <a:latin typeface="Sylfaen" pitchFamily="18" charset="0"/>
              </a:rPr>
              <a:t> 3 ·  2 · 7  =   </a:t>
            </a:r>
            <a:endParaRPr lang="en-CA" sz="2800" b="1" i="1" dirty="0">
              <a:ln w="0">
                <a:solidFill>
                  <a:srgbClr val="F29000"/>
                </a:solidFill>
              </a:ln>
              <a:solidFill>
                <a:srgbClr val="FFB84F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5800" y="282386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        ) </a:t>
            </a:r>
            <a:endParaRPr lang="en-CA" sz="28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43000" y="4673025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(</a:t>
            </a:r>
            <a:r>
              <a:rPr lang="ru-RU" sz="10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</a:t>
            </a:r>
            <a:r>
              <a:rPr lang="ru-RU" sz="3200" b="1" dirty="0" smtClean="0">
                <a:ln w="0">
                  <a:solidFill>
                    <a:srgbClr val="00A283"/>
                  </a:solidFill>
                </a:ln>
                <a:solidFill>
                  <a:srgbClr val="00F2C4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ylfaen" pitchFamily="18" charset="0"/>
              </a:rPr>
              <a:t>       ) </a:t>
            </a:r>
            <a:endParaRPr lang="en-CA" sz="2800" b="1" i="1" dirty="0">
              <a:ln w="0">
                <a:solidFill>
                  <a:srgbClr val="00A283"/>
                </a:solidFill>
              </a:ln>
              <a:solidFill>
                <a:srgbClr val="00F2C4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62000" y="3408402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ctr"/>
            <a:r>
              <a:rPr lang="ru-RU" sz="1500" dirty="0" smtClean="0">
                <a:latin typeface="Sylfaen" pitchFamily="18" charset="0"/>
              </a:rPr>
              <a:t>Բոլոր  հարկերի  քանակը</a:t>
            </a:r>
            <a:endParaRPr lang="ru-RU" sz="1500" dirty="0" smtClean="0">
              <a:ln w="0">
                <a:solidFill>
                  <a:srgbClr val="F22E00"/>
                </a:solidFill>
              </a:ln>
              <a:solidFill>
                <a:srgbClr val="FF8669"/>
              </a:solidFill>
              <a:latin typeface="Sylfae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2971800" y="284869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29000"/>
                  </a:solidFill>
                </a:ln>
                <a:solidFill>
                  <a:srgbClr val="FFB84F"/>
                </a:solidFill>
                <a:latin typeface="Sylfaen" pitchFamily="18" charset="0"/>
              </a:rPr>
              <a:t> 6 · 7 = 42  </a:t>
            </a:r>
            <a:endParaRPr lang="en-CA" sz="2800" b="1" i="1" dirty="0">
              <a:ln w="0">
                <a:solidFill>
                  <a:srgbClr val="F29000"/>
                </a:solidFill>
              </a:ln>
              <a:solidFill>
                <a:srgbClr val="FFB84F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1143000" y="5313402"/>
            <a:ext cx="1981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457200" algn="ctr"/>
            <a:r>
              <a:rPr lang="ru-RU" sz="1500" dirty="0" smtClean="0">
                <a:latin typeface="Sylfaen" pitchFamily="18" charset="0"/>
              </a:rPr>
              <a:t>1  գրադարակի  գրքերի  քանակը</a:t>
            </a:r>
            <a:endParaRPr lang="ru-RU" sz="1500" dirty="0" smtClean="0">
              <a:ln w="0">
                <a:solidFill>
                  <a:srgbClr val="F22E00"/>
                </a:solidFill>
              </a:ln>
              <a:solidFill>
                <a:srgbClr val="FF8669"/>
              </a:solidFill>
              <a:latin typeface="Sylfae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971800" y="472440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0">
                  <a:solidFill>
                    <a:srgbClr val="F29000"/>
                  </a:solidFill>
                </a:ln>
                <a:solidFill>
                  <a:srgbClr val="FFB84F"/>
                </a:solidFill>
                <a:latin typeface="Sylfaen" pitchFamily="18" charset="0"/>
              </a:rPr>
              <a:t> 3 · 14 = 42  </a:t>
            </a:r>
            <a:endParaRPr lang="en-CA" sz="2800" b="1" i="1" dirty="0">
              <a:ln w="0">
                <a:solidFill>
                  <a:srgbClr val="F29000"/>
                </a:solidFill>
              </a:ln>
              <a:solidFill>
                <a:srgbClr val="FFB84F"/>
              </a:solidFill>
              <a:uFill>
                <a:solidFill>
                  <a:srgbClr val="8CD200"/>
                </a:solidFill>
              </a:uFill>
              <a:latin typeface="Sylfae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8" grpId="0" animBg="1"/>
      <p:bldP spid="59" grpId="0"/>
      <p:bldP spid="61" grpId="1"/>
      <p:bldP spid="64" grpId="0"/>
      <p:bldP spid="65" grpId="1"/>
      <p:bldP spid="67" grpId="0"/>
      <p:bldP spid="68" grpId="0"/>
      <p:bldP spid="69" grpId="0"/>
      <p:bldP spid="70" grpId="1"/>
      <p:bldP spid="71" grpId="0"/>
      <p:bldP spid="7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grpSp>
        <p:nvGrpSpPr>
          <p:cNvPr id="2" name="Group 18"/>
          <p:cNvGrpSpPr/>
          <p:nvPr/>
        </p:nvGrpSpPr>
        <p:grpSpPr>
          <a:xfrm>
            <a:off x="84982" y="659588"/>
            <a:ext cx="8906618" cy="5426088"/>
            <a:chOff x="84982" y="762000"/>
            <a:chExt cx="8906618" cy="5426088"/>
          </a:xfrm>
        </p:grpSpPr>
        <p:pic>
          <p:nvPicPr>
            <p:cNvPr id="1026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84982" y="762000"/>
              <a:ext cx="8906618" cy="5426088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5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8345" t="52292" r="26522" b="36805"/>
            <a:stretch>
              <a:fillRect/>
            </a:stretch>
          </p:blipFill>
          <p:spPr bwMode="auto">
            <a:xfrm>
              <a:off x="6166800" y="2667000"/>
              <a:ext cx="462600" cy="591600"/>
            </a:xfrm>
            <a:prstGeom prst="rect">
              <a:avLst/>
            </a:prstGeom>
            <a:noFill/>
            <a:ln>
              <a:noFill/>
            </a:ln>
            <a:effectLst/>
          </p:spPr>
        </p:pic>
        <p:pic>
          <p:nvPicPr>
            <p:cNvPr id="17" name="Picture 2" descr="C:\Users\мм\Desktop\Math 5-glukh 2\127342281-online-internet-courses-tutorial-web-education-concept-vector-flat-cartoon-design-graphic-illustrati.jpg"/>
            <p:cNvPicPr>
              <a:picLocks noChangeAspect="1" noChangeArrowheads="1"/>
            </p:cNvPicPr>
            <p:nvPr/>
          </p:nvPicPr>
          <p:blipFill>
            <a:blip r:embed="rId3" cstate="print"/>
            <a:srcRect l="62356" t="53364" r="31655" b="42423"/>
            <a:stretch>
              <a:fillRect/>
            </a:stretch>
          </p:blipFill>
          <p:spPr bwMode="auto">
            <a:xfrm>
              <a:off x="5638800" y="3200400"/>
              <a:ext cx="533400" cy="685800"/>
            </a:xfrm>
            <a:prstGeom prst="rect">
              <a:avLst/>
            </a:prstGeom>
            <a:noFill/>
            <a:ln>
              <a:noFill/>
            </a:ln>
            <a:effectLst/>
          </p:spPr>
        </p:pic>
      </p:grpSp>
      <p:sp>
        <p:nvSpPr>
          <p:cNvPr id="44" name="TextBox 43"/>
          <p:cNvSpPr txBox="1"/>
          <p:nvPr/>
        </p:nvSpPr>
        <p:spPr>
          <a:xfrm>
            <a:off x="76200" y="625858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Գայանե Սիմոնյան</a:t>
            </a:r>
          </a:p>
          <a:p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Կոտայքի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մարզի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Ակունքի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միջն</a:t>
            </a:r>
            <a:r>
              <a:rPr lang="en-CA" sz="1400" b="1" dirty="0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. </a:t>
            </a:r>
            <a:r>
              <a:rPr lang="en-CA" sz="1400" b="1" dirty="0" err="1" smtClean="0">
                <a:ln w="0">
                  <a:solidFill>
                    <a:schemeClr val="tx1">
                      <a:lumMod val="75000"/>
                      <a:lumOff val="2500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Courier Unicode" pitchFamily="18" charset="0"/>
              </a:rPr>
              <a:t>դպրոց</a:t>
            </a:r>
            <a:endParaRPr lang="en-CA" sz="1400" b="1" dirty="0">
              <a:ln w="0">
                <a:solidFill>
                  <a:schemeClr val="tx1">
                    <a:lumMod val="75000"/>
                    <a:lumOff val="25000"/>
                  </a:schemeClr>
                </a:solidFill>
              </a:ln>
              <a:solidFill>
                <a:schemeClr val="bg1">
                  <a:lumMod val="65000"/>
                </a:schemeClr>
              </a:solidFill>
              <a:latin typeface="Courier Unicode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819400" y="877669"/>
            <a:ext cx="6019800" cy="615553"/>
          </a:xfrm>
          <a:prstGeom prst="rect">
            <a:avLst/>
          </a:prstGeom>
          <a:solidFill>
            <a:srgbClr val="FFDAD1"/>
          </a:solidFill>
          <a:ln>
            <a:solidFill>
              <a:srgbClr val="FF8669"/>
            </a:solidFill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400" b="1" spc="300" dirty="0" smtClean="0">
                <a:ln w="0">
                  <a:solidFill>
                    <a:srgbClr val="F22E00"/>
                  </a:solidFill>
                </a:ln>
                <a:solidFill>
                  <a:srgbClr val="FF9981"/>
                </a:solidFill>
                <a:uFill>
                  <a:solidFill>
                    <a:schemeClr val="bg1"/>
                  </a:solidFill>
                </a:uFill>
                <a:latin typeface="Courier Unicode" pitchFamily="18" charset="0"/>
              </a:rPr>
              <a:t>ՇՆՈՐՀԱԿԱԼՈՒԹՅՈՒՆ</a:t>
            </a:r>
            <a:endParaRPr lang="en-CA" sz="3400" b="1" spc="300" dirty="0">
              <a:ln w="0">
                <a:solidFill>
                  <a:srgbClr val="F22E00"/>
                </a:solidFill>
              </a:ln>
              <a:solidFill>
                <a:srgbClr val="FF9981"/>
              </a:solidFill>
              <a:uFill>
                <a:solidFill>
                  <a:schemeClr val="bg1"/>
                </a:solidFill>
              </a:uFill>
              <a:latin typeface="Courier Unicode" pitchFamily="18" charset="0"/>
            </a:endParaRPr>
          </a:p>
        </p:txBody>
      </p:sp>
      <p:sp>
        <p:nvSpPr>
          <p:cNvPr id="10" name="TextBox 14"/>
          <p:cNvSpPr txBox="1"/>
          <p:nvPr/>
        </p:nvSpPr>
        <p:spPr>
          <a:xfrm>
            <a:off x="762000" y="3084493"/>
            <a:ext cx="4800600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1400" b="1" i="1" dirty="0" err="1" smtClean="0">
                <a:latin typeface="Sylfaen" pitchFamily="18" charset="0"/>
              </a:rPr>
              <a:t>Դասագիրք</a:t>
            </a:r>
            <a:r>
              <a:rPr lang="en-CA" sz="1400" b="1" i="1" dirty="0" smtClean="0">
                <a:latin typeface="Sylfaen" pitchFamily="18" charset="0"/>
              </a:rPr>
              <a:t>՝</a:t>
            </a:r>
            <a:r>
              <a:rPr lang="en-CA" sz="1400" dirty="0" smtClean="0">
                <a:latin typeface="Sylfaen" pitchFamily="18" charset="0"/>
              </a:rPr>
              <a:t> </a:t>
            </a:r>
          </a:p>
          <a:p>
            <a:r>
              <a:rPr lang="en-CA" sz="1400" dirty="0" smtClean="0">
                <a:latin typeface="Sylfaen" pitchFamily="18" charset="0"/>
              </a:rPr>
              <a:t>Բ.  </a:t>
            </a:r>
            <a:r>
              <a:rPr lang="en-CA" sz="1400" dirty="0" err="1" smtClean="0">
                <a:latin typeface="Sylfaen" pitchFamily="18" charset="0"/>
              </a:rPr>
              <a:t>Նահապետյան</a:t>
            </a:r>
            <a:r>
              <a:rPr lang="en-CA" sz="1400" dirty="0" smtClean="0">
                <a:latin typeface="Sylfaen" pitchFamily="18" charset="0"/>
              </a:rPr>
              <a:t>,  Ա.  </a:t>
            </a:r>
            <a:r>
              <a:rPr lang="en-CA" sz="1400" dirty="0" err="1" smtClean="0">
                <a:latin typeface="Sylfaen" pitchFamily="18" charset="0"/>
              </a:rPr>
              <a:t>Աբրահամյան</a:t>
            </a:r>
            <a:r>
              <a:rPr lang="en-CA" sz="1400" dirty="0" smtClean="0">
                <a:latin typeface="Sylfaen" pitchFamily="18" charset="0"/>
              </a:rPr>
              <a:t>, «</a:t>
            </a:r>
            <a:r>
              <a:rPr lang="en-CA" sz="1400" dirty="0" err="1" smtClean="0">
                <a:latin typeface="Sylfaen" pitchFamily="18" charset="0"/>
              </a:rPr>
              <a:t>Մաթեմատիկա</a:t>
            </a:r>
            <a:r>
              <a:rPr lang="en-CA" sz="1400" dirty="0" smtClean="0">
                <a:latin typeface="Sylfaen" pitchFamily="18" charset="0"/>
              </a:rPr>
              <a:t> 5» </a:t>
            </a:r>
            <a:r>
              <a:rPr lang="en-CA" sz="1400" dirty="0" err="1" smtClean="0">
                <a:latin typeface="Sylfaen" pitchFamily="18" charset="0"/>
              </a:rPr>
              <a:t>հիմնական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դպրոցի</a:t>
            </a:r>
            <a:r>
              <a:rPr lang="en-CA" sz="1400" dirty="0" smtClean="0">
                <a:latin typeface="Sylfaen" pitchFamily="18" charset="0"/>
              </a:rPr>
              <a:t>  5-րդ  </a:t>
            </a:r>
            <a:r>
              <a:rPr lang="en-CA" sz="1400" dirty="0" err="1" smtClean="0">
                <a:latin typeface="Sylfaen" pitchFamily="18" charset="0"/>
              </a:rPr>
              <a:t>դասարանի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դասագիրք</a:t>
            </a:r>
            <a:r>
              <a:rPr lang="en-CA" sz="1400" dirty="0" smtClean="0">
                <a:latin typeface="Sylfaen" pitchFamily="18" charset="0"/>
              </a:rPr>
              <a:t>,</a:t>
            </a:r>
            <a:r>
              <a:rPr lang="ru-RU" sz="1400" dirty="0" smtClean="0">
                <a:latin typeface="Sylfaen" pitchFamily="18" charset="0"/>
              </a:rPr>
              <a:t> </a:t>
            </a:r>
            <a:r>
              <a:rPr lang="en-CA" sz="1400" dirty="0" smtClean="0">
                <a:latin typeface="Sylfaen" pitchFamily="18" charset="0"/>
              </a:rPr>
              <a:t>«</a:t>
            </a:r>
            <a:r>
              <a:rPr lang="en-CA" sz="1400" dirty="0" err="1" smtClean="0">
                <a:latin typeface="Sylfaen" pitchFamily="18" charset="0"/>
              </a:rPr>
              <a:t>Մանմար</a:t>
            </a:r>
            <a:r>
              <a:rPr lang="en-CA" sz="1400" dirty="0" smtClean="0">
                <a:latin typeface="Sylfaen" pitchFamily="18" charset="0"/>
              </a:rPr>
              <a:t>»   </a:t>
            </a:r>
            <a:r>
              <a:rPr lang="en-CA" sz="1400" dirty="0" err="1" smtClean="0">
                <a:latin typeface="Sylfaen" pitchFamily="18" charset="0"/>
              </a:rPr>
              <a:t>հրատարակչություն</a:t>
            </a:r>
            <a:r>
              <a:rPr lang="en-CA" sz="1400" dirty="0" smtClean="0">
                <a:latin typeface="Sylfaen" pitchFamily="18" charset="0"/>
              </a:rPr>
              <a:t>,  </a:t>
            </a:r>
            <a:r>
              <a:rPr lang="en-CA" sz="1400" dirty="0" err="1" smtClean="0">
                <a:latin typeface="Sylfaen" pitchFamily="18" charset="0"/>
              </a:rPr>
              <a:t>Երևան</a:t>
            </a:r>
            <a:r>
              <a:rPr lang="en-CA" sz="1400" dirty="0" smtClean="0">
                <a:latin typeface="Sylfaen" pitchFamily="18" charset="0"/>
              </a:rPr>
              <a:t>  201</a:t>
            </a:r>
            <a:r>
              <a:rPr lang="ru-RU" sz="1400" dirty="0" smtClean="0">
                <a:latin typeface="Sylfaen" pitchFamily="18" charset="0"/>
              </a:rPr>
              <a:t>9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14400" y="5410200"/>
            <a:ext cx="32766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y-AM"/>
          </a:p>
        </p:txBody>
      </p:sp>
      <p:sp>
        <p:nvSpPr>
          <p:cNvPr id="12" name="TextBox 14"/>
          <p:cNvSpPr txBox="1"/>
          <p:nvPr/>
        </p:nvSpPr>
        <p:spPr>
          <a:xfrm>
            <a:off x="762000" y="4114562"/>
            <a:ext cx="3352800" cy="160043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CA" sz="1400" dirty="0" smtClean="0">
                <a:latin typeface="Sylfaen" pitchFamily="18" charset="0"/>
              </a:rPr>
              <a:t>Ս. Մ. </a:t>
            </a:r>
            <a:r>
              <a:rPr lang="en-CA" sz="1400" dirty="0" err="1" smtClean="0">
                <a:latin typeface="Sylfaen" pitchFamily="18" charset="0"/>
              </a:rPr>
              <a:t>Նիկոլսկի</a:t>
            </a:r>
            <a:r>
              <a:rPr lang="en-CA" sz="1400" dirty="0" smtClean="0">
                <a:latin typeface="Sylfaen" pitchFamily="18" charset="0"/>
              </a:rPr>
              <a:t>,  </a:t>
            </a:r>
            <a:r>
              <a:rPr lang="ru-RU" sz="1400" dirty="0" smtClean="0">
                <a:latin typeface="Sylfaen" pitchFamily="18" charset="0"/>
              </a:rPr>
              <a:t>Մ</a:t>
            </a:r>
            <a:r>
              <a:rPr lang="en-CA" sz="1400" dirty="0" smtClean="0">
                <a:latin typeface="Sylfaen" pitchFamily="18" charset="0"/>
              </a:rPr>
              <a:t>. </a:t>
            </a:r>
            <a:r>
              <a:rPr lang="ru-RU" sz="1400" dirty="0" smtClean="0">
                <a:latin typeface="Sylfaen" pitchFamily="18" charset="0"/>
              </a:rPr>
              <a:t>Կ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Պոտապով</a:t>
            </a:r>
            <a:r>
              <a:rPr lang="en-CA" sz="1400" dirty="0" smtClean="0">
                <a:latin typeface="Sylfaen" pitchFamily="18" charset="0"/>
              </a:rPr>
              <a:t>, </a:t>
            </a:r>
            <a:endParaRPr lang="ru-RU" sz="1400" dirty="0" smtClean="0">
              <a:latin typeface="Sylfaen" pitchFamily="18" charset="0"/>
            </a:endParaRPr>
          </a:p>
          <a:p>
            <a:pPr lvl="0"/>
            <a:r>
              <a:rPr lang="ru-RU" sz="1400" dirty="0" smtClean="0">
                <a:latin typeface="Sylfaen" pitchFamily="18" charset="0"/>
              </a:rPr>
              <a:t>Ն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Ն</a:t>
            </a:r>
            <a:r>
              <a:rPr lang="en-CA" sz="1400" dirty="0" smtClean="0">
                <a:latin typeface="Sylfaen" pitchFamily="18" charset="0"/>
              </a:rPr>
              <a:t>. </a:t>
            </a:r>
            <a:r>
              <a:rPr lang="ru-RU" sz="1400" dirty="0" smtClean="0">
                <a:latin typeface="Sylfaen" pitchFamily="18" charset="0"/>
              </a:rPr>
              <a:t>Ռեշետնիկով</a:t>
            </a:r>
            <a:r>
              <a:rPr lang="en-CA" sz="1400" dirty="0" smtClean="0">
                <a:latin typeface="Sylfaen" pitchFamily="18" charset="0"/>
              </a:rPr>
              <a:t>, </a:t>
            </a:r>
            <a:r>
              <a:rPr lang="ru-RU" sz="1400" dirty="0" smtClean="0">
                <a:latin typeface="Sylfaen" pitchFamily="18" charset="0"/>
              </a:rPr>
              <a:t>Ա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Վ</a:t>
            </a:r>
            <a:r>
              <a:rPr lang="en-CA" sz="1400" dirty="0" smtClean="0">
                <a:latin typeface="Sylfaen" pitchFamily="18" charset="0"/>
              </a:rPr>
              <a:t>.</a:t>
            </a:r>
            <a:r>
              <a:rPr lang="ru-RU" sz="1400" dirty="0" smtClean="0">
                <a:latin typeface="Sylfaen" pitchFamily="18" charset="0"/>
              </a:rPr>
              <a:t> Շևկին</a:t>
            </a:r>
            <a:r>
              <a:rPr lang="en-CA" sz="1400" dirty="0" smtClean="0">
                <a:latin typeface="Sylfaen" pitchFamily="18" charset="0"/>
              </a:rPr>
              <a:t>,</a:t>
            </a:r>
            <a:endParaRPr lang="ru-RU" sz="1400" dirty="0" smtClean="0">
              <a:latin typeface="Sylfaen" pitchFamily="18" charset="0"/>
            </a:endParaRPr>
          </a:p>
          <a:p>
            <a:pPr lvl="0"/>
            <a:r>
              <a:rPr lang="en-CA" sz="1400" dirty="0" smtClean="0">
                <a:latin typeface="Sylfaen" pitchFamily="18" charset="0"/>
              </a:rPr>
              <a:t>«</a:t>
            </a:r>
            <a:r>
              <a:rPr lang="en-CA" sz="1400" dirty="0" err="1" smtClean="0">
                <a:latin typeface="Sylfaen" pitchFamily="18" charset="0"/>
              </a:rPr>
              <a:t>Մաթեմատիկա</a:t>
            </a:r>
            <a:r>
              <a:rPr lang="en-CA" sz="1400" dirty="0" smtClean="0">
                <a:latin typeface="Sylfaen" pitchFamily="18" charset="0"/>
              </a:rPr>
              <a:t> 5» </a:t>
            </a:r>
            <a:r>
              <a:rPr lang="ru-RU" sz="1400" dirty="0" smtClean="0">
                <a:latin typeface="Sylfaen" pitchFamily="18" charset="0"/>
              </a:rPr>
              <a:t>մաս</a:t>
            </a:r>
            <a:r>
              <a:rPr lang="en-CA" sz="1400" dirty="0" smtClean="0">
                <a:latin typeface="Sylfaen" pitchFamily="18" charset="0"/>
              </a:rPr>
              <a:t> 1,  </a:t>
            </a:r>
            <a:r>
              <a:rPr lang="en-CA" sz="1400" dirty="0" err="1" smtClean="0">
                <a:latin typeface="Sylfaen" pitchFamily="18" charset="0"/>
              </a:rPr>
              <a:t>հիմնական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դպրոցի</a:t>
            </a:r>
            <a:r>
              <a:rPr lang="en-CA" sz="1400" dirty="0" smtClean="0">
                <a:latin typeface="Sylfaen" pitchFamily="18" charset="0"/>
              </a:rPr>
              <a:t>  5-րդ  </a:t>
            </a:r>
            <a:r>
              <a:rPr lang="en-CA" sz="1400" dirty="0" err="1" smtClean="0">
                <a:latin typeface="Sylfaen" pitchFamily="18" charset="0"/>
              </a:rPr>
              <a:t>դասարանի</a:t>
            </a:r>
            <a:r>
              <a:rPr lang="en-CA" sz="1400" dirty="0" smtClean="0">
                <a:latin typeface="Sylfaen" pitchFamily="18" charset="0"/>
              </a:rPr>
              <a:t>  </a:t>
            </a:r>
            <a:r>
              <a:rPr lang="en-CA" sz="1400" dirty="0" err="1" smtClean="0">
                <a:latin typeface="Sylfaen" pitchFamily="18" charset="0"/>
              </a:rPr>
              <a:t>դասագ</a:t>
            </a:r>
            <a:r>
              <a:rPr lang="ru-RU" sz="1400" dirty="0" smtClean="0">
                <a:latin typeface="Sylfaen" pitchFamily="18" charset="0"/>
              </a:rPr>
              <a:t>ի</a:t>
            </a:r>
            <a:r>
              <a:rPr lang="en-CA" sz="1400" dirty="0" err="1" smtClean="0">
                <a:latin typeface="Sylfaen" pitchFamily="18" charset="0"/>
              </a:rPr>
              <a:t>րք</a:t>
            </a:r>
            <a:r>
              <a:rPr lang="en-CA" sz="1400" dirty="0" smtClean="0">
                <a:latin typeface="Sylfaen" pitchFamily="18" charset="0"/>
              </a:rPr>
              <a:t>, «</a:t>
            </a:r>
            <a:r>
              <a:rPr lang="en-CA" sz="1400" dirty="0" err="1" smtClean="0">
                <a:latin typeface="Sylfaen" pitchFamily="18" charset="0"/>
              </a:rPr>
              <a:t>Անտարես</a:t>
            </a:r>
            <a:r>
              <a:rPr lang="en-CA" sz="1400" dirty="0" smtClean="0">
                <a:latin typeface="Sylfaen" pitchFamily="18" charset="0"/>
              </a:rPr>
              <a:t>»   </a:t>
            </a:r>
            <a:r>
              <a:rPr lang="en-CA" sz="1400" dirty="0" err="1" smtClean="0">
                <a:latin typeface="Sylfaen" pitchFamily="18" charset="0"/>
              </a:rPr>
              <a:t>հրատարակչություն</a:t>
            </a:r>
            <a:r>
              <a:rPr lang="en-CA" sz="1400" dirty="0" smtClean="0">
                <a:latin typeface="Sylfaen" pitchFamily="18" charset="0"/>
              </a:rPr>
              <a:t>,  </a:t>
            </a:r>
            <a:r>
              <a:rPr lang="en-CA" sz="1400" dirty="0" err="1" smtClean="0">
                <a:latin typeface="Sylfaen" pitchFamily="18" charset="0"/>
              </a:rPr>
              <a:t>Երևան</a:t>
            </a:r>
            <a:r>
              <a:rPr lang="en-CA" sz="1400" dirty="0" smtClean="0">
                <a:latin typeface="Sylfaen" pitchFamily="18" charset="0"/>
              </a:rPr>
              <a:t>  2019</a:t>
            </a:r>
            <a:endParaRPr lang="ru-RU" sz="1400" dirty="0" smtClean="0">
              <a:latin typeface="Sylfaen" pitchFamily="18" charset="0"/>
            </a:endParaRPr>
          </a:p>
          <a:p>
            <a:endParaRPr lang="en-CA" sz="1400" dirty="0" smtClean="0">
              <a:latin typeface="Sylfaen" pitchFamily="18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F3"/>
        </a:solidFill>
        <a:ln>
          <a:noFill/>
        </a:ln>
        <a:effectLst>
          <a:outerShdw blurRad="63500" sx="102000" sy="102000" algn="ctr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>
            <a:ln w="0">
              <a:solidFill>
                <a:schemeClr val="tx1"/>
              </a:solidFill>
            </a:ln>
            <a:solidFill>
              <a:srgbClr val="D41DFF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12842</TotalTime>
  <Words>629</Words>
  <Application>Microsoft Office PowerPoint</Application>
  <PresentationFormat>On-screen Show (4:3)</PresentationFormat>
  <Paragraphs>116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Courier Unicode</vt:lpstr>
      <vt:lpstr>Sylfaen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Gayane</dc:creator>
  <cp:lastModifiedBy>gayasimonyan1969@gmail.com</cp:lastModifiedBy>
  <cp:revision>1411</cp:revision>
  <dcterms:created xsi:type="dcterms:W3CDTF">2006-08-16T00:00:00Z</dcterms:created>
  <dcterms:modified xsi:type="dcterms:W3CDTF">2022-09-12T18:25:01Z</dcterms:modified>
</cp:coreProperties>
</file>