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474" r:id="rId2"/>
    <p:sldId id="476" r:id="rId3"/>
    <p:sldId id="475" r:id="rId4"/>
    <p:sldId id="477" r:id="rId5"/>
    <p:sldId id="479" r:id="rId6"/>
    <p:sldId id="480" r:id="rId7"/>
    <p:sldId id="481" r:id="rId8"/>
    <p:sldId id="4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N6BppxwltoAm7m+yZoRl7A==" hashData="xlWYfMIDTBJ3ekYjPqUTVGdezn8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6F"/>
    <a:srgbClr val="FF65B2"/>
    <a:srgbClr val="FF379B"/>
    <a:srgbClr val="FF61B0"/>
    <a:srgbClr val="FF2D96"/>
    <a:srgbClr val="FF81C0"/>
    <a:srgbClr val="FFDDEE"/>
    <a:srgbClr val="009E9A"/>
    <a:srgbClr val="66FFFF"/>
    <a:srgbClr val="FF47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 varScale="1">
        <p:scale>
          <a:sx n="88" d="100"/>
          <a:sy n="88" d="100"/>
        </p:scale>
        <p:origin x="13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17FBB-B2C8-46B3-BA9C-1862CC0C4F31}" type="datetimeFigureOut">
              <a:rPr lang="en-CA" smtClean="0"/>
              <a:pPr/>
              <a:t>2022-09-12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99275-DB89-4B66-9162-670025BE5B6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EFF7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3" name="TextBox 42"/>
          <p:cNvSpPr txBox="1"/>
          <p:nvPr/>
        </p:nvSpPr>
        <p:spPr>
          <a:xfrm>
            <a:off x="304800" y="4032885"/>
            <a:ext cx="1905000" cy="584775"/>
          </a:xfrm>
          <a:prstGeom prst="rect">
            <a:avLst/>
          </a:prstGeom>
          <a:solidFill>
            <a:srgbClr val="FFEFF7"/>
          </a:solidFill>
          <a:ln>
            <a:solidFill>
              <a:srgbClr val="F6007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ԴԱՍ 14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" y="62585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Գայանե Սիմոնյան</a:t>
            </a:r>
          </a:p>
          <a:p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Կոտայքի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մարզի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Ակունքի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միջն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.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դպրոց</a:t>
            </a:r>
            <a:endParaRPr lang="en-CA" sz="1400" b="1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Courier Unicode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800" y="268069"/>
            <a:ext cx="4572000" cy="646331"/>
          </a:xfrm>
          <a:prstGeom prst="rect">
            <a:avLst/>
          </a:prstGeom>
          <a:solidFill>
            <a:srgbClr val="FFEFF7"/>
          </a:solidFill>
          <a:ln>
            <a:solidFill>
              <a:srgbClr val="F6007B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ՄԱԹԵՄԱՏԻԿԱ 5</a:t>
            </a:r>
            <a:endParaRPr lang="en-CA" sz="3200" b="1" spc="300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186065" y="2331661"/>
            <a:ext cx="5881736" cy="4191000"/>
            <a:chOff x="3186065" y="2590801"/>
            <a:chExt cx="5881736" cy="4191000"/>
          </a:xfrm>
        </p:grpSpPr>
        <p:pic>
          <p:nvPicPr>
            <p:cNvPr id="1026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b="7519"/>
            <a:stretch>
              <a:fillRect/>
            </a:stretch>
          </p:blipFill>
          <p:spPr bwMode="auto">
            <a:xfrm>
              <a:off x="3186065" y="2590801"/>
              <a:ext cx="5881736" cy="41910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7331930" y="4169317"/>
              <a:ext cx="1583470" cy="584775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1D8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5·2=10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32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8600" y="1905000"/>
            <a:ext cx="4648200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ru-RU" sz="3200" b="1" spc="-15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ԲԱԶՄԱՊԱՏԿՄԱՆ ԲԱՇԽԱԿԱՆ ՕՐԵՆՔԸ</a:t>
            </a:r>
          </a:p>
          <a:p>
            <a:r>
              <a:rPr lang="ru-RU" sz="3200" b="1" spc="-15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ԳՈՒՄԱՐՄԱՆ ՆԿԱՏՄԱՄԲ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78993"/>
            <a:ext cx="8153400" cy="1092607"/>
          </a:xfrm>
          <a:prstGeom prst="rect">
            <a:avLst/>
          </a:prstGeom>
          <a:solidFill>
            <a:srgbClr val="FFEFF7"/>
          </a:solidFill>
          <a:ln>
            <a:solidFill>
              <a:srgbClr val="F6007B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ru-RU" sz="1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  <a:p>
            <a:r>
              <a:rPr lang="ru-RU" sz="26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Հեշտ  է  ստուգել,  որ</a:t>
            </a:r>
            <a:r>
              <a:rPr lang="ru-RU" sz="28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   </a:t>
            </a:r>
            <a:r>
              <a:rPr lang="ru-RU" sz="3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 · (2 + 4) = 3 · 2 + 3 · 4</a:t>
            </a:r>
          </a:p>
          <a:p>
            <a:pPr algn="r"/>
            <a:r>
              <a:rPr lang="ru-RU" sz="2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rPr>
              <a:t>   </a:t>
            </a:r>
            <a:r>
              <a:rPr lang="ru-RU" sz="26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հավասարությունը  ճիշտ  է:</a:t>
            </a:r>
            <a:r>
              <a:rPr lang="ru-RU" sz="2600" b="1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ru-RU" sz="26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  <a:ea typeface="Tahoma"/>
              <a:cs typeface="Tahoma"/>
            </a:endParaRPr>
          </a:p>
          <a:p>
            <a:pPr algn="ctr"/>
            <a:r>
              <a:rPr lang="ru-RU" sz="500" i="1" dirty="0" smtClean="0">
                <a:ln w="0">
                  <a:solidFill>
                    <a:srgbClr val="EE0077"/>
                  </a:solidFill>
                </a:ln>
                <a:solidFill>
                  <a:srgbClr val="FF6DB6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endParaRPr lang="en-CA" sz="2800" i="1" dirty="0">
              <a:ln w="0">
                <a:solidFill>
                  <a:srgbClr val="EE0077"/>
                </a:solidFill>
              </a:ln>
              <a:solidFill>
                <a:srgbClr val="FF6DB6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3622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 · (2 + 4) = 3 · 2 + 3 · 4</a:t>
            </a:r>
            <a:endParaRPr lang="hy-AM" sz="36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600201" y="2438400"/>
            <a:ext cx="1295401" cy="981600"/>
            <a:chOff x="2133600" y="1295400"/>
            <a:chExt cx="1039519" cy="1090667"/>
          </a:xfrm>
        </p:grpSpPr>
        <p:sp>
          <p:nvSpPr>
            <p:cNvPr id="10" name="Rectangle 9"/>
            <p:cNvSpPr/>
            <p:nvPr/>
          </p:nvSpPr>
          <p:spPr>
            <a:xfrm>
              <a:off x="2133600" y="1295400"/>
              <a:ext cx="1039519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2409489" y="1906067"/>
              <a:ext cx="0" cy="480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3200400" y="2438400"/>
            <a:ext cx="990600" cy="1002240"/>
            <a:chOff x="2133600" y="1295400"/>
            <a:chExt cx="794926" cy="1113600"/>
          </a:xfrm>
        </p:grpSpPr>
        <p:sp>
          <p:nvSpPr>
            <p:cNvPr id="13" name="Rectangle 12"/>
            <p:cNvSpPr/>
            <p:nvPr/>
          </p:nvSpPr>
          <p:spPr>
            <a:xfrm>
              <a:off x="2133600" y="1295400"/>
              <a:ext cx="794926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2622785" y="1905000"/>
              <a:ext cx="0" cy="504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960120" y="2412000"/>
            <a:ext cx="411480" cy="1023769"/>
            <a:chOff x="2133600" y="1271479"/>
            <a:chExt cx="1143000" cy="1137521"/>
          </a:xfrm>
        </p:grpSpPr>
        <p:sp>
          <p:nvSpPr>
            <p:cNvPr id="16" name="Rectangle 15"/>
            <p:cNvSpPr/>
            <p:nvPr/>
          </p:nvSpPr>
          <p:spPr>
            <a:xfrm>
              <a:off x="2133600" y="1271479"/>
              <a:ext cx="1143000" cy="63352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2705100" y="1905000"/>
              <a:ext cx="0" cy="504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447800" y="3429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· </a:t>
            </a:r>
            <a:r>
              <a:rPr lang="ru-RU" sz="8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  </a:t>
            </a:r>
            <a:endParaRPr lang="en-CA" sz="32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0600" y="3429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r>
              <a:rPr lang="ru-RU" sz="2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endParaRPr lang="en-CA" sz="32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990601" y="3505200"/>
            <a:ext cx="1143000" cy="1002240"/>
            <a:chOff x="2194749" y="1295400"/>
            <a:chExt cx="917222" cy="1113600"/>
          </a:xfrm>
        </p:grpSpPr>
        <p:sp>
          <p:nvSpPr>
            <p:cNvPr id="26" name="Rectangle 25"/>
            <p:cNvSpPr/>
            <p:nvPr/>
          </p:nvSpPr>
          <p:spPr>
            <a:xfrm>
              <a:off x="2194749" y="1295400"/>
              <a:ext cx="917222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2628900" y="1905000"/>
              <a:ext cx="0" cy="504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143000" y="44590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DA006D"/>
                  </a:solidFill>
                </a:ln>
                <a:solidFill>
                  <a:srgbClr val="FF57A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18  </a:t>
            </a:r>
            <a:endParaRPr lang="en-CA" sz="3200" b="1" i="1" dirty="0">
              <a:ln w="0">
                <a:solidFill>
                  <a:srgbClr val="DA006D"/>
                </a:solidFill>
              </a:ln>
              <a:solidFill>
                <a:srgbClr val="FF57A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4464000" y="2438400"/>
            <a:ext cx="990600" cy="1002240"/>
            <a:chOff x="2133600" y="1295400"/>
            <a:chExt cx="794926" cy="1113600"/>
          </a:xfrm>
        </p:grpSpPr>
        <p:sp>
          <p:nvSpPr>
            <p:cNvPr id="31" name="Rectangle 30"/>
            <p:cNvSpPr/>
            <p:nvPr/>
          </p:nvSpPr>
          <p:spPr>
            <a:xfrm>
              <a:off x="2133600" y="1295400"/>
              <a:ext cx="794926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H="1">
              <a:off x="2403711" y="1905000"/>
              <a:ext cx="0" cy="504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4038600" y="3429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+ 12  </a:t>
            </a:r>
            <a:endParaRPr lang="en-CA" sz="32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57600" y="34290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</a:t>
            </a:r>
            <a:r>
              <a:rPr lang="ru-RU" sz="2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endParaRPr lang="en-CA" sz="32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62400" y="44590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DA006D"/>
                  </a:solidFill>
                </a:ln>
                <a:solidFill>
                  <a:srgbClr val="FF57A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18  </a:t>
            </a:r>
            <a:endParaRPr lang="en-CA" sz="3200" b="1" i="1" dirty="0">
              <a:ln w="0">
                <a:solidFill>
                  <a:srgbClr val="DA006D"/>
                </a:solidFill>
              </a:ln>
              <a:solidFill>
                <a:srgbClr val="FF57A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3718560" y="3505200"/>
            <a:ext cx="1310640" cy="1002240"/>
            <a:chOff x="2194748" y="1295400"/>
            <a:chExt cx="1051748" cy="1113600"/>
          </a:xfrm>
        </p:grpSpPr>
        <p:sp>
          <p:nvSpPr>
            <p:cNvPr id="37" name="Rectangle 36"/>
            <p:cNvSpPr/>
            <p:nvPr/>
          </p:nvSpPr>
          <p:spPr>
            <a:xfrm>
              <a:off x="2194748" y="1295400"/>
              <a:ext cx="1051748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>
              <a:off x="2696162" y="1905000"/>
              <a:ext cx="0" cy="504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533400" y="5648980"/>
            <a:ext cx="1828800" cy="523220"/>
          </a:xfrm>
          <a:prstGeom prst="rect">
            <a:avLst/>
          </a:prstGeom>
          <a:solidFill>
            <a:srgbClr val="DDFFFF"/>
          </a:solidFill>
          <a:ln w="0">
            <a:solidFill>
              <a:srgbClr val="009E9A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n w="0">
                  <a:solidFill>
                    <a:srgbClr val="00827F"/>
                  </a:solidFill>
                </a:ln>
                <a:solidFill>
                  <a:srgbClr val="00F4EE"/>
                </a:solidFill>
                <a:latin typeface="Sylfaen" pitchFamily="18" charset="0"/>
              </a:rPr>
              <a:t>Իսկապես`</a:t>
            </a:r>
            <a:endParaRPr lang="ru-RU" sz="1200" i="1" dirty="0" smtClean="0">
              <a:ln w="0">
                <a:solidFill>
                  <a:srgbClr val="00827F"/>
                </a:solidFill>
              </a:ln>
              <a:solidFill>
                <a:srgbClr val="00F4EE"/>
              </a:solidFill>
              <a:latin typeface="Sylfaen" pitchFamily="18" charset="0"/>
            </a:endParaRPr>
          </a:p>
          <a:p>
            <a:pPr algn="ctr"/>
            <a:endParaRPr lang="ru-RU" sz="300" i="1" dirty="0" smtClean="0">
              <a:ln w="0">
                <a:solidFill>
                  <a:srgbClr val="009E9A"/>
                </a:solidFill>
              </a:ln>
              <a:solidFill>
                <a:srgbClr val="66FFFF"/>
              </a:solidFill>
              <a:latin typeface="Sylfae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95600" y="5616714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0">
                  <a:solidFill>
                    <a:srgbClr val="DA006D"/>
                  </a:solidFill>
                </a:ln>
                <a:solidFill>
                  <a:srgbClr val="FF57A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18 = 18</a:t>
            </a:r>
            <a:endParaRPr lang="en-CA" sz="3600" b="1" i="1" dirty="0">
              <a:ln w="0">
                <a:solidFill>
                  <a:srgbClr val="DA006D"/>
                </a:solidFill>
              </a:ln>
              <a:solidFill>
                <a:srgbClr val="FF57A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463600" y="4221600"/>
            <a:ext cx="3528000" cy="2484000"/>
            <a:chOff x="3186065" y="2590801"/>
            <a:chExt cx="5881736" cy="4191000"/>
          </a:xfrm>
        </p:grpSpPr>
        <p:pic>
          <p:nvPicPr>
            <p:cNvPr id="42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2" cstate="print"/>
            <a:srcRect b="7519"/>
            <a:stretch>
              <a:fillRect/>
            </a:stretch>
          </p:blipFill>
          <p:spPr bwMode="auto">
            <a:xfrm>
              <a:off x="3186065" y="2590801"/>
              <a:ext cx="5881736" cy="41910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43" name="TextBox 42"/>
            <p:cNvSpPr txBox="1"/>
            <p:nvPr/>
          </p:nvSpPr>
          <p:spPr>
            <a:xfrm>
              <a:off x="7331930" y="4169317"/>
              <a:ext cx="1583470" cy="622055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900" b="1" dirty="0" smtClean="0">
                  <a:ln w="0">
                    <a:solidFill>
                      <a:srgbClr val="DA006D"/>
                    </a:solidFill>
                  </a:ln>
                  <a:solidFill>
                    <a:srgbClr val="FF1D8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5·2=10</a:t>
              </a:r>
              <a:r>
                <a:rPr lang="en-US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19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21" grpId="0"/>
      <p:bldP spid="22" grpId="0"/>
      <p:bldP spid="28" grpId="0"/>
      <p:bldP spid="33" grpId="0"/>
      <p:bldP spid="34" grpId="0"/>
      <p:bldP spid="35" grpId="0"/>
      <p:bldP spid="39" grpId="0" animBg="1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34" name="TextBox 33"/>
          <p:cNvSpPr txBox="1"/>
          <p:nvPr/>
        </p:nvSpPr>
        <p:spPr>
          <a:xfrm>
            <a:off x="3429000" y="1799511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2387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91200" y="44958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15</a:t>
            </a:r>
            <a:endParaRPr lang="en-CA" sz="36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8600" y="3771939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6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24600" y="2035314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6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28600" y="312003"/>
            <a:ext cx="8534400" cy="830997"/>
          </a:xfrm>
          <a:prstGeom prst="rect">
            <a:avLst/>
          </a:prstGeom>
          <a:solidFill>
            <a:srgbClr val="FFEFF7"/>
          </a:solidFill>
          <a:ln>
            <a:solidFill>
              <a:srgbClr val="F6007B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ru-RU" sz="1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  <a:p>
            <a:r>
              <a:rPr lang="ru-RU" sz="22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Ցույց  տանք,  որ  այս  հատկությունը  ճիշտ  է  ցանկացած  երեք  բնական  թվերի  համար:</a:t>
            </a:r>
            <a:r>
              <a:rPr lang="ru-RU" sz="2200" b="1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ru-RU" sz="22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  <a:ea typeface="Tahoma"/>
              <a:cs typeface="Tahoma"/>
            </a:endParaRPr>
          </a:p>
          <a:p>
            <a:pPr algn="ctr"/>
            <a:r>
              <a:rPr lang="ru-RU" sz="300" i="1" dirty="0" smtClean="0">
                <a:ln w="0">
                  <a:solidFill>
                    <a:srgbClr val="EE0077"/>
                  </a:solidFill>
                </a:ln>
                <a:solidFill>
                  <a:srgbClr val="FF6DB6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endParaRPr lang="en-CA" sz="2000" i="1" dirty="0">
              <a:ln w="0">
                <a:solidFill>
                  <a:srgbClr val="EE0077"/>
                </a:solidFill>
              </a:ln>
              <a:solidFill>
                <a:srgbClr val="FF6DB6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5463600" y="4221600"/>
            <a:ext cx="3528000" cy="2484000"/>
            <a:chOff x="3186065" y="2590801"/>
            <a:chExt cx="5881736" cy="4191000"/>
          </a:xfrm>
        </p:grpSpPr>
        <p:pic>
          <p:nvPicPr>
            <p:cNvPr id="72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2" cstate="print"/>
            <a:srcRect b="7519"/>
            <a:stretch>
              <a:fillRect/>
            </a:stretch>
          </p:blipFill>
          <p:spPr bwMode="auto">
            <a:xfrm>
              <a:off x="3186065" y="2590801"/>
              <a:ext cx="5881736" cy="41910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73" name="TextBox 72"/>
            <p:cNvSpPr txBox="1"/>
            <p:nvPr/>
          </p:nvSpPr>
          <p:spPr>
            <a:xfrm>
              <a:off x="7331930" y="4169317"/>
              <a:ext cx="1583470" cy="622055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900" b="1" dirty="0" smtClean="0">
                  <a:ln w="0">
                    <a:solidFill>
                      <a:srgbClr val="DA006D"/>
                    </a:solidFill>
                  </a:ln>
                  <a:solidFill>
                    <a:srgbClr val="FF1D8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5·2=10</a:t>
              </a:r>
              <a:r>
                <a:rPr lang="en-US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19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19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228600" y="2057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 · (2 + 4) = 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grpSp>
        <p:nvGrpSpPr>
          <p:cNvPr id="146" name="Group 145"/>
          <p:cNvGrpSpPr/>
          <p:nvPr/>
        </p:nvGrpSpPr>
        <p:grpSpPr>
          <a:xfrm>
            <a:off x="3657600" y="1584225"/>
            <a:ext cx="2667000" cy="625575"/>
            <a:chOff x="3657600" y="1584225"/>
            <a:chExt cx="2667000" cy="625575"/>
          </a:xfrm>
        </p:grpSpPr>
        <p:sp>
          <p:nvSpPr>
            <p:cNvPr id="6" name="TextBox 5"/>
            <p:cNvSpPr txBox="1"/>
            <p:nvPr/>
          </p:nvSpPr>
          <p:spPr>
            <a:xfrm>
              <a:off x="3657600" y="1625025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                                                                          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62400" y="1600200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91000" y="16202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9600" y="15842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8200" y="16202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76800" y="15842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05400" y="16202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4000" y="15842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62600" y="16202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791200" y="15842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019800" y="16202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733800" y="2087005"/>
            <a:ext cx="2590800" cy="625575"/>
            <a:chOff x="3733800" y="2087005"/>
            <a:chExt cx="2590800" cy="625575"/>
          </a:xfrm>
        </p:grpSpPr>
        <p:sp>
          <p:nvSpPr>
            <p:cNvPr id="77" name="TextBox 76"/>
            <p:cNvSpPr txBox="1"/>
            <p:nvPr/>
          </p:nvSpPr>
          <p:spPr>
            <a:xfrm>
              <a:off x="3733800" y="21278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962400" y="20918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91000" y="21230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419600" y="20870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648200" y="21230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6800" y="20870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105400" y="21230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334000" y="20870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562600" y="21230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791200" y="20870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019800" y="21230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733800" y="2574825"/>
            <a:ext cx="2590800" cy="625575"/>
            <a:chOff x="3733800" y="2574825"/>
            <a:chExt cx="2590800" cy="625575"/>
          </a:xfrm>
        </p:grpSpPr>
        <p:sp>
          <p:nvSpPr>
            <p:cNvPr id="88" name="TextBox 87"/>
            <p:cNvSpPr txBox="1"/>
            <p:nvPr/>
          </p:nvSpPr>
          <p:spPr>
            <a:xfrm>
              <a:off x="3733800" y="26156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962400" y="25796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191000" y="2610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419600" y="2574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48200" y="2610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876800" y="2574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105400" y="2610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334000" y="2574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562600" y="2610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91200" y="2574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019800" y="2610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990600" y="3352800"/>
            <a:ext cx="838200" cy="609600"/>
            <a:chOff x="990600" y="3352800"/>
            <a:chExt cx="838200" cy="609600"/>
          </a:xfrm>
        </p:grpSpPr>
        <p:sp>
          <p:nvSpPr>
            <p:cNvPr id="99" name="TextBox 98"/>
            <p:cNvSpPr txBox="1"/>
            <p:nvPr/>
          </p:nvSpPr>
          <p:spPr>
            <a:xfrm>
              <a:off x="990600" y="3377625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                                                                          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295400" y="3352800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524000" y="3372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762000" y="3552111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62000" y="41396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981200" y="3717825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40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2895600" y="3336825"/>
            <a:ext cx="1676400" cy="620775"/>
            <a:chOff x="2895600" y="3336825"/>
            <a:chExt cx="1676400" cy="620775"/>
          </a:xfrm>
        </p:grpSpPr>
        <p:sp>
          <p:nvSpPr>
            <p:cNvPr id="103" name="TextBox 102"/>
            <p:cNvSpPr txBox="1"/>
            <p:nvPr/>
          </p:nvSpPr>
          <p:spPr>
            <a:xfrm>
              <a:off x="2895600" y="3372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124200" y="3336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352800" y="3372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581400" y="3336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810000" y="3372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038600" y="3336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267200" y="33728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1066800" y="3844405"/>
            <a:ext cx="762000" cy="620775"/>
            <a:chOff x="1066800" y="3844405"/>
            <a:chExt cx="762000" cy="620775"/>
          </a:xfrm>
        </p:grpSpPr>
        <p:sp>
          <p:nvSpPr>
            <p:cNvPr id="113" name="TextBox 112"/>
            <p:cNvSpPr txBox="1"/>
            <p:nvPr/>
          </p:nvSpPr>
          <p:spPr>
            <a:xfrm>
              <a:off x="1066800" y="38804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295400" y="38444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524000" y="38756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2895600" y="3839605"/>
            <a:ext cx="1676400" cy="620775"/>
            <a:chOff x="2895600" y="3839605"/>
            <a:chExt cx="1676400" cy="620775"/>
          </a:xfrm>
        </p:grpSpPr>
        <p:sp>
          <p:nvSpPr>
            <p:cNvPr id="117" name="TextBox 116"/>
            <p:cNvSpPr txBox="1"/>
            <p:nvPr/>
          </p:nvSpPr>
          <p:spPr>
            <a:xfrm>
              <a:off x="2895600" y="38756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124200" y="38396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352800" y="38756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581400" y="38396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810000" y="38756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038600" y="38396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267200" y="387560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066800" y="4332225"/>
            <a:ext cx="762000" cy="620775"/>
            <a:chOff x="1066800" y="4332225"/>
            <a:chExt cx="762000" cy="620775"/>
          </a:xfrm>
        </p:grpSpPr>
        <p:sp>
          <p:nvSpPr>
            <p:cNvPr id="124" name="TextBox 123"/>
            <p:cNvSpPr txBox="1"/>
            <p:nvPr/>
          </p:nvSpPr>
          <p:spPr>
            <a:xfrm>
              <a:off x="1066800" y="43682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295400" y="43322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524000" y="43634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2895600" y="4327425"/>
            <a:ext cx="1676400" cy="620775"/>
            <a:chOff x="2895600" y="4327425"/>
            <a:chExt cx="1676400" cy="620775"/>
          </a:xfrm>
        </p:grpSpPr>
        <p:sp>
          <p:nvSpPr>
            <p:cNvPr id="128" name="TextBox 127"/>
            <p:cNvSpPr txBox="1"/>
            <p:nvPr/>
          </p:nvSpPr>
          <p:spPr>
            <a:xfrm>
              <a:off x="2895600" y="43634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124200" y="43274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352800" y="43634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581400" y="43274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810000" y="43634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038600" y="43274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+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4267200" y="4363425"/>
              <a:ext cx="30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81C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1</a:t>
              </a:r>
              <a:endParaRPr lang="en-CA" sz="2800" b="1" i="1" dirty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2590800" y="34892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590800" y="407673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572000" y="3771939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6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28600" y="4876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6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85800" y="49530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 · 2 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371600" y="4953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+ 3 · 4 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124200" y="5390346"/>
            <a:ext cx="1752600" cy="477054"/>
          </a:xfrm>
          <a:prstGeom prst="rect">
            <a:avLst/>
          </a:prstGeom>
          <a:solidFill>
            <a:srgbClr val="DDFFFF"/>
          </a:solidFill>
          <a:ln w="0">
            <a:solidFill>
              <a:srgbClr val="009E9A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 smtClean="0"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Sylfaen" pitchFamily="18" charset="0"/>
              </a:rPr>
              <a:t>Այսպիսով`</a:t>
            </a:r>
          </a:p>
          <a:p>
            <a:pPr algn="ctr"/>
            <a:endParaRPr lang="ru-RU" sz="300" i="1" dirty="0" smtClean="0"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Sylfae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219200" y="60446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 · (2 + 4) 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895600" y="59977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6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352800" y="6073914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 · 2 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038600" y="6073914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+ 3 · 4 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09800" y="1959114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 · 6 </a:t>
            </a:r>
            <a:r>
              <a:rPr lang="ru-RU" sz="40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hy-AM" sz="3200" dirty="0" smtClean="0">
              <a:ln w="0">
                <a:solidFill>
                  <a:schemeClr val="tx1"/>
                </a:solidFill>
              </a:ln>
              <a:solidFill>
                <a:srgbClr val="D41D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67" grpId="0"/>
      <p:bldP spid="70" grpId="0" animBg="1"/>
      <p:bldP spid="74" grpId="0"/>
      <p:bldP spid="108" grpId="0"/>
      <p:bldP spid="109" grpId="0"/>
      <p:bldP spid="110" grpId="0"/>
      <p:bldP spid="135" grpId="0"/>
      <p:bldP spid="136" grpId="0"/>
      <p:bldP spid="137" grpId="0"/>
      <p:bldP spid="138" grpId="0"/>
      <p:bldP spid="139" grpId="0"/>
      <p:bldP spid="140" grpId="0"/>
      <p:bldP spid="141" grpId="0" animBg="1"/>
      <p:bldP spid="142" grpId="0"/>
      <p:bldP spid="143" grpId="0"/>
      <p:bldP spid="144" grpId="0"/>
      <p:bldP spid="145" grpId="0"/>
      <p:bldP spid="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2" name="Group 51"/>
          <p:cNvGrpSpPr>
            <a:grpSpLocks/>
          </p:cNvGrpSpPr>
          <p:nvPr/>
        </p:nvGrpSpPr>
        <p:grpSpPr>
          <a:xfrm>
            <a:off x="631800" y="1422000"/>
            <a:ext cx="6912000" cy="5436000"/>
            <a:chOff x="228600" y="1524000"/>
            <a:chExt cx="6343650" cy="5092823"/>
          </a:xfrm>
        </p:grpSpPr>
        <p:grpSp>
          <p:nvGrpSpPr>
            <p:cNvPr id="3" name="Group 48"/>
            <p:cNvGrpSpPr/>
            <p:nvPr/>
          </p:nvGrpSpPr>
          <p:grpSpPr>
            <a:xfrm>
              <a:off x="228600" y="1524000"/>
              <a:ext cx="6343650" cy="5092823"/>
              <a:chOff x="228600" y="1524000"/>
              <a:chExt cx="6343650" cy="5092823"/>
            </a:xfrm>
          </p:grpSpPr>
          <p:grpSp>
            <p:nvGrpSpPr>
              <p:cNvPr id="4" name="Group 42"/>
              <p:cNvGrpSpPr>
                <a:grpSpLocks noChangeAspect="1"/>
              </p:cNvGrpSpPr>
              <p:nvPr/>
            </p:nvGrpSpPr>
            <p:grpSpPr>
              <a:xfrm>
                <a:off x="228600" y="1524000"/>
                <a:ext cx="6343650" cy="5092823"/>
                <a:chOff x="304800" y="1905000"/>
                <a:chExt cx="5715000" cy="4588129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304800" y="1905000"/>
                  <a:ext cx="5715000" cy="4588129"/>
                  <a:chOff x="304800" y="1905000"/>
                  <a:chExt cx="5715000" cy="4588129"/>
                </a:xfrm>
              </p:grpSpPr>
              <p:grpSp>
                <p:nvGrpSpPr>
                  <p:cNvPr id="6" name="Group 36"/>
                  <p:cNvGrpSpPr/>
                  <p:nvPr/>
                </p:nvGrpSpPr>
                <p:grpSpPr>
                  <a:xfrm>
                    <a:off x="304800" y="1905000"/>
                    <a:ext cx="5715000" cy="4588129"/>
                    <a:chOff x="304800" y="1905000"/>
                    <a:chExt cx="5715000" cy="4588129"/>
                  </a:xfrm>
                </p:grpSpPr>
                <p:grpSp>
                  <p:nvGrpSpPr>
                    <p:cNvPr id="7" name="Group 17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04800" y="2590800"/>
                      <a:ext cx="3902329" cy="3902329"/>
                      <a:chOff x="1320060" y="177059"/>
                      <a:chExt cx="6503883" cy="6503882"/>
                    </a:xfrm>
                  </p:grpSpPr>
                  <p:pic>
                    <p:nvPicPr>
                      <p:cNvPr id="19" name="Picture 2" descr="D:\1.Math-5grade-picture\employee-presentation-1446241-1224685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060" y="177059"/>
                        <a:ext cx="6503883" cy="6503882"/>
                      </a:xfrm>
                      <a:prstGeom prst="rect">
                        <a:avLst/>
                      </a:prstGeom>
                      <a:noFill/>
                    </p:spPr>
                  </p:pic>
                  <p:pic>
                    <p:nvPicPr>
                      <p:cNvPr id="20" name="Picture 19" descr="C:\Users\мм\Desktop\Planning-on-attending-beauty-college-222.jpg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3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lum bright="-4000"/>
                      </a:blip>
                      <a:srcRect b="33797"/>
                      <a:stretch>
                        <a:fillRect/>
                      </a:stretch>
                    </p:blipFill>
                    <p:spPr bwMode="auto">
                      <a:xfrm rot="60000">
                        <a:off x="2084924" y="228993"/>
                        <a:ext cx="897298" cy="979333"/>
                      </a:xfrm>
                      <a:prstGeom prst="rect">
                        <a:avLst/>
                      </a:prstGeom>
                      <a:noFill/>
                      <a:scene3d>
                        <a:camera prst="perspectiveRight"/>
                        <a:lightRig rig="threePt" dir="t"/>
                      </a:scene3d>
                    </p:spPr>
                  </p:pic>
                </p:grpSp>
                <p:pic>
                  <p:nvPicPr>
                    <p:cNvPr id="32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/>
                    <a:stretch>
                      <a:fillRect/>
                    </a:stretch>
                  </p:blipFill>
                  <p:spPr bwMode="auto">
                    <a:xfrm>
                      <a:off x="3352800" y="2590800"/>
                      <a:ext cx="2667000" cy="3902329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4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b="82426"/>
                    <a:stretch>
                      <a:fillRect/>
                    </a:stretch>
                  </p:blipFill>
                  <p:spPr bwMode="auto">
                    <a:xfrm flipH="1">
                      <a:off x="1219200" y="1905000"/>
                      <a:ext cx="2743200" cy="685800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5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b="82426"/>
                    <a:stretch>
                      <a:fillRect/>
                    </a:stretch>
                  </p:blipFill>
                  <p:spPr bwMode="auto">
                    <a:xfrm>
                      <a:off x="3352800" y="1905000"/>
                      <a:ext cx="2667000" cy="685800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36" name="Rectangle 35"/>
                    <p:cNvSpPr/>
                    <p:nvPr/>
                  </p:nvSpPr>
                  <p:spPr>
                    <a:xfrm>
                      <a:off x="1752600" y="4676892"/>
                      <a:ext cx="3810000" cy="171236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y-AM"/>
                    </a:p>
                  </p:txBody>
                </p:sp>
                <p:pic>
                  <p:nvPicPr>
                    <p:cNvPr id="33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t="52722" r="10783" b="2815"/>
                    <a:stretch>
                      <a:fillRect/>
                    </a:stretch>
                  </p:blipFill>
                  <p:spPr bwMode="auto">
                    <a:xfrm>
                      <a:off x="2514600" y="4650946"/>
                      <a:ext cx="2209800" cy="1735091"/>
                    </a:xfrm>
                    <a:prstGeom prst="rect">
                      <a:avLst/>
                    </a:prstGeom>
                    <a:noFill/>
                  </p:spPr>
                </p:pic>
              </p:grpSp>
              <p:sp>
                <p:nvSpPr>
                  <p:cNvPr id="38" name="Rectangle 37"/>
                  <p:cNvSpPr/>
                  <p:nvPr/>
                </p:nvSpPr>
                <p:spPr>
                  <a:xfrm>
                    <a:off x="1623178" y="2743200"/>
                    <a:ext cx="155676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5515070" y="2743200"/>
                    <a:ext cx="2286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</p:grpSp>
            <p:sp>
              <p:nvSpPr>
                <p:cNvPr id="41" name="Rectangle 40"/>
                <p:cNvSpPr/>
                <p:nvPr/>
              </p:nvSpPr>
              <p:spPr>
                <a:xfrm>
                  <a:off x="1905000" y="2331600"/>
                  <a:ext cx="3600000" cy="2088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774800" y="2362200"/>
                  <a:ext cx="206400" cy="945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1981200" y="1981200"/>
                <a:ext cx="3886200" cy="2286000"/>
              </a:xfrm>
              <a:prstGeom prst="rect">
                <a:avLst/>
              </a:prstGeom>
              <a:solidFill>
                <a:srgbClr val="B3FFF2"/>
              </a:solidFill>
              <a:ln w="0">
                <a:solidFill>
                  <a:srgbClr val="00AC8B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51" name="Freeform 50"/>
            <p:cNvSpPr/>
            <p:nvPr/>
          </p:nvSpPr>
          <p:spPr>
            <a:xfrm>
              <a:off x="838200" y="2789403"/>
              <a:ext cx="379965" cy="195155"/>
            </a:xfrm>
            <a:custGeom>
              <a:avLst/>
              <a:gdLst>
                <a:gd name="connsiteX0" fmla="*/ 0 w 379965"/>
                <a:gd name="connsiteY0" fmla="*/ 15860 h 195155"/>
                <a:gd name="connsiteX1" fmla="*/ 82751 w 379965"/>
                <a:gd name="connsiteY1" fmla="*/ 148262 h 195155"/>
                <a:gd name="connsiteX2" fmla="*/ 136539 w 379965"/>
                <a:gd name="connsiteY2" fmla="*/ 181363 h 195155"/>
                <a:gd name="connsiteX3" fmla="*/ 227565 w 379965"/>
                <a:gd name="connsiteY3" fmla="*/ 189638 h 195155"/>
                <a:gd name="connsiteX4" fmla="*/ 289629 w 379965"/>
                <a:gd name="connsiteY4" fmla="*/ 148262 h 195155"/>
                <a:gd name="connsiteX5" fmla="*/ 368242 w 379965"/>
                <a:gd name="connsiteY5" fmla="*/ 19998 h 195155"/>
                <a:gd name="connsiteX6" fmla="*/ 359967 w 379965"/>
                <a:gd name="connsiteY6" fmla="*/ 28273 h 195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9965" h="195155">
                  <a:moveTo>
                    <a:pt x="0" y="15860"/>
                  </a:moveTo>
                  <a:cubicBezTo>
                    <a:pt x="29997" y="68269"/>
                    <a:pt x="59994" y="120678"/>
                    <a:pt x="82751" y="148262"/>
                  </a:cubicBezTo>
                  <a:cubicBezTo>
                    <a:pt x="105508" y="175846"/>
                    <a:pt x="112403" y="174467"/>
                    <a:pt x="136539" y="181363"/>
                  </a:cubicBezTo>
                  <a:cubicBezTo>
                    <a:pt x="160675" y="188259"/>
                    <a:pt x="202050" y="195155"/>
                    <a:pt x="227565" y="189638"/>
                  </a:cubicBezTo>
                  <a:cubicBezTo>
                    <a:pt x="253080" y="184121"/>
                    <a:pt x="266183" y="176535"/>
                    <a:pt x="289629" y="148262"/>
                  </a:cubicBezTo>
                  <a:cubicBezTo>
                    <a:pt x="313075" y="119989"/>
                    <a:pt x="356519" y="39996"/>
                    <a:pt x="368242" y="19998"/>
                  </a:cubicBezTo>
                  <a:cubicBezTo>
                    <a:pt x="379965" y="0"/>
                    <a:pt x="369966" y="14136"/>
                    <a:pt x="359967" y="28273"/>
                  </a:cubicBezTo>
                </a:path>
              </a:pathLst>
            </a:custGeom>
            <a:ln>
              <a:solidFill>
                <a:srgbClr val="FFB7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233571"/>
            <a:ext cx="8001000" cy="1092607"/>
          </a:xfrm>
          <a:prstGeom prst="rect">
            <a:avLst/>
          </a:prstGeom>
          <a:solidFill>
            <a:srgbClr val="FFEFF7"/>
          </a:solidFill>
          <a:ln>
            <a:solidFill>
              <a:srgbClr val="F6007B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ru-RU" sz="1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  <a:p>
            <a:pPr algn="ctr"/>
            <a:r>
              <a:rPr lang="ru-RU" sz="20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Որևէ  թիվ  երկու  թվերի  գումարով  բազմապատկելու  արդյունքը  կարելի  է  ստանալ`  թիվը  բազմապատկելով  յուրաքանչյուր  գումարելիով  և  ստացած  թվերը  գումարելով  իրար:</a:t>
            </a:r>
            <a:r>
              <a:rPr lang="ru-RU" sz="2000" b="1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</a:p>
          <a:p>
            <a:pPr algn="ctr"/>
            <a:endParaRPr lang="ru-RU" sz="2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Sylfaen" pitchFamily="18" charset="0"/>
              <a:ea typeface="Tahoma"/>
              <a:cs typeface="Tahoma"/>
            </a:endParaRPr>
          </a:p>
          <a:p>
            <a:pPr algn="ctr"/>
            <a:r>
              <a:rPr lang="ru-RU" sz="200" i="1" dirty="0" smtClean="0">
                <a:ln w="0">
                  <a:solidFill>
                    <a:srgbClr val="EE0077"/>
                  </a:solidFill>
                </a:ln>
                <a:solidFill>
                  <a:srgbClr val="FF6DB6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endParaRPr lang="en-CA" i="1" dirty="0">
              <a:ln w="0">
                <a:solidFill>
                  <a:srgbClr val="EE0077"/>
                </a:solidFill>
              </a:ln>
              <a:solidFill>
                <a:srgbClr val="FF6DB6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43200" y="2347317"/>
            <a:ext cx="3733800" cy="1554272"/>
          </a:xfrm>
          <a:prstGeom prst="rect">
            <a:avLst/>
          </a:prstGeom>
          <a:noFill/>
          <a:ln w="22225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Ա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յս 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 օրենք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ը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կոչվում 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է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b="1" i="1" dirty="0" smtClean="0">
                <a:ln w="0">
                  <a:solidFill>
                    <a:srgbClr val="007A49"/>
                  </a:solidFill>
                </a:ln>
                <a:solidFill>
                  <a:srgbClr val="009257"/>
                </a:solidFill>
                <a:latin typeface="Sylfaen" pitchFamily="18" charset="0"/>
              </a:rPr>
              <a:t> 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բազմապատկ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ման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endParaRPr lang="hy-AM" sz="2400" i="1" dirty="0" smtClean="0">
              <a:ln w="0">
                <a:solidFill>
                  <a:srgbClr val="DA006D"/>
                </a:solidFill>
              </a:ln>
              <a:solidFill>
                <a:srgbClr val="FF81C0"/>
              </a:solidFill>
              <a:latin typeface="Sylfaen" pitchFamily="18" charset="0"/>
            </a:endParaRPr>
          </a:p>
          <a:p>
            <a:pPr algn="ctr"/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բաշխ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ական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օրենք</a:t>
            </a:r>
            <a:r>
              <a:rPr lang="ru-RU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  գումարման  նկատմամբ</a:t>
            </a:r>
            <a:r>
              <a:rPr lang="hy-AM" sz="24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:</a:t>
            </a:r>
            <a:endParaRPr lang="en-CA" sz="2400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84000" y="2209800"/>
            <a:ext cx="4343400" cy="1862048"/>
          </a:xfrm>
          <a:prstGeom prst="rect">
            <a:avLst/>
          </a:prstGeom>
          <a:noFill/>
          <a:ln w="22225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Բազմապատկ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ան 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բաշխ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ական 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օրենքը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 գումարման  նկատմամբ 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ճիշտ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է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նաև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endParaRPr lang="el-GR" sz="2300" i="1" dirty="0" smtClean="0">
              <a:ln w="0">
                <a:noFill/>
              </a:ln>
              <a:solidFill>
                <a:sysClr val="windowText" lastClr="000000"/>
              </a:solidFill>
              <a:latin typeface="Sylfaen" pitchFamily="18" charset="0"/>
            </a:endParaRPr>
          </a:p>
          <a:p>
            <a:pPr algn="ctr"/>
            <a:r>
              <a:rPr lang="ru-RU" sz="23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բնական  թվերի  և  </a:t>
            </a:r>
            <a:r>
              <a:rPr lang="hy-AM" sz="23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զրո</a:t>
            </a:r>
            <a:r>
              <a:rPr lang="ru-RU" sz="23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յի  համար</a:t>
            </a:r>
            <a:r>
              <a:rPr lang="hy-AM" sz="2300" i="1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latin typeface="Sylfaen" pitchFamily="18" charset="0"/>
              </a:rPr>
              <a:t>:</a:t>
            </a:r>
            <a:endParaRPr lang="en-CA" sz="2300" i="1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7" grpId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D7F5D7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sp>
        <p:nvSpPr>
          <p:cNvPr id="53" name="TextBox 52"/>
          <p:cNvSpPr txBox="1"/>
          <p:nvPr/>
        </p:nvSpPr>
        <p:spPr>
          <a:xfrm>
            <a:off x="3810000" y="276802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              )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5800" y="762000"/>
            <a:ext cx="6318600" cy="984885"/>
          </a:xfrm>
          <a:prstGeom prst="rect">
            <a:avLst/>
          </a:prstGeom>
          <a:solidFill>
            <a:srgbClr val="DDFFF9"/>
          </a:solidFill>
          <a:ln w="12700">
            <a:solidFill>
              <a:srgbClr val="00C0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Sylfaen" pitchFamily="18" charset="0"/>
              </a:rPr>
              <a:t>                      </a:t>
            </a:r>
            <a:r>
              <a:rPr lang="ru-RU" sz="1900" i="1" dirty="0" smtClean="0">
                <a:latin typeface="Sylfaen" pitchFamily="18" charset="0"/>
              </a:rPr>
              <a:t>Կատարել  գործողությունները`  օ</a:t>
            </a:r>
            <a:r>
              <a:rPr lang="hy-AM" sz="1900" i="1" dirty="0" smtClean="0">
                <a:latin typeface="Sylfaen" pitchFamily="18" charset="0"/>
              </a:rPr>
              <a:t>գտ</a:t>
            </a:r>
            <a:r>
              <a:rPr lang="ru-RU" sz="1900" i="1" dirty="0" smtClean="0">
                <a:latin typeface="Sylfaen" pitchFamily="18" charset="0"/>
              </a:rPr>
              <a:t>ագործ</a:t>
            </a:r>
            <a:r>
              <a:rPr lang="hy-AM" sz="1900" i="1" dirty="0" smtClean="0">
                <a:latin typeface="Sylfaen" pitchFamily="18" charset="0"/>
              </a:rPr>
              <a:t>ելով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</a:t>
            </a:r>
            <a:r>
              <a:rPr lang="ru-RU" sz="1900" i="1" dirty="0" smtClean="0">
                <a:latin typeface="Sylfaen" pitchFamily="18" charset="0"/>
              </a:rPr>
              <a:t>բ</a:t>
            </a:r>
            <a:r>
              <a:rPr lang="hy-AM" sz="1900" i="1" dirty="0" smtClean="0">
                <a:latin typeface="Sylfaen" pitchFamily="18" charset="0"/>
              </a:rPr>
              <a:t>ազմապատկման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</a:t>
            </a:r>
            <a:r>
              <a:rPr lang="ru-RU" sz="1900" i="1" dirty="0" smtClean="0">
                <a:latin typeface="Sylfaen" pitchFamily="18" charset="0"/>
              </a:rPr>
              <a:t>բաշխ</a:t>
            </a:r>
            <a:r>
              <a:rPr lang="hy-AM" sz="1900" i="1" dirty="0" smtClean="0">
                <a:latin typeface="Sylfaen" pitchFamily="18" charset="0"/>
              </a:rPr>
              <a:t>ական</a:t>
            </a:r>
            <a:r>
              <a:rPr lang="ru-RU" sz="1900" i="1" dirty="0" smtClean="0">
                <a:latin typeface="Sylfaen" pitchFamily="18" charset="0"/>
              </a:rPr>
              <a:t> </a:t>
            </a:r>
            <a:r>
              <a:rPr lang="hy-AM" sz="1900" i="1" dirty="0" smtClean="0">
                <a:latin typeface="Sylfaen" pitchFamily="18" charset="0"/>
              </a:rPr>
              <a:t> օրենք</a:t>
            </a:r>
            <a:r>
              <a:rPr lang="ru-RU" sz="1900" i="1" dirty="0" smtClean="0">
                <a:latin typeface="Sylfaen" pitchFamily="18" charset="0"/>
              </a:rPr>
              <a:t>ը  գումարման  նկատմամբ:</a:t>
            </a:r>
            <a:endParaRPr lang="hy-AM" sz="1900" i="1" dirty="0" smtClean="0"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" y="2743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ա)</a:t>
            </a:r>
            <a:endParaRPr lang="en-CA" sz="2800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17">
            <a:hlinkClick r:id="" action="ppaction://noaction"/>
          </p:cNvPr>
          <p:cNvSpPr txBox="1"/>
          <p:nvPr/>
        </p:nvSpPr>
        <p:spPr>
          <a:xfrm>
            <a:off x="5867400" y="1595735"/>
            <a:ext cx="1905000" cy="461665"/>
          </a:xfrm>
          <a:prstGeom prst="rect">
            <a:avLst/>
          </a:prstGeom>
          <a:solidFill>
            <a:srgbClr val="FF61B0"/>
          </a:solidFill>
          <a:ln>
            <a:solidFill>
              <a:srgbClr val="FF37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ԼՈՒԾՈՒՄ</a:t>
            </a:r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300" b="1" dirty="0">
              <a:ln w="0">
                <a:noFill/>
              </a:ln>
              <a:solidFill>
                <a:schemeClr val="bg1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  <p:grpSp>
        <p:nvGrpSpPr>
          <p:cNvPr id="3" name="Group 82"/>
          <p:cNvGrpSpPr/>
          <p:nvPr/>
        </p:nvGrpSpPr>
        <p:grpSpPr>
          <a:xfrm>
            <a:off x="76200" y="198000"/>
            <a:ext cx="3358800" cy="788946"/>
            <a:chOff x="0" y="198000"/>
            <a:chExt cx="3358800" cy="788946"/>
          </a:xfrm>
        </p:grpSpPr>
        <p:grpSp>
          <p:nvGrpSpPr>
            <p:cNvPr id="4" name="Group 81"/>
            <p:cNvGrpSpPr/>
            <p:nvPr/>
          </p:nvGrpSpPr>
          <p:grpSpPr>
            <a:xfrm>
              <a:off x="685800" y="198000"/>
              <a:ext cx="2673000" cy="788946"/>
              <a:chOff x="457200" y="198000"/>
              <a:chExt cx="2673000" cy="788946"/>
            </a:xfrm>
          </p:grpSpPr>
          <p:pic>
            <p:nvPicPr>
              <p:cNvPr id="17" name="Picture 2" descr="C:\Users\мм\Desktop\Buttons\43678427-vector-illustration-of-school-subject-icon-for-design-website-background-banner-infographic-learning.jpg"/>
              <p:cNvPicPr preferRelativeResize="0">
                <a:picLocks noChangeArrowheads="1"/>
              </p:cNvPicPr>
              <p:nvPr/>
            </p:nvPicPr>
            <p:blipFill>
              <a:blip r:embed="rId2" cstate="print"/>
              <a:srcRect l="9809" t="32692" r="2000" b="34615"/>
              <a:stretch>
                <a:fillRect/>
              </a:stretch>
            </p:blipFill>
            <p:spPr bwMode="auto">
              <a:xfrm>
                <a:off x="1211400" y="201655"/>
                <a:ext cx="1918800" cy="784997"/>
              </a:xfrm>
              <a:prstGeom prst="rect">
                <a:avLst/>
              </a:prstGeom>
              <a:noFill/>
              <a:effectLst>
                <a:outerShdw blurRad="50800" dist="1016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79" name="Picture 2" descr="C:\Users\мм\Desktop\Buttons\43678427-vector-illustration-of-school-subject-icon-for-design-website-background-banner-infographic-learnin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32692" r="63410" b="34615"/>
              <a:stretch>
                <a:fillRect/>
              </a:stretch>
            </p:blipFill>
            <p:spPr bwMode="auto">
              <a:xfrm>
                <a:off x="457200" y="198000"/>
                <a:ext cx="795600" cy="788946"/>
              </a:xfrm>
              <a:prstGeom prst="rect">
                <a:avLst/>
              </a:prstGeom>
              <a:noFill/>
              <a:effectLst>
                <a:outerShdw blurRad="50800" dist="63500" dir="5400000" algn="t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8" name="Rounded Rectangle 17"/>
              <p:cNvSpPr/>
              <p:nvPr/>
            </p:nvSpPr>
            <p:spPr>
              <a:xfrm>
                <a:off x="533400" y="324000"/>
                <a:ext cx="1994576" cy="561011"/>
              </a:xfrm>
              <a:prstGeom prst="roundRect">
                <a:avLst>
                  <a:gd name="adj" fmla="val 1742"/>
                </a:avLst>
              </a:prstGeom>
              <a:solidFill>
                <a:srgbClr val="F3F3F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0" y="360000"/>
              <a:ext cx="2686800" cy="461665"/>
            </a:xfrm>
            <a:prstGeom prst="rect">
              <a:avLst/>
            </a:prstGeom>
            <a:solidFill>
              <a:srgbClr val="FF61B0"/>
            </a:solidFill>
            <a:ln>
              <a:solidFill>
                <a:srgbClr val="FF379B"/>
              </a:solidFill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3E600"/>
                  </a:solidFill>
                </a:uFill>
                <a:latin typeface="Sylfaen" pitchFamily="18" charset="0"/>
              </a:endParaRPr>
            </a:p>
            <a:p>
              <a:pPr algn="ctr"/>
              <a:r>
                <a:rPr lang="ru-RU" sz="22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ԱՌԱՋԱԴՐԱՆՔ 1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85800" y="2794575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973 · 37 + 27 · 37 =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95600" y="34538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37000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62400" y="279457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973 + 27  · 37 =         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3453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1000 · 37  =         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200" y="4495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բ)</a:t>
            </a:r>
            <a:endParaRPr lang="en-CA" sz="2800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5800" y="454717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601 · 52 + 601 · 48 =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95600" y="6019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60100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57400" y="5282625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601 ·  52 + 48  =         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24000" y="5257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             )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3400" y="60198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601 · 100  =         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620000" y="3312000"/>
            <a:ext cx="504000" cy="0"/>
          </a:xfrm>
          <a:prstGeom prst="line">
            <a:avLst/>
          </a:prstGeom>
          <a:ln w="38100">
            <a:solidFill>
              <a:srgbClr val="FF47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153600" y="3312000"/>
            <a:ext cx="504000" cy="0"/>
          </a:xfrm>
          <a:prstGeom prst="line">
            <a:avLst/>
          </a:prstGeom>
          <a:ln w="38100">
            <a:solidFill>
              <a:srgbClr val="FF47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92000" y="5105400"/>
            <a:ext cx="648000" cy="0"/>
          </a:xfrm>
          <a:prstGeom prst="line">
            <a:avLst/>
          </a:prstGeom>
          <a:ln w="38100">
            <a:solidFill>
              <a:srgbClr val="FF47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484000" y="5105400"/>
            <a:ext cx="648000" cy="0"/>
          </a:xfrm>
          <a:prstGeom prst="line">
            <a:avLst/>
          </a:prstGeom>
          <a:ln w="38100">
            <a:solidFill>
              <a:srgbClr val="FF47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5638800" y="3886200"/>
            <a:ext cx="3352800" cy="2819400"/>
            <a:chOff x="4493890" y="2971800"/>
            <a:chExt cx="4573910" cy="3810000"/>
          </a:xfrm>
        </p:grpSpPr>
        <p:grpSp>
          <p:nvGrpSpPr>
            <p:cNvPr id="67" name="Group 40"/>
            <p:cNvGrpSpPr/>
            <p:nvPr/>
          </p:nvGrpSpPr>
          <p:grpSpPr>
            <a:xfrm>
              <a:off x="4493890" y="2971800"/>
              <a:ext cx="4573910" cy="3810000"/>
              <a:chOff x="4493890" y="2971800"/>
              <a:chExt cx="4573910" cy="3810000"/>
            </a:xfrm>
          </p:grpSpPr>
          <p:grpSp>
            <p:nvGrpSpPr>
              <p:cNvPr id="70" name="Group 77"/>
              <p:cNvGrpSpPr/>
              <p:nvPr/>
            </p:nvGrpSpPr>
            <p:grpSpPr>
              <a:xfrm>
                <a:off x="4493890" y="2971800"/>
                <a:ext cx="4573910" cy="3810000"/>
                <a:chOff x="4493890" y="2971800"/>
                <a:chExt cx="4573910" cy="3810000"/>
              </a:xfrm>
            </p:grpSpPr>
            <p:grpSp>
              <p:nvGrpSpPr>
                <p:cNvPr id="72" name="Group 75"/>
                <p:cNvGrpSpPr/>
                <p:nvPr/>
              </p:nvGrpSpPr>
              <p:grpSpPr>
                <a:xfrm>
                  <a:off x="4493890" y="2971800"/>
                  <a:ext cx="4573910" cy="3810000"/>
                  <a:chOff x="4493890" y="2971800"/>
                  <a:chExt cx="4573910" cy="3810000"/>
                </a:xfrm>
              </p:grpSpPr>
              <p:pic>
                <p:nvPicPr>
                  <p:cNvPr id="74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 bwMode="auto">
                  <a:xfrm>
                    <a:off x="4493890" y="2971800"/>
                    <a:ext cx="4573910" cy="3810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sp>
                <p:nvSpPr>
                  <p:cNvPr id="75" name="Rectangle 74"/>
                  <p:cNvSpPr/>
                  <p:nvPr/>
                </p:nvSpPr>
                <p:spPr>
                  <a:xfrm>
                    <a:off x="7696200" y="5715000"/>
                    <a:ext cx="152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</p:grpSp>
            <p:pic>
              <p:nvPicPr>
                <p:cNvPr id="73" name="Picture 2" descr="C:\Users\мм\Desktop\Math 5-glukh 2\127342281-online-internet-courses-tutorial-web-education-concept-vector-flat-cartoon-design-graphic-illustrati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58351" t="60000" r="28321" b="14000"/>
                <a:stretch>
                  <a:fillRect/>
                </a:stretch>
              </p:blipFill>
              <p:spPr bwMode="auto">
                <a:xfrm>
                  <a:off x="7162800" y="4572000"/>
                  <a:ext cx="609600" cy="1066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</p:pic>
          </p:grpSp>
          <p:sp>
            <p:nvSpPr>
              <p:cNvPr id="71" name="Freeform 70"/>
              <p:cNvSpPr/>
              <p:nvPr/>
            </p:nvSpPr>
            <p:spPr>
              <a:xfrm>
                <a:off x="5964072" y="5322627"/>
                <a:ext cx="982638" cy="354842"/>
              </a:xfrm>
              <a:custGeom>
                <a:avLst/>
                <a:gdLst>
                  <a:gd name="connsiteX0" fmla="*/ 13647 w 982638"/>
                  <a:gd name="connsiteY0" fmla="*/ 13648 h 354842"/>
                  <a:gd name="connsiteX1" fmla="*/ 982638 w 982638"/>
                  <a:gd name="connsiteY1" fmla="*/ 0 h 354842"/>
                  <a:gd name="connsiteX2" fmla="*/ 914400 w 982638"/>
                  <a:gd name="connsiteY2" fmla="*/ 191069 h 354842"/>
                  <a:gd name="connsiteX3" fmla="*/ 791570 w 982638"/>
                  <a:gd name="connsiteY3" fmla="*/ 232012 h 354842"/>
                  <a:gd name="connsiteX4" fmla="*/ 696035 w 982638"/>
                  <a:gd name="connsiteY4" fmla="*/ 341194 h 354842"/>
                  <a:gd name="connsiteX5" fmla="*/ 0 w 982638"/>
                  <a:gd name="connsiteY5" fmla="*/ 354842 h 354842"/>
                  <a:gd name="connsiteX6" fmla="*/ 13647 w 982638"/>
                  <a:gd name="connsiteY6" fmla="*/ 13648 h 35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2638" h="354842">
                    <a:moveTo>
                      <a:pt x="13647" y="13648"/>
                    </a:moveTo>
                    <a:lnTo>
                      <a:pt x="982638" y="0"/>
                    </a:lnTo>
                    <a:lnTo>
                      <a:pt x="914400" y="191069"/>
                    </a:lnTo>
                    <a:lnTo>
                      <a:pt x="791570" y="232012"/>
                    </a:lnTo>
                    <a:lnTo>
                      <a:pt x="696035" y="341194"/>
                    </a:lnTo>
                    <a:lnTo>
                      <a:pt x="0" y="354842"/>
                    </a:lnTo>
                    <a:lnTo>
                      <a:pt x="13647" y="1364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68" name="Rectangle 67"/>
            <p:cNvSpPr/>
            <p:nvPr/>
          </p:nvSpPr>
          <p:spPr>
            <a:xfrm>
              <a:off x="7239000" y="5486400"/>
              <a:ext cx="6096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943600" y="4572000"/>
              <a:ext cx="9918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13" grpId="0" animBg="1"/>
      <p:bldP spid="31" grpId="0"/>
      <p:bldP spid="40" grpId="0" animBg="1"/>
      <p:bldP spid="46" grpId="0"/>
      <p:bldP spid="48" grpId="0"/>
      <p:bldP spid="51" grpId="0"/>
      <p:bldP spid="35" grpId="0"/>
      <p:bldP spid="36" grpId="0"/>
      <p:bldP spid="37" grpId="0"/>
      <p:bldP spid="38" grpId="0"/>
      <p:bldP spid="39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D7F5D7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endParaRPr lang="hy-AM" dirty="0"/>
          </a:p>
        </p:txBody>
      </p:sp>
      <p:sp>
        <p:nvSpPr>
          <p:cNvPr id="74" name="TextBox 73"/>
          <p:cNvSpPr txBox="1"/>
          <p:nvPr/>
        </p:nvSpPr>
        <p:spPr>
          <a:xfrm>
            <a:off x="2854200" y="43682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300 + 4  =   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44000" y="2590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           ) </a:t>
            </a:r>
            <a:endParaRPr lang="en-CA" sz="28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762000"/>
            <a:ext cx="7315200" cy="1015663"/>
          </a:xfrm>
          <a:prstGeom prst="rect">
            <a:avLst/>
          </a:prstGeom>
          <a:solidFill>
            <a:srgbClr val="FFDDEE"/>
          </a:solidFill>
          <a:ln w="12700">
            <a:solidFill>
              <a:srgbClr val="FF47A3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Sylfaen" pitchFamily="18" charset="0"/>
              </a:rPr>
              <a:t>                                   Արտադրիչներից  մեկը  ներկայացնելով  որպես  երկու  թվերի  գումար`  հաշվումները  կատարել  առավել  հարմար  եղանակով:</a:t>
            </a:r>
            <a:endParaRPr lang="hy-AM" sz="1900" i="1" dirty="0" smtClean="0"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" y="25394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ա)</a:t>
            </a:r>
            <a:endParaRPr lang="en-CA" sz="2800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17">
            <a:hlinkClick r:id="" action="ppaction://noaction"/>
          </p:cNvPr>
          <p:cNvSpPr txBox="1"/>
          <p:nvPr/>
        </p:nvSpPr>
        <p:spPr>
          <a:xfrm>
            <a:off x="6019800" y="1595735"/>
            <a:ext cx="1905000" cy="461665"/>
          </a:xfrm>
          <a:prstGeom prst="rect">
            <a:avLst/>
          </a:prstGeom>
          <a:solidFill>
            <a:srgbClr val="00DAD5"/>
          </a:solidFill>
          <a:ln>
            <a:solidFill>
              <a:srgbClr val="00B4B0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ԼՈՒԾՈՒՄ</a:t>
            </a:r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300" b="1" dirty="0">
              <a:ln w="0">
                <a:noFill/>
              </a:ln>
              <a:solidFill>
                <a:schemeClr val="bg1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  <p:grpSp>
        <p:nvGrpSpPr>
          <p:cNvPr id="3" name="Group 82"/>
          <p:cNvGrpSpPr/>
          <p:nvPr/>
        </p:nvGrpSpPr>
        <p:grpSpPr>
          <a:xfrm>
            <a:off x="304800" y="198000"/>
            <a:ext cx="3276600" cy="788946"/>
            <a:chOff x="82200" y="198000"/>
            <a:chExt cx="3276600" cy="788946"/>
          </a:xfrm>
        </p:grpSpPr>
        <p:grpSp>
          <p:nvGrpSpPr>
            <p:cNvPr id="4" name="Group 81"/>
            <p:cNvGrpSpPr/>
            <p:nvPr/>
          </p:nvGrpSpPr>
          <p:grpSpPr>
            <a:xfrm>
              <a:off x="685800" y="198000"/>
              <a:ext cx="2673000" cy="788946"/>
              <a:chOff x="457200" y="198000"/>
              <a:chExt cx="2673000" cy="788946"/>
            </a:xfrm>
          </p:grpSpPr>
          <p:pic>
            <p:nvPicPr>
              <p:cNvPr id="17" name="Picture 2" descr="C:\Users\мм\Desktop\Buttons\43678427-vector-illustration-of-school-subject-icon-for-design-website-background-banner-infographic-learning.jpg"/>
              <p:cNvPicPr preferRelativeResize="0">
                <a:picLocks noChangeArrowheads="1"/>
              </p:cNvPicPr>
              <p:nvPr/>
            </p:nvPicPr>
            <p:blipFill>
              <a:blip r:embed="rId2" cstate="print"/>
              <a:srcRect l="9809" t="32692" r="2000" b="34615"/>
              <a:stretch>
                <a:fillRect/>
              </a:stretch>
            </p:blipFill>
            <p:spPr bwMode="auto">
              <a:xfrm>
                <a:off x="1211400" y="201655"/>
                <a:ext cx="1918800" cy="784997"/>
              </a:xfrm>
              <a:prstGeom prst="rect">
                <a:avLst/>
              </a:prstGeom>
              <a:noFill/>
              <a:effectLst>
                <a:outerShdw blurRad="50800" dist="1016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79" name="Picture 2" descr="C:\Users\мм\Desktop\Buttons\43678427-vector-illustration-of-school-subject-icon-for-design-website-background-banner-infographic-learnin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32692" r="63410" b="34615"/>
              <a:stretch>
                <a:fillRect/>
              </a:stretch>
            </p:blipFill>
            <p:spPr bwMode="auto">
              <a:xfrm>
                <a:off x="457200" y="198000"/>
                <a:ext cx="795600" cy="788946"/>
              </a:xfrm>
              <a:prstGeom prst="rect">
                <a:avLst/>
              </a:prstGeom>
              <a:noFill/>
              <a:effectLst>
                <a:outerShdw blurRad="50800" dist="63500" dir="5400000" algn="t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8" name="Rounded Rectangle 17"/>
              <p:cNvSpPr/>
              <p:nvPr/>
            </p:nvSpPr>
            <p:spPr>
              <a:xfrm>
                <a:off x="533400" y="324000"/>
                <a:ext cx="1994576" cy="561011"/>
              </a:xfrm>
              <a:prstGeom prst="roundRect">
                <a:avLst>
                  <a:gd name="adj" fmla="val 1742"/>
                </a:avLst>
              </a:prstGeom>
              <a:solidFill>
                <a:srgbClr val="F3F3F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82200" y="360000"/>
              <a:ext cx="2604600" cy="461665"/>
            </a:xfrm>
            <a:prstGeom prst="rect">
              <a:avLst/>
            </a:prstGeom>
            <a:solidFill>
              <a:srgbClr val="00DAD5"/>
            </a:solidFill>
            <a:ln>
              <a:solidFill>
                <a:srgbClr val="00B4B0"/>
              </a:solidFill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3E600"/>
                  </a:solidFill>
                </a:uFill>
                <a:latin typeface="Sylfaen" pitchFamily="18" charset="0"/>
              </a:endParaRPr>
            </a:p>
            <a:p>
              <a:pPr algn="ctr"/>
              <a:r>
                <a:rPr lang="ru-RU" sz="22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ԱՌԱՋԱԴՐԱՆՔ  2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2400" y="42920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բ)</a:t>
            </a:r>
            <a:endParaRPr lang="en-CA" sz="2800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5800" y="25908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57 · 4 =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19400" y="33014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228 </a:t>
            </a:r>
            <a:endParaRPr lang="en-CA" sz="28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09800" y="2590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50 + 7   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43400" y="25908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50 · 4 + 7 · 4 =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9600" y="43682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8 · 304 =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3400" y="33014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 200 + 28  = 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05200" y="25908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· 4 = 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71800" y="5816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2432 </a:t>
            </a:r>
            <a:endParaRPr lang="en-CA" sz="28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33600" y="5105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8 · 300 + 8 · 4 =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590800" y="436822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             ) </a:t>
            </a:r>
            <a:endParaRPr lang="en-CA" sz="28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3400" y="58160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2400 + 32  = 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09800" y="4368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8 · 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638800" y="3886200"/>
            <a:ext cx="3352800" cy="2819400"/>
            <a:chOff x="4493890" y="2971800"/>
            <a:chExt cx="4573910" cy="3810000"/>
          </a:xfrm>
        </p:grpSpPr>
        <p:grpSp>
          <p:nvGrpSpPr>
            <p:cNvPr id="80" name="Group 40"/>
            <p:cNvGrpSpPr/>
            <p:nvPr/>
          </p:nvGrpSpPr>
          <p:grpSpPr>
            <a:xfrm>
              <a:off x="4493890" y="2971800"/>
              <a:ext cx="4573910" cy="3810000"/>
              <a:chOff x="4493890" y="2971800"/>
              <a:chExt cx="4573910" cy="3810000"/>
            </a:xfrm>
          </p:grpSpPr>
          <p:grpSp>
            <p:nvGrpSpPr>
              <p:cNvPr id="83" name="Group 77"/>
              <p:cNvGrpSpPr/>
              <p:nvPr/>
            </p:nvGrpSpPr>
            <p:grpSpPr>
              <a:xfrm>
                <a:off x="4493890" y="2971800"/>
                <a:ext cx="4573910" cy="3810000"/>
                <a:chOff x="4493890" y="2971800"/>
                <a:chExt cx="4573910" cy="3810000"/>
              </a:xfrm>
            </p:grpSpPr>
            <p:grpSp>
              <p:nvGrpSpPr>
                <p:cNvPr id="85" name="Group 75"/>
                <p:cNvGrpSpPr/>
                <p:nvPr/>
              </p:nvGrpSpPr>
              <p:grpSpPr>
                <a:xfrm>
                  <a:off x="4493890" y="2971800"/>
                  <a:ext cx="4573910" cy="3810000"/>
                  <a:chOff x="4493890" y="2971800"/>
                  <a:chExt cx="4573910" cy="3810000"/>
                </a:xfrm>
              </p:grpSpPr>
              <p:pic>
                <p:nvPicPr>
                  <p:cNvPr id="87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 bwMode="auto">
                  <a:xfrm>
                    <a:off x="4493890" y="2971800"/>
                    <a:ext cx="4573910" cy="3810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sp>
                <p:nvSpPr>
                  <p:cNvPr id="88" name="Rectangle 87"/>
                  <p:cNvSpPr/>
                  <p:nvPr/>
                </p:nvSpPr>
                <p:spPr>
                  <a:xfrm>
                    <a:off x="7696200" y="5715000"/>
                    <a:ext cx="152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</p:grpSp>
            <p:pic>
              <p:nvPicPr>
                <p:cNvPr id="86" name="Picture 2" descr="C:\Users\мм\Desktop\Math 5-glukh 2\127342281-online-internet-courses-tutorial-web-education-concept-vector-flat-cartoon-design-graphic-illustrati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58351" t="60000" r="28321" b="14000"/>
                <a:stretch>
                  <a:fillRect/>
                </a:stretch>
              </p:blipFill>
              <p:spPr bwMode="auto">
                <a:xfrm>
                  <a:off x="7162800" y="4572000"/>
                  <a:ext cx="609600" cy="1066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</p:pic>
          </p:grpSp>
          <p:sp>
            <p:nvSpPr>
              <p:cNvPr id="84" name="Freeform 83"/>
              <p:cNvSpPr/>
              <p:nvPr/>
            </p:nvSpPr>
            <p:spPr>
              <a:xfrm>
                <a:off x="5964072" y="5322627"/>
                <a:ext cx="982638" cy="354842"/>
              </a:xfrm>
              <a:custGeom>
                <a:avLst/>
                <a:gdLst>
                  <a:gd name="connsiteX0" fmla="*/ 13647 w 982638"/>
                  <a:gd name="connsiteY0" fmla="*/ 13648 h 354842"/>
                  <a:gd name="connsiteX1" fmla="*/ 982638 w 982638"/>
                  <a:gd name="connsiteY1" fmla="*/ 0 h 354842"/>
                  <a:gd name="connsiteX2" fmla="*/ 914400 w 982638"/>
                  <a:gd name="connsiteY2" fmla="*/ 191069 h 354842"/>
                  <a:gd name="connsiteX3" fmla="*/ 791570 w 982638"/>
                  <a:gd name="connsiteY3" fmla="*/ 232012 h 354842"/>
                  <a:gd name="connsiteX4" fmla="*/ 696035 w 982638"/>
                  <a:gd name="connsiteY4" fmla="*/ 341194 h 354842"/>
                  <a:gd name="connsiteX5" fmla="*/ 0 w 982638"/>
                  <a:gd name="connsiteY5" fmla="*/ 354842 h 354842"/>
                  <a:gd name="connsiteX6" fmla="*/ 13647 w 982638"/>
                  <a:gd name="connsiteY6" fmla="*/ 13648 h 35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2638" h="354842">
                    <a:moveTo>
                      <a:pt x="13647" y="13648"/>
                    </a:moveTo>
                    <a:lnTo>
                      <a:pt x="982638" y="0"/>
                    </a:lnTo>
                    <a:lnTo>
                      <a:pt x="914400" y="191069"/>
                    </a:lnTo>
                    <a:lnTo>
                      <a:pt x="791570" y="232012"/>
                    </a:lnTo>
                    <a:lnTo>
                      <a:pt x="696035" y="341194"/>
                    </a:lnTo>
                    <a:lnTo>
                      <a:pt x="0" y="354842"/>
                    </a:lnTo>
                    <a:lnTo>
                      <a:pt x="13647" y="1364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81" name="Rectangle 80"/>
            <p:cNvSpPr/>
            <p:nvPr/>
          </p:nvSpPr>
          <p:spPr>
            <a:xfrm>
              <a:off x="7239000" y="5486400"/>
              <a:ext cx="6096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943600" y="4572000"/>
              <a:ext cx="9918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53" grpId="0"/>
      <p:bldP spid="13" grpId="0" animBg="1"/>
      <p:bldP spid="31" grpId="0"/>
      <p:bldP spid="40" grpId="0" animBg="1"/>
      <p:bldP spid="34" grpId="0"/>
      <p:bldP spid="46" grpId="0"/>
      <p:bldP spid="48" grpId="0"/>
      <p:bldP spid="51" grpId="0"/>
      <p:bldP spid="52" grpId="0"/>
      <p:bldP spid="36" grpId="0"/>
      <p:bldP spid="38" grpId="0"/>
      <p:bldP spid="50" grpId="0"/>
      <p:bldP spid="69" grpId="0"/>
      <p:bldP spid="70" grpId="0"/>
      <p:bldP spid="71" grpId="0"/>
      <p:bldP spid="72" grpId="0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D7F5D7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sp>
        <p:nvSpPr>
          <p:cNvPr id="102" name="TextBox 101"/>
          <p:cNvSpPr txBox="1"/>
          <p:nvPr/>
        </p:nvSpPr>
        <p:spPr>
          <a:xfrm>
            <a:off x="1175400" y="383482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            ) </a:t>
            </a:r>
            <a:endParaRPr lang="en-CA" sz="28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19200" y="762000"/>
            <a:ext cx="7239000" cy="923330"/>
          </a:xfrm>
          <a:prstGeom prst="rect">
            <a:avLst/>
          </a:prstGeom>
          <a:solidFill>
            <a:srgbClr val="DDFFF9"/>
          </a:solidFill>
          <a:ln w="12700">
            <a:solidFill>
              <a:srgbClr val="00C0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700" i="1" dirty="0" smtClean="0">
                <a:latin typeface="Sylfaen" pitchFamily="18" charset="0"/>
              </a:rPr>
              <a:t>                             </a:t>
            </a:r>
            <a:r>
              <a:rPr lang="ru-RU" i="1" dirty="0" smtClean="0">
                <a:latin typeface="Sylfaen" pitchFamily="18" charset="0"/>
              </a:rPr>
              <a:t>Աշակերտը  գրեց  մի  թիվ  և  այն  բազմապատկեց  </a:t>
            </a:r>
            <a:r>
              <a:rPr lang="hy-AM" i="1" dirty="0" smtClean="0">
                <a:latin typeface="Sylfaen" pitchFamily="18" charset="0"/>
              </a:rPr>
              <a:t> </a:t>
            </a:r>
            <a:r>
              <a:rPr lang="ru-RU" b="1" i="1" dirty="0" smtClean="0">
                <a:latin typeface="Sylfaen" pitchFamily="18" charset="0"/>
              </a:rPr>
              <a:t>7</a:t>
            </a:r>
            <a:r>
              <a:rPr lang="hy-AM" b="1" i="1" dirty="0" smtClean="0">
                <a:latin typeface="Sylfaen" pitchFamily="18" charset="0"/>
              </a:rPr>
              <a:t>-</a:t>
            </a:r>
            <a:r>
              <a:rPr lang="ru-RU" i="1" dirty="0" smtClean="0">
                <a:latin typeface="Sylfaen" pitchFamily="18" charset="0"/>
              </a:rPr>
              <a:t>ով,  ապա  նույն  թիվը  բազմապատկեց  </a:t>
            </a:r>
            <a:r>
              <a:rPr lang="ru-RU" b="1" i="1" dirty="0" smtClean="0">
                <a:latin typeface="Sylfaen" pitchFamily="18" charset="0"/>
              </a:rPr>
              <a:t>10-</a:t>
            </a:r>
            <a:r>
              <a:rPr lang="ru-RU" i="1" dirty="0" smtClean="0">
                <a:latin typeface="Sylfaen" pitchFamily="18" charset="0"/>
              </a:rPr>
              <a:t>ով:  </a:t>
            </a:r>
            <a:r>
              <a:rPr lang="hy-AM" i="1" dirty="0" smtClean="0">
                <a:latin typeface="Sylfaen" pitchFamily="18" charset="0"/>
              </a:rPr>
              <a:t> </a:t>
            </a:r>
            <a:r>
              <a:rPr lang="ru-RU" i="1" dirty="0" smtClean="0">
                <a:latin typeface="Sylfaen" pitchFamily="18" charset="0"/>
              </a:rPr>
              <a:t>Արդյունքները  գումարելով`  նա  ստացավ  </a:t>
            </a:r>
            <a:r>
              <a:rPr lang="ru-RU" b="1" i="1" dirty="0" smtClean="0">
                <a:latin typeface="Sylfaen" pitchFamily="18" charset="0"/>
              </a:rPr>
              <a:t>85</a:t>
            </a:r>
            <a:r>
              <a:rPr lang="ru-RU" i="1" dirty="0" smtClean="0">
                <a:latin typeface="Sylfaen" pitchFamily="18" charset="0"/>
              </a:rPr>
              <a:t>:  Ո</a:t>
            </a:r>
            <a:r>
              <a:rPr lang="hy-AM" i="1" dirty="0" smtClean="0">
                <a:latin typeface="Sylfaen" pitchFamily="18" charset="0"/>
                <a:ea typeface="Tahoma"/>
                <a:cs typeface="Tahoma"/>
              </a:rPr>
              <a:t>՞</a:t>
            </a:r>
            <a:r>
              <a:rPr lang="ru-RU" i="1" dirty="0" smtClean="0">
                <a:latin typeface="Sylfaen" pitchFamily="18" charset="0"/>
                <a:ea typeface="Tahoma"/>
                <a:cs typeface="Tahoma"/>
              </a:rPr>
              <a:t>ր   թիվն  էր  գրել  աշակերտը:</a:t>
            </a:r>
            <a:endParaRPr lang="hy-AM" sz="1700" i="1" dirty="0" smtClean="0">
              <a:latin typeface="Sylfaen" pitchFamily="18" charset="0"/>
            </a:endParaRPr>
          </a:p>
        </p:txBody>
      </p:sp>
      <p:grpSp>
        <p:nvGrpSpPr>
          <p:cNvPr id="52" name="Group 50"/>
          <p:cNvGrpSpPr>
            <a:grpSpLocks noChangeAspect="1"/>
          </p:cNvGrpSpPr>
          <p:nvPr/>
        </p:nvGrpSpPr>
        <p:grpSpPr>
          <a:xfrm>
            <a:off x="152397" y="152400"/>
            <a:ext cx="2482488" cy="864000"/>
            <a:chOff x="514323" y="4190999"/>
            <a:chExt cx="4438677" cy="1544829"/>
          </a:xfrm>
        </p:grpSpPr>
        <p:grpSp>
          <p:nvGrpSpPr>
            <p:cNvPr id="56" name="Group 13"/>
            <p:cNvGrpSpPr/>
            <p:nvPr/>
          </p:nvGrpSpPr>
          <p:grpSpPr>
            <a:xfrm>
              <a:off x="838200" y="4190999"/>
              <a:ext cx="4114800" cy="1544829"/>
              <a:chOff x="5334000" y="5486916"/>
              <a:chExt cx="3733800" cy="1390294"/>
            </a:xfrm>
          </p:grpSpPr>
          <p:pic>
            <p:nvPicPr>
              <p:cNvPr id="54" name="Picture 2" descr="C:\Users\мм\Desktop\Buttons\43678427-vector-illustration-of-school-subject-icon-for-design-website-background-banner-infographic-learning.jpg"/>
              <p:cNvPicPr preferRelativeResize="0">
                <a:picLocks noChangeArrowheads="1"/>
              </p:cNvPicPr>
              <p:nvPr/>
            </p:nvPicPr>
            <p:blipFill>
              <a:blip r:embed="rId2" cstate="print"/>
              <a:srcRect t="32692" r="2000" b="34615"/>
              <a:stretch>
                <a:fillRect/>
              </a:stretch>
            </p:blipFill>
            <p:spPr bwMode="auto">
              <a:xfrm>
                <a:off x="5334000" y="5486916"/>
                <a:ext cx="3733800" cy="1390294"/>
              </a:xfrm>
              <a:prstGeom prst="rect">
                <a:avLst/>
              </a:prstGeom>
              <a:noFill/>
              <a:effectLst>
                <a:outerShdw blurRad="50800" dist="1016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55" name="Rounded Rectangle 54"/>
              <p:cNvSpPr/>
              <p:nvPr/>
            </p:nvSpPr>
            <p:spPr>
              <a:xfrm>
                <a:off x="5715000" y="5703154"/>
                <a:ext cx="2286000" cy="974963"/>
              </a:xfrm>
              <a:prstGeom prst="roundRect">
                <a:avLst>
                  <a:gd name="adj" fmla="val 1742"/>
                </a:avLst>
              </a:prstGeom>
              <a:solidFill>
                <a:srgbClr val="F3F3F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14323" y="4514604"/>
              <a:ext cx="3128278" cy="935516"/>
            </a:xfrm>
            <a:prstGeom prst="rect">
              <a:avLst/>
            </a:prstGeom>
            <a:solidFill>
              <a:srgbClr val="FF61B0"/>
            </a:solidFill>
            <a:ln>
              <a:solidFill>
                <a:srgbClr val="FF379B"/>
              </a:solidFill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n w="0">
                    <a:solidFill>
                      <a:srgbClr val="FFFFFF"/>
                    </a:solidFill>
                  </a:ln>
                  <a:solidFill>
                    <a:srgbClr val="FFFFFF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ԽՆԴԻՐ</a:t>
              </a:r>
              <a:r>
                <a:rPr lang="en-CA" sz="2800" b="1" dirty="0" smtClean="0">
                  <a:ln w="0">
                    <a:solidFill>
                      <a:srgbClr val="FFFFFF"/>
                    </a:solidFill>
                  </a:ln>
                  <a:solidFill>
                    <a:srgbClr val="FFFFFF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 </a:t>
              </a:r>
              <a:endParaRPr lang="en-CA" sz="2800" b="1" dirty="0">
                <a:ln w="0">
                  <a:solidFill>
                    <a:srgbClr val="FFFFFF"/>
                  </a:solidFill>
                </a:ln>
                <a:solidFill>
                  <a:srgbClr val="FFFFFF"/>
                </a:solidFill>
                <a:uFill>
                  <a:solidFill>
                    <a:srgbClr val="00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58" name="TextBox 17">
            <a:hlinkClick r:id="" action="ppaction://noaction"/>
          </p:cNvPr>
          <p:cNvSpPr txBox="1"/>
          <p:nvPr/>
        </p:nvSpPr>
        <p:spPr>
          <a:xfrm>
            <a:off x="3810000" y="1900535"/>
            <a:ext cx="1905000" cy="461665"/>
          </a:xfrm>
          <a:prstGeom prst="rect">
            <a:avLst/>
          </a:prstGeom>
          <a:solidFill>
            <a:srgbClr val="FF61B0"/>
          </a:solidFill>
          <a:ln>
            <a:solidFill>
              <a:srgbClr val="FF37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300" b="1" dirty="0" smtClean="0">
                <a:ln w="0"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en-CA" sz="2300" b="1" dirty="0" smtClean="0">
                <a:ln w="0"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ԼՈՒԾՈՒՄ</a:t>
            </a:r>
            <a:r>
              <a:rPr lang="en-CA" sz="2300" b="1" dirty="0" smtClean="0">
                <a:ln w="0"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300" b="1" dirty="0">
              <a:ln w="0">
                <a:noFill/>
              </a:ln>
              <a:solidFill>
                <a:srgbClr val="FFFFFF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04800" y="2590800"/>
            <a:ext cx="716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Աշակերտի  գրած  թիվը  փոխարինենք  աստղանիշով.  </a:t>
            </a:r>
            <a:r>
              <a:rPr lang="ru-RU" i="1" dirty="0" smtClean="0">
                <a:ln w="0">
                  <a:noFill/>
                </a:ln>
                <a:latin typeface="Sylfaen" pitchFamily="18" charset="0"/>
              </a:rPr>
              <a:t>   </a:t>
            </a:r>
            <a:endParaRPr lang="en-CA" sz="1600" i="1" dirty="0">
              <a:ln w="0">
                <a:noFill/>
              </a:ln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38200" y="3156466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  <a:ea typeface="Cambria Math"/>
              </a:rPr>
              <a:t>∗</a:t>
            </a:r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</a:rPr>
              <a:t> · 7   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5638800" y="3886200"/>
            <a:ext cx="3352800" cy="2819400"/>
            <a:chOff x="4493890" y="2971800"/>
            <a:chExt cx="4573910" cy="3810000"/>
          </a:xfrm>
        </p:grpSpPr>
        <p:grpSp>
          <p:nvGrpSpPr>
            <p:cNvPr id="84" name="Group 40"/>
            <p:cNvGrpSpPr/>
            <p:nvPr/>
          </p:nvGrpSpPr>
          <p:grpSpPr>
            <a:xfrm>
              <a:off x="4493890" y="2971800"/>
              <a:ext cx="4573910" cy="3810000"/>
              <a:chOff x="4493890" y="2971800"/>
              <a:chExt cx="4573910" cy="3810000"/>
            </a:xfrm>
          </p:grpSpPr>
          <p:grpSp>
            <p:nvGrpSpPr>
              <p:cNvPr id="87" name="Group 77"/>
              <p:cNvGrpSpPr/>
              <p:nvPr/>
            </p:nvGrpSpPr>
            <p:grpSpPr>
              <a:xfrm>
                <a:off x="4493890" y="2971800"/>
                <a:ext cx="4573910" cy="3810000"/>
                <a:chOff x="4493890" y="2971800"/>
                <a:chExt cx="4573910" cy="3810000"/>
              </a:xfrm>
            </p:grpSpPr>
            <p:grpSp>
              <p:nvGrpSpPr>
                <p:cNvPr id="89" name="Group 75"/>
                <p:cNvGrpSpPr/>
                <p:nvPr/>
              </p:nvGrpSpPr>
              <p:grpSpPr>
                <a:xfrm>
                  <a:off x="4493890" y="2971800"/>
                  <a:ext cx="4573910" cy="3810000"/>
                  <a:chOff x="4493890" y="2971800"/>
                  <a:chExt cx="4573910" cy="3810000"/>
                </a:xfrm>
              </p:grpSpPr>
              <p:pic>
                <p:nvPicPr>
                  <p:cNvPr id="91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tretch>
                    <a:fillRect/>
                  </a:stretch>
                </p:blipFill>
                <p:spPr bwMode="auto">
                  <a:xfrm>
                    <a:off x="4493890" y="2971800"/>
                    <a:ext cx="4573910" cy="3810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sp>
                <p:nvSpPr>
                  <p:cNvPr id="92" name="Rectangle 91"/>
                  <p:cNvSpPr/>
                  <p:nvPr/>
                </p:nvSpPr>
                <p:spPr>
                  <a:xfrm>
                    <a:off x="7696200" y="5715000"/>
                    <a:ext cx="152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</p:grpSp>
            <p:pic>
              <p:nvPicPr>
                <p:cNvPr id="90" name="Picture 2" descr="C:\Users\мм\Desktop\Math 5-glukh 2\127342281-online-internet-courses-tutorial-web-education-concept-vector-flat-cartoon-design-graphic-illustrati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58351" t="60000" r="28321" b="14000"/>
                <a:stretch>
                  <a:fillRect/>
                </a:stretch>
              </p:blipFill>
              <p:spPr bwMode="auto">
                <a:xfrm>
                  <a:off x="7162800" y="4572000"/>
                  <a:ext cx="609600" cy="1066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</p:pic>
          </p:grpSp>
          <p:sp>
            <p:nvSpPr>
              <p:cNvPr id="88" name="Freeform 87"/>
              <p:cNvSpPr/>
              <p:nvPr/>
            </p:nvSpPr>
            <p:spPr>
              <a:xfrm>
                <a:off x="5964072" y="5322627"/>
                <a:ext cx="982638" cy="354842"/>
              </a:xfrm>
              <a:custGeom>
                <a:avLst/>
                <a:gdLst>
                  <a:gd name="connsiteX0" fmla="*/ 13647 w 982638"/>
                  <a:gd name="connsiteY0" fmla="*/ 13648 h 354842"/>
                  <a:gd name="connsiteX1" fmla="*/ 982638 w 982638"/>
                  <a:gd name="connsiteY1" fmla="*/ 0 h 354842"/>
                  <a:gd name="connsiteX2" fmla="*/ 914400 w 982638"/>
                  <a:gd name="connsiteY2" fmla="*/ 191069 h 354842"/>
                  <a:gd name="connsiteX3" fmla="*/ 791570 w 982638"/>
                  <a:gd name="connsiteY3" fmla="*/ 232012 h 354842"/>
                  <a:gd name="connsiteX4" fmla="*/ 696035 w 982638"/>
                  <a:gd name="connsiteY4" fmla="*/ 341194 h 354842"/>
                  <a:gd name="connsiteX5" fmla="*/ 0 w 982638"/>
                  <a:gd name="connsiteY5" fmla="*/ 354842 h 354842"/>
                  <a:gd name="connsiteX6" fmla="*/ 13647 w 982638"/>
                  <a:gd name="connsiteY6" fmla="*/ 13648 h 35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2638" h="354842">
                    <a:moveTo>
                      <a:pt x="13647" y="13648"/>
                    </a:moveTo>
                    <a:lnTo>
                      <a:pt x="982638" y="0"/>
                    </a:lnTo>
                    <a:lnTo>
                      <a:pt x="914400" y="191069"/>
                    </a:lnTo>
                    <a:lnTo>
                      <a:pt x="791570" y="232012"/>
                    </a:lnTo>
                    <a:lnTo>
                      <a:pt x="696035" y="341194"/>
                    </a:lnTo>
                    <a:lnTo>
                      <a:pt x="0" y="354842"/>
                    </a:lnTo>
                    <a:lnTo>
                      <a:pt x="13647" y="1364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85" name="Rectangle 84"/>
            <p:cNvSpPr/>
            <p:nvPr/>
          </p:nvSpPr>
          <p:spPr>
            <a:xfrm>
              <a:off x="7239000" y="5486400"/>
              <a:ext cx="6096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943600" y="4572000"/>
              <a:ext cx="9918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2133600" y="315646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Cambria Math"/>
                <a:ea typeface="Cambria Math"/>
              </a:rPr>
              <a:t>∗ · 10</a:t>
            </a:r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</a:rPr>
              <a:t>    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676400" y="30480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40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200400" y="3055441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40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657600" y="3156466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</a:rPr>
              <a:t>85   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38200" y="38348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  <a:ea typeface="Cambria Math"/>
              </a:rPr>
              <a:t>∗</a:t>
            </a:r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</a:rPr>
              <a:t> ·  7   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133600" y="3842266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Cambria Math"/>
                <a:ea typeface="Cambria Math"/>
              </a:rPr>
              <a:t>10</a:t>
            </a:r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</a:rPr>
              <a:t>    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752600" y="37338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40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895600" y="37338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40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352800" y="385965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</a:rPr>
              <a:t>85   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38200" y="4513184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  <a:ea typeface="Cambria Math"/>
              </a:rPr>
              <a:t>∗</a:t>
            </a:r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</a:rPr>
              <a:t> · 17   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905000" y="4412159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40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362200" y="4538009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</a:rPr>
              <a:t>85   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38200" y="5656184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  <a:ea typeface="Cambria Math"/>
              </a:rPr>
              <a:t>85</a:t>
            </a:r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</a:rPr>
              <a:t> : 17   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57400" y="5555159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4000" b="1" i="1" dirty="0">
              <a:ln w="0">
                <a:solidFill>
                  <a:srgbClr val="009E9A"/>
                </a:solidFill>
              </a:ln>
              <a:solidFill>
                <a:srgbClr val="66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514600" y="5681009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</a:rPr>
              <a:t>5    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57200" y="523869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Գտնենք  անհայտ  արտադրիչը.  </a:t>
            </a:r>
            <a:r>
              <a:rPr lang="ru-RU" i="1" dirty="0" smtClean="0">
                <a:ln w="0">
                  <a:noFill/>
                </a:ln>
                <a:latin typeface="Sylfaen" pitchFamily="18" charset="0"/>
              </a:rPr>
              <a:t>   </a:t>
            </a:r>
            <a:endParaRPr lang="en-CA" sz="1600" i="1" dirty="0">
              <a:ln w="0">
                <a:noFill/>
              </a:ln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29000" y="6172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Պատ.`  </a:t>
            </a:r>
            <a:r>
              <a:rPr lang="ru-RU" sz="2800" b="1" i="1" dirty="0" smtClean="0">
                <a:ln w="0">
                  <a:solidFill>
                    <a:srgbClr val="DE006F"/>
                  </a:solidFill>
                </a:ln>
                <a:solidFill>
                  <a:srgbClr val="FF65B2"/>
                </a:solidFill>
                <a:latin typeface="Sylfaen" pitchFamily="18" charset="0"/>
              </a:rPr>
              <a:t>5:</a:t>
            </a:r>
            <a:endParaRPr lang="en-CA" sz="2800" b="1" i="1" dirty="0">
              <a:ln w="0">
                <a:solidFill>
                  <a:srgbClr val="DE006F"/>
                </a:solidFill>
              </a:ln>
              <a:solidFill>
                <a:srgbClr val="FF65B2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50" grpId="0" animBg="1"/>
      <p:bldP spid="58" grpId="0" animBg="1"/>
      <p:bldP spid="59" grpId="0"/>
      <p:bldP spid="65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EFF7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4" name="TextBox 43"/>
          <p:cNvSpPr txBox="1"/>
          <p:nvPr/>
        </p:nvSpPr>
        <p:spPr>
          <a:xfrm>
            <a:off x="76200" y="62585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Գայանե Սիմոնյան</a:t>
            </a:r>
          </a:p>
          <a:p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Կոտայքի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մարզի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Ակունքի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միջն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.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դպրոց</a:t>
            </a:r>
            <a:endParaRPr lang="en-CA" sz="1400" b="1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Courier Unicode" pitchFamily="18" charset="0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3200401" y="2286001"/>
            <a:ext cx="5867400" cy="4495800"/>
            <a:chOff x="3186065" y="2590801"/>
            <a:chExt cx="5881736" cy="4191000"/>
          </a:xfrm>
        </p:grpSpPr>
        <p:pic>
          <p:nvPicPr>
            <p:cNvPr id="1026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b="7519"/>
            <a:stretch>
              <a:fillRect/>
            </a:stretch>
          </p:blipFill>
          <p:spPr bwMode="auto">
            <a:xfrm>
              <a:off x="3186065" y="2590801"/>
              <a:ext cx="5881736" cy="41910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7331930" y="4169317"/>
              <a:ext cx="1583470" cy="584775"/>
            </a:xfrm>
            <a:prstGeom prst="rect">
              <a:avLst/>
            </a:prstGeom>
            <a:solidFill>
              <a:schemeClr val="bg1"/>
            </a:solidFill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DA006D"/>
                    </a:solidFill>
                  </a:ln>
                  <a:solidFill>
                    <a:srgbClr val="FF1D8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5·2=10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32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10" name="TextBox 14"/>
          <p:cNvSpPr txBox="1"/>
          <p:nvPr/>
        </p:nvSpPr>
        <p:spPr>
          <a:xfrm>
            <a:off x="304800" y="2133600"/>
            <a:ext cx="36576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1600" b="1" i="1" dirty="0" err="1" smtClean="0">
                <a:latin typeface="Sylfaen" pitchFamily="18" charset="0"/>
              </a:rPr>
              <a:t>Դասագիրք</a:t>
            </a:r>
            <a:r>
              <a:rPr lang="en-CA" sz="1600" b="1" i="1" dirty="0" smtClean="0">
                <a:latin typeface="Sylfaen" pitchFamily="18" charset="0"/>
              </a:rPr>
              <a:t>՝</a:t>
            </a:r>
            <a:r>
              <a:rPr lang="en-CA" sz="1600" dirty="0" smtClean="0">
                <a:latin typeface="Sylfaen" pitchFamily="18" charset="0"/>
              </a:rPr>
              <a:t> </a:t>
            </a:r>
          </a:p>
          <a:p>
            <a:r>
              <a:rPr lang="en-CA" sz="1600" dirty="0" smtClean="0">
                <a:latin typeface="Sylfaen" pitchFamily="18" charset="0"/>
              </a:rPr>
              <a:t>Բ.  </a:t>
            </a:r>
            <a:r>
              <a:rPr lang="en-CA" sz="1600" dirty="0" err="1" smtClean="0">
                <a:latin typeface="Sylfaen" pitchFamily="18" charset="0"/>
              </a:rPr>
              <a:t>Նահապետյան</a:t>
            </a:r>
            <a:r>
              <a:rPr lang="en-CA" sz="1600" dirty="0" smtClean="0">
                <a:latin typeface="Sylfaen" pitchFamily="18" charset="0"/>
              </a:rPr>
              <a:t>,  Ա. </a:t>
            </a:r>
            <a:r>
              <a:rPr lang="en-CA" sz="1600" dirty="0" err="1" smtClean="0">
                <a:latin typeface="Sylfaen" pitchFamily="18" charset="0"/>
              </a:rPr>
              <a:t>Աբրահամյան</a:t>
            </a:r>
            <a:r>
              <a:rPr lang="en-CA" sz="1600" dirty="0" smtClean="0">
                <a:latin typeface="Sylfaen" pitchFamily="18" charset="0"/>
              </a:rPr>
              <a:t>, «</a:t>
            </a:r>
            <a:r>
              <a:rPr lang="en-CA" sz="1600" dirty="0" err="1" smtClean="0">
                <a:latin typeface="Sylfaen" pitchFamily="18" charset="0"/>
              </a:rPr>
              <a:t>Մաթեմատիկա</a:t>
            </a:r>
            <a:r>
              <a:rPr lang="en-CA" sz="1600" dirty="0" smtClean="0">
                <a:latin typeface="Sylfaen" pitchFamily="18" charset="0"/>
              </a:rPr>
              <a:t> 5»</a:t>
            </a:r>
            <a:r>
              <a:rPr lang="ru-RU" sz="1600" dirty="0" smtClean="0">
                <a:latin typeface="Sylfaen" pitchFamily="18" charset="0"/>
              </a:rPr>
              <a:t> մաս 1, </a:t>
            </a:r>
            <a:r>
              <a:rPr lang="en-CA" sz="1600" dirty="0" smtClean="0">
                <a:latin typeface="Sylfaen" pitchFamily="18" charset="0"/>
              </a:rPr>
              <a:t> </a:t>
            </a:r>
            <a:r>
              <a:rPr lang="en-CA" sz="1600" dirty="0" err="1" smtClean="0">
                <a:latin typeface="Sylfaen" pitchFamily="18" charset="0"/>
              </a:rPr>
              <a:t>հիմնական</a:t>
            </a:r>
            <a:r>
              <a:rPr lang="en-CA" sz="1600" dirty="0" smtClean="0">
                <a:latin typeface="Sylfaen" pitchFamily="18" charset="0"/>
              </a:rPr>
              <a:t>  </a:t>
            </a:r>
            <a:r>
              <a:rPr lang="en-CA" sz="1600" dirty="0" err="1" smtClean="0">
                <a:latin typeface="Sylfaen" pitchFamily="18" charset="0"/>
              </a:rPr>
              <a:t>դպրոցի</a:t>
            </a:r>
            <a:r>
              <a:rPr lang="en-CA" sz="1600" dirty="0" smtClean="0">
                <a:latin typeface="Sylfaen" pitchFamily="18" charset="0"/>
              </a:rPr>
              <a:t>  5-րդ  </a:t>
            </a:r>
            <a:r>
              <a:rPr lang="en-CA" sz="1600" dirty="0" err="1" smtClean="0">
                <a:latin typeface="Sylfaen" pitchFamily="18" charset="0"/>
              </a:rPr>
              <a:t>դասարանի</a:t>
            </a:r>
            <a:r>
              <a:rPr lang="en-CA" sz="1600" dirty="0" smtClean="0">
                <a:latin typeface="Sylfaen" pitchFamily="18" charset="0"/>
              </a:rPr>
              <a:t>  </a:t>
            </a:r>
            <a:r>
              <a:rPr lang="en-CA" sz="1600" dirty="0" err="1" smtClean="0">
                <a:latin typeface="Sylfaen" pitchFamily="18" charset="0"/>
              </a:rPr>
              <a:t>դասագիրք</a:t>
            </a:r>
            <a:r>
              <a:rPr lang="en-CA" sz="1600" dirty="0" smtClean="0">
                <a:latin typeface="Sylfaen" pitchFamily="18" charset="0"/>
              </a:rPr>
              <a:t>,</a:t>
            </a:r>
            <a:r>
              <a:rPr lang="ru-RU" sz="1600" dirty="0" smtClean="0">
                <a:latin typeface="Sylfaen" pitchFamily="18" charset="0"/>
              </a:rPr>
              <a:t> </a:t>
            </a:r>
          </a:p>
          <a:p>
            <a:r>
              <a:rPr lang="en-CA" sz="1600" dirty="0" smtClean="0">
                <a:latin typeface="Sylfaen" pitchFamily="18" charset="0"/>
              </a:rPr>
              <a:t>«</a:t>
            </a:r>
            <a:r>
              <a:rPr lang="en-CA" sz="1600" dirty="0" err="1" smtClean="0">
                <a:latin typeface="Sylfaen" pitchFamily="18" charset="0"/>
              </a:rPr>
              <a:t>Մանմար</a:t>
            </a:r>
            <a:r>
              <a:rPr lang="en-CA" sz="1600" dirty="0" smtClean="0">
                <a:latin typeface="Sylfaen" pitchFamily="18" charset="0"/>
              </a:rPr>
              <a:t>»   </a:t>
            </a:r>
            <a:r>
              <a:rPr lang="en-CA" sz="1600" dirty="0" err="1" smtClean="0">
                <a:latin typeface="Sylfaen" pitchFamily="18" charset="0"/>
              </a:rPr>
              <a:t>հրատարակչություն</a:t>
            </a:r>
            <a:r>
              <a:rPr lang="en-CA" sz="1600" dirty="0" smtClean="0">
                <a:latin typeface="Sylfaen" pitchFamily="18" charset="0"/>
              </a:rPr>
              <a:t>,  </a:t>
            </a:r>
            <a:r>
              <a:rPr lang="en-CA" sz="1600" dirty="0" err="1" smtClean="0">
                <a:latin typeface="Sylfaen" pitchFamily="18" charset="0"/>
              </a:rPr>
              <a:t>Երևան</a:t>
            </a:r>
            <a:r>
              <a:rPr lang="en-CA" sz="1600" dirty="0" smtClean="0">
                <a:latin typeface="Sylfaen" pitchFamily="18" charset="0"/>
              </a:rPr>
              <a:t>  201</a:t>
            </a:r>
            <a:r>
              <a:rPr lang="ru-RU" sz="1600" dirty="0" smtClean="0">
                <a:latin typeface="Sylfaen" pitchFamily="18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3600" y="533400"/>
            <a:ext cx="6629400" cy="707886"/>
          </a:xfrm>
          <a:prstGeom prst="rect">
            <a:avLst/>
          </a:prstGeom>
          <a:solidFill>
            <a:srgbClr val="FFEFF7"/>
          </a:solidFill>
          <a:ln>
            <a:solidFill>
              <a:srgbClr val="F6007B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ln w="0">
                  <a:solidFill>
                    <a:srgbClr val="DA006D"/>
                  </a:solidFill>
                </a:ln>
                <a:solidFill>
                  <a:srgbClr val="FF81C0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ՇՆՈՐՀԱԿԱԼՈՒԹՅՈՒՆ</a:t>
            </a:r>
            <a:endParaRPr lang="en-CA" sz="3600" b="1" spc="300" dirty="0">
              <a:ln w="0">
                <a:solidFill>
                  <a:srgbClr val="DA006D"/>
                </a:solidFill>
              </a:ln>
              <a:solidFill>
                <a:srgbClr val="FF81C0"/>
              </a:solidFill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F3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n w="0">
              <a:solidFill>
                <a:schemeClr val="tx1"/>
              </a:solidFill>
            </a:ln>
            <a:solidFill>
              <a:srgbClr val="D41D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10589</TotalTime>
  <Words>535</Words>
  <Application>Microsoft Office PowerPoint</Application>
  <PresentationFormat>On-screen Show (4:3)</PresentationFormat>
  <Paragraphs>186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Courier Unicode</vt:lpstr>
      <vt:lpstr>Sylfaen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Gayane</dc:creator>
  <cp:lastModifiedBy>gayasimonyan1969@gmail.com</cp:lastModifiedBy>
  <cp:revision>1161</cp:revision>
  <dcterms:created xsi:type="dcterms:W3CDTF">2006-08-16T00:00:00Z</dcterms:created>
  <dcterms:modified xsi:type="dcterms:W3CDTF">2022-09-12T18:25:42Z</dcterms:modified>
</cp:coreProperties>
</file>