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474" r:id="rId2"/>
    <p:sldId id="485" r:id="rId3"/>
    <p:sldId id="486" r:id="rId4"/>
    <p:sldId id="487" r:id="rId5"/>
    <p:sldId id="489" r:id="rId6"/>
    <p:sldId id="490" r:id="rId7"/>
    <p:sldId id="484" r:id="rId8"/>
    <p:sldId id="491" r:id="rId9"/>
    <p:sldId id="481" r:id="rId10"/>
    <p:sldId id="4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H1MwK8WvJjmBflUl7m/oA==" hashData="hQG7eCuzsWb52XmJHb9tl83vrQo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C0"/>
    <a:srgbClr val="DA006D"/>
    <a:srgbClr val="00F4EE"/>
    <a:srgbClr val="009E9A"/>
    <a:srgbClr val="DDFFFF"/>
    <a:srgbClr val="EBFFFF"/>
    <a:srgbClr val="66FFFF"/>
    <a:srgbClr val="DE006F"/>
    <a:srgbClr val="FF61B0"/>
    <a:srgbClr val="0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EFF7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TextBox 42"/>
          <p:cNvSpPr txBox="1"/>
          <p:nvPr/>
        </p:nvSpPr>
        <p:spPr>
          <a:xfrm>
            <a:off x="304800" y="4032885"/>
            <a:ext cx="1905000" cy="584775"/>
          </a:xfrm>
          <a:prstGeom prst="rect">
            <a:avLst/>
          </a:prstGeom>
          <a:solidFill>
            <a:srgbClr val="FFDDEE"/>
          </a:solidFill>
          <a:ln>
            <a:solidFill>
              <a:srgbClr val="F6007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15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268069"/>
            <a:ext cx="4572000" cy="646331"/>
          </a:xfrm>
          <a:prstGeom prst="rect">
            <a:avLst/>
          </a:prstGeom>
          <a:solidFill>
            <a:srgbClr val="FFDDEE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200" b="1" spc="300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6065" y="2331661"/>
            <a:ext cx="5881736" cy="4191000"/>
            <a:chOff x="3186065" y="2590801"/>
            <a:chExt cx="5881736" cy="4191000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7331930" y="4169317"/>
              <a:ext cx="1583470" cy="584775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15+2 = ?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600" y="1447800"/>
            <a:ext cx="710333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ru-RU" sz="32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ԲՆԱԿԱՆ ԹՎԵՐԻ ԳՈՒՄԱՐՄԱՆ ՀԱՇՎԵԿԱՆՈՆԸ ԵՎ ՆՐԱ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590800"/>
            <a:ext cx="46482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ru-RU" sz="32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ԲԱՑԱՏՐՈՒԹՅՈՒՆԸ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2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EFF7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200401" y="2286001"/>
            <a:ext cx="5867400" cy="4495800"/>
            <a:chOff x="3186065" y="2590801"/>
            <a:chExt cx="5881736" cy="4191000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7331930" y="4169317"/>
              <a:ext cx="1583470" cy="545129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5+2=?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0" name="TextBox 14"/>
          <p:cNvSpPr txBox="1"/>
          <p:nvPr/>
        </p:nvSpPr>
        <p:spPr>
          <a:xfrm>
            <a:off x="304800" y="2133600"/>
            <a:ext cx="36576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600" b="1" i="1" dirty="0" err="1" smtClean="0">
                <a:latin typeface="Sylfaen" pitchFamily="18" charset="0"/>
              </a:rPr>
              <a:t>Դասագիրք</a:t>
            </a:r>
            <a:r>
              <a:rPr lang="en-CA" sz="1600" b="1" i="1" dirty="0" smtClean="0">
                <a:latin typeface="Sylfaen" pitchFamily="18" charset="0"/>
              </a:rPr>
              <a:t>՝</a:t>
            </a:r>
            <a:r>
              <a:rPr lang="en-CA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Բ.  </a:t>
            </a:r>
            <a:r>
              <a:rPr lang="en-CA" sz="1600" dirty="0" err="1" smtClean="0">
                <a:latin typeface="Sylfaen" pitchFamily="18" charset="0"/>
              </a:rPr>
              <a:t>Նահապետյան</a:t>
            </a:r>
            <a:r>
              <a:rPr lang="en-CA" sz="1600" dirty="0" smtClean="0">
                <a:latin typeface="Sylfaen" pitchFamily="18" charset="0"/>
              </a:rPr>
              <a:t>,  Ա. </a:t>
            </a:r>
            <a:r>
              <a:rPr lang="en-CA" sz="1600" dirty="0" err="1" smtClean="0">
                <a:latin typeface="Sylfaen" pitchFamily="18" charset="0"/>
              </a:rPr>
              <a:t>Աբրահամյան</a:t>
            </a:r>
            <a:r>
              <a:rPr lang="en-CA" sz="1600" dirty="0" smtClean="0">
                <a:latin typeface="Sylfaen" pitchFamily="18" charset="0"/>
              </a:rPr>
              <a:t>, «</a:t>
            </a:r>
            <a:r>
              <a:rPr lang="en-CA" sz="1600" dirty="0" err="1" smtClean="0">
                <a:latin typeface="Sylfaen" pitchFamily="18" charset="0"/>
              </a:rPr>
              <a:t>Մաթեմատիկա</a:t>
            </a:r>
            <a:r>
              <a:rPr lang="en-CA" sz="1600" dirty="0" smtClean="0">
                <a:latin typeface="Sylfaen" pitchFamily="18" charset="0"/>
              </a:rPr>
              <a:t> 5»</a:t>
            </a:r>
            <a:r>
              <a:rPr lang="ru-RU" sz="1600" dirty="0" smtClean="0">
                <a:latin typeface="Sylfaen" pitchFamily="18" charset="0"/>
              </a:rPr>
              <a:t> մաս 1, </a:t>
            </a:r>
            <a:r>
              <a:rPr lang="en-CA" sz="1600" dirty="0" smtClean="0">
                <a:latin typeface="Sylfaen" pitchFamily="18" charset="0"/>
              </a:rPr>
              <a:t> </a:t>
            </a:r>
            <a:r>
              <a:rPr lang="en-CA" sz="1600" dirty="0" err="1" smtClean="0">
                <a:latin typeface="Sylfaen" pitchFamily="18" charset="0"/>
              </a:rPr>
              <a:t>հիմնական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դպրոցի</a:t>
            </a:r>
            <a:r>
              <a:rPr lang="en-CA" sz="1600" dirty="0" smtClean="0">
                <a:latin typeface="Sylfaen" pitchFamily="18" charset="0"/>
              </a:rPr>
              <a:t>  5-րդ  </a:t>
            </a:r>
            <a:r>
              <a:rPr lang="en-CA" sz="1600" dirty="0" err="1" smtClean="0">
                <a:latin typeface="Sylfaen" pitchFamily="18" charset="0"/>
              </a:rPr>
              <a:t>դասարանի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դասագիրք</a:t>
            </a:r>
            <a:r>
              <a:rPr lang="en-CA" sz="1600" dirty="0" smtClean="0">
                <a:latin typeface="Sylfaen" pitchFamily="18" charset="0"/>
              </a:rPr>
              <a:t>,</a:t>
            </a:r>
            <a:r>
              <a:rPr lang="ru-RU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«</a:t>
            </a:r>
            <a:r>
              <a:rPr lang="en-CA" sz="1600" dirty="0" err="1" smtClean="0">
                <a:latin typeface="Sylfaen" pitchFamily="18" charset="0"/>
              </a:rPr>
              <a:t>Մանմար</a:t>
            </a:r>
            <a:r>
              <a:rPr lang="en-CA" sz="1600" dirty="0" smtClean="0">
                <a:latin typeface="Sylfaen" pitchFamily="18" charset="0"/>
              </a:rPr>
              <a:t>»   </a:t>
            </a:r>
            <a:r>
              <a:rPr lang="en-CA" sz="1600" dirty="0" err="1" smtClean="0">
                <a:latin typeface="Sylfaen" pitchFamily="18" charset="0"/>
              </a:rPr>
              <a:t>հրատարակչություն</a:t>
            </a:r>
            <a:r>
              <a:rPr lang="en-CA" sz="1600" dirty="0" smtClean="0">
                <a:latin typeface="Sylfaen" pitchFamily="18" charset="0"/>
              </a:rPr>
              <a:t>,  </a:t>
            </a:r>
            <a:r>
              <a:rPr lang="en-CA" sz="1600" dirty="0" err="1" smtClean="0">
                <a:latin typeface="Sylfaen" pitchFamily="18" charset="0"/>
              </a:rPr>
              <a:t>Երևան</a:t>
            </a:r>
            <a:r>
              <a:rPr lang="en-CA" sz="1600" dirty="0" smtClean="0">
                <a:latin typeface="Sylfaen" pitchFamily="18" charset="0"/>
              </a:rPr>
              <a:t>  201</a:t>
            </a:r>
            <a:r>
              <a:rPr lang="ru-RU" sz="1600" dirty="0" smtClean="0">
                <a:latin typeface="Sylfaen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533400"/>
            <a:ext cx="6781800" cy="707886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  <a:endParaRPr lang="en-CA" sz="3600" b="1" spc="300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8993"/>
            <a:ext cx="7543800" cy="892552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իշենք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բ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նական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թվերի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գումարման 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հաշվեկանոնը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5432</a:t>
            </a:r>
            <a:r>
              <a:rPr lang="hy-AM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31247</a:t>
            </a:r>
            <a:r>
              <a:rPr lang="hy-AM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թվերի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օրինակով:</a:t>
            </a:r>
            <a:endParaRPr lang="ru-RU" sz="24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endParaRPr lang="hy-AM" sz="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331930" y="4169317"/>
              <a:ext cx="1583471" cy="649101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7+2= ?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191000" y="1828800"/>
            <a:ext cx="4648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1)</a:t>
            </a:r>
            <a:r>
              <a:rPr lang="hy-AM" sz="1900" b="1" i="1" dirty="0" smtClean="0">
                <a:ln>
                  <a:solidFill>
                    <a:srgbClr val="DE006F"/>
                  </a:solidFill>
                </a:ln>
                <a:solidFill>
                  <a:srgbClr val="FF61B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Գումարելիները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են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այնպես,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որ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նրանցից</a:t>
            </a:r>
            <a:r>
              <a:rPr lang="ru-RU" sz="1900" i="1" dirty="0" smtClean="0">
                <a:latin typeface="Sylfaen" pitchFamily="18" charset="0"/>
              </a:rPr>
              <a:t>  մ</a:t>
            </a:r>
            <a:r>
              <a:rPr lang="hy-AM" sz="1900" i="1" dirty="0" smtClean="0">
                <a:latin typeface="Sylfaen" pitchFamily="18" charset="0"/>
              </a:rPr>
              <a:t>եկի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կարգերը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գրված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լինեն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մյուսի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նույն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կարգերի</a:t>
            </a:r>
            <a:r>
              <a:rPr lang="ru-RU" sz="1900" i="1" dirty="0" smtClean="0">
                <a:latin typeface="Sylfaen" pitchFamily="18" charset="0"/>
              </a:rPr>
              <a:t>  </a:t>
            </a:r>
            <a:r>
              <a:rPr lang="hy-AM" sz="1900" i="1" dirty="0" smtClean="0">
                <a:latin typeface="Sylfaen" pitchFamily="18" charset="0"/>
              </a:rPr>
              <a:t>տակ:</a:t>
            </a:r>
            <a:endParaRPr lang="hy-AM" sz="19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949714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5 4 3 2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994392"/>
            <a:ext cx="48006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2</a:t>
            </a:r>
            <a:r>
              <a:rPr lang="hy-AM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) </a:t>
            </a:r>
            <a:r>
              <a:rPr lang="hy-AM" sz="1900" i="1" dirty="0" smtClean="0">
                <a:latin typeface="Sylfaen" pitchFamily="18" charset="0"/>
              </a:rPr>
              <a:t>Թվերի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միջև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դրվում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է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2800" b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+</a:t>
            </a:r>
            <a:r>
              <a:rPr lang="ru-RU" sz="2800" b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նշանը,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իսկ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ստորին</a:t>
            </a:r>
            <a:r>
              <a:rPr lang="ru-RU" sz="1900" i="1" dirty="0" smtClean="0">
                <a:latin typeface="Sylfaen" pitchFamily="18" charset="0"/>
              </a:rPr>
              <a:t>  թ</a:t>
            </a:r>
            <a:r>
              <a:rPr lang="hy-AM" sz="1900" i="1" dirty="0" smtClean="0">
                <a:latin typeface="Sylfaen" pitchFamily="18" charset="0"/>
              </a:rPr>
              <a:t>վի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տակ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գիծ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է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տարվում:</a:t>
            </a:r>
            <a:endParaRPr lang="hy-AM" sz="19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263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3 1 2 4 7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1929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1600" y="4419600"/>
            <a:ext cx="2124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4" name="Group 3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331930" y="4169317"/>
              <a:ext cx="1583471" cy="649101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7+2= ?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191000" y="1828800"/>
            <a:ext cx="4648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1)</a:t>
            </a:r>
            <a:r>
              <a:rPr lang="hy-AM" sz="1900" b="1" i="1" dirty="0" smtClean="0">
                <a:ln>
                  <a:solidFill>
                    <a:srgbClr val="DE006F"/>
                  </a:solidFill>
                </a:ln>
                <a:solidFill>
                  <a:srgbClr val="FF61B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Գումարելիները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են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այնպես,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որ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նրանցից</a:t>
            </a:r>
            <a:r>
              <a:rPr lang="ru-RU" sz="1900" i="1" dirty="0" smtClean="0">
                <a:latin typeface="Sylfaen" pitchFamily="18" charset="0"/>
              </a:rPr>
              <a:t>  մ</a:t>
            </a:r>
            <a:r>
              <a:rPr lang="hy-AM" sz="1900" i="1" dirty="0" smtClean="0">
                <a:latin typeface="Sylfaen" pitchFamily="18" charset="0"/>
              </a:rPr>
              <a:t>եկի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կարգերը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գրված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լինեն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մյուսի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նույն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կարգերի</a:t>
            </a:r>
            <a:r>
              <a:rPr lang="ru-RU" sz="1900" i="1" dirty="0" smtClean="0">
                <a:latin typeface="Sylfaen" pitchFamily="18" charset="0"/>
              </a:rPr>
              <a:t>  </a:t>
            </a:r>
            <a:r>
              <a:rPr lang="hy-AM" sz="1900" i="1" dirty="0" smtClean="0">
                <a:latin typeface="Sylfaen" pitchFamily="18" charset="0"/>
              </a:rPr>
              <a:t>տակ:</a:t>
            </a:r>
            <a:endParaRPr lang="hy-AM" sz="19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949714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5 4 3 2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994392"/>
            <a:ext cx="48006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2</a:t>
            </a:r>
            <a:r>
              <a:rPr lang="hy-AM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) </a:t>
            </a:r>
            <a:r>
              <a:rPr lang="hy-AM" sz="1900" i="1" dirty="0" smtClean="0">
                <a:latin typeface="Sylfaen" pitchFamily="18" charset="0"/>
              </a:rPr>
              <a:t>Թվերի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միջև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դրվում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է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2800" b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+</a:t>
            </a:r>
            <a:r>
              <a:rPr lang="ru-RU" sz="2800" b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նշանը,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իսկ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ստորին</a:t>
            </a:r>
            <a:r>
              <a:rPr lang="ru-RU" sz="1900" i="1" dirty="0" smtClean="0">
                <a:latin typeface="Sylfaen" pitchFamily="18" charset="0"/>
              </a:rPr>
              <a:t>  թ</a:t>
            </a:r>
            <a:r>
              <a:rPr lang="hy-AM" sz="1900" i="1" dirty="0" smtClean="0">
                <a:latin typeface="Sylfaen" pitchFamily="18" charset="0"/>
              </a:rPr>
              <a:t>վի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տակ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գիծ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է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տարվում:</a:t>
            </a:r>
            <a:endParaRPr lang="hy-AM" sz="19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263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3 1 2 4 7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1929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1600" y="4419600"/>
            <a:ext cx="2124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3" name="TextBox 12"/>
          <p:cNvSpPr txBox="1"/>
          <p:nvPr/>
        </p:nvSpPr>
        <p:spPr>
          <a:xfrm>
            <a:off x="228600" y="278993"/>
            <a:ext cx="7543800" cy="892552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իշենք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բ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նական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թվերի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գումարման 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հաշվեկանոնը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5432</a:t>
            </a:r>
            <a:r>
              <a:rPr lang="hy-AM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31247</a:t>
            </a:r>
            <a:r>
              <a:rPr lang="hy-AM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4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թվերի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օրինակով:</a:t>
            </a:r>
            <a:endParaRPr lang="ru-RU" sz="24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endParaRPr lang="hy-AM" sz="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1828800"/>
            <a:ext cx="46482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3</a:t>
            </a:r>
            <a:r>
              <a:rPr lang="hy-AM" sz="1900" b="1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)</a:t>
            </a:r>
            <a:r>
              <a:rPr lang="hy-AM" sz="1900" b="1" i="1" dirty="0" smtClean="0">
                <a:ln>
                  <a:solidFill>
                    <a:srgbClr val="DE006F"/>
                  </a:solidFill>
                </a:ln>
                <a:solidFill>
                  <a:srgbClr val="FF61B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Սկսած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աջից</a:t>
            </a:r>
            <a:r>
              <a:rPr lang="ru-RU" sz="1900" i="1" dirty="0" smtClean="0">
                <a:latin typeface="Sylfaen" pitchFamily="18" charset="0"/>
              </a:rPr>
              <a:t>`</a:t>
            </a:r>
            <a:r>
              <a:rPr lang="en-US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հաջորդա</a:t>
            </a:r>
            <a:r>
              <a:rPr lang="ru-RU" sz="1900" i="1" dirty="0" smtClean="0">
                <a:latin typeface="Sylfaen" pitchFamily="18" charset="0"/>
              </a:rPr>
              <a:t>բ</a:t>
            </a:r>
            <a:r>
              <a:rPr lang="hy-AM" sz="1900" i="1" dirty="0" smtClean="0">
                <a:latin typeface="Sylfaen" pitchFamily="18" charset="0"/>
              </a:rPr>
              <a:t>ար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են</a:t>
            </a:r>
            <a:r>
              <a:rPr lang="ru-RU" sz="1900" i="1" dirty="0" smtClean="0">
                <a:latin typeface="Sylfaen" pitchFamily="18" charset="0"/>
              </a:rPr>
              <a:t>  </a:t>
            </a:r>
            <a:r>
              <a:rPr lang="hy-AM" sz="1900" i="1" dirty="0" smtClean="0">
                <a:latin typeface="Sylfaen" pitchFamily="18" charset="0"/>
              </a:rPr>
              <a:t>նույն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կարգերի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թվերը,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և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արդյունքը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գրվում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է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գծի</a:t>
            </a:r>
            <a:r>
              <a:rPr lang="ru-RU" sz="1900" i="1" dirty="0" smtClean="0">
                <a:latin typeface="Sylfaen" pitchFamily="18" charset="0"/>
              </a:rPr>
              <a:t>  </a:t>
            </a:r>
            <a:r>
              <a:rPr lang="hy-AM" sz="1900" i="1" dirty="0" smtClean="0">
                <a:latin typeface="Sylfaen" pitchFamily="18" charset="0"/>
              </a:rPr>
              <a:t>տակ: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Եթե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գումարելիներից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մեկի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որևէ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կարգում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եղած</a:t>
            </a:r>
            <a:r>
              <a:rPr lang="ru-RU" sz="1900" i="1" dirty="0" smtClean="0">
                <a:latin typeface="Sylfaen" pitchFamily="18" charset="0"/>
              </a:rPr>
              <a:t>   </a:t>
            </a:r>
            <a:r>
              <a:rPr lang="hy-AM" sz="1900" i="1" dirty="0" smtClean="0">
                <a:latin typeface="Sylfaen" pitchFamily="18" charset="0"/>
              </a:rPr>
              <a:t>թվին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ոչինչ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չի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գումարվում,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ապա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այդ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թիվն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ուղղակի</a:t>
            </a:r>
            <a:r>
              <a:rPr lang="ru-RU" sz="1900" i="1" dirty="0" smtClean="0">
                <a:latin typeface="Sylfaen" pitchFamily="18" charset="0"/>
              </a:rPr>
              <a:t>  գ</a:t>
            </a:r>
            <a:r>
              <a:rPr lang="hy-AM" sz="1900" i="1" dirty="0" smtClean="0">
                <a:latin typeface="Sylfaen" pitchFamily="18" charset="0"/>
              </a:rPr>
              <a:t>րվում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է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գծի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տակ</a:t>
            </a:r>
            <a:r>
              <a:rPr lang="ru-RU" sz="1900" i="1" dirty="0" smtClean="0">
                <a:latin typeface="Sylfaen" pitchFamily="18" charset="0"/>
              </a:rPr>
              <a:t>` </a:t>
            </a:r>
            <a:r>
              <a:rPr lang="en-US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տվյալ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կարգի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տեղում:</a:t>
            </a:r>
            <a:endParaRPr lang="hy-AM" sz="19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6929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Ստացված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թիվն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էլ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գումարվող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թվերի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գումարն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է:</a:t>
            </a:r>
            <a:endParaRPr lang="hy-AM" sz="20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448091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4000" y="448091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448091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44883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44883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2286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 · 100 + 5 · 10 + 2 · 1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28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1600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4 · 100 + 3 · 10 + 5 · 1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28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60020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435 </a:t>
            </a:r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 4 · 100 + 3 · 10 + 5 · 1</a:t>
            </a:r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0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293441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152 </a:t>
            </a:r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 1· 100 + 5 · 10 + 2 · 1</a:t>
            </a:r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0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78993"/>
            <a:ext cx="8153400" cy="784830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1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Եկեք  համոզվ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ենք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,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որ 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  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հաշվեկանոնը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 օգտագործելով`  կստանանք  ճիշտ  պատասխան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:</a:t>
            </a:r>
            <a:endParaRPr lang="ru-RU" sz="20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endParaRPr lang="hy-AM" sz="3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331930" y="4169317"/>
              <a:ext cx="1583471" cy="649101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7+2= ?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57800" y="152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i="1" dirty="0" smtClean="0">
                <a:latin typeface="Sylfaen" pitchFamily="18" charset="0"/>
              </a:rPr>
              <a:t>Այդ  անենք   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4</a:t>
            </a:r>
            <a:r>
              <a:rPr lang="hy-AM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3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5 </a:t>
            </a:r>
            <a:r>
              <a:rPr lang="ru-RU" sz="1900" i="1" dirty="0" smtClean="0">
                <a:latin typeface="Sylfaen" pitchFamily="18" charset="0"/>
              </a:rPr>
              <a:t>և   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152</a:t>
            </a:r>
            <a:r>
              <a:rPr lang="ru-RU" sz="1900" i="1" dirty="0" smtClean="0">
                <a:latin typeface="Sylfaen" pitchFamily="18" charset="0"/>
              </a:rPr>
              <a:t>  թվերի  գումարման  օրինակով:  </a:t>
            </a:r>
          </a:p>
          <a:p>
            <a:pPr algn="ctr"/>
            <a:r>
              <a:rPr lang="ru-RU" sz="1900" i="1" dirty="0" smtClean="0">
                <a:latin typeface="Sylfaen" pitchFamily="18" charset="0"/>
              </a:rPr>
              <a:t>Այս  թվերը  ներկայացնենք  կարգային  գումարելիների  գումարի  տեսքով.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968079"/>
            <a:ext cx="3581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i="1" dirty="0" smtClean="0">
                <a:latin typeface="Sylfaen" pitchFamily="18" charset="0"/>
              </a:rPr>
              <a:t>Կարող  ենք  գրել.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528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435 + 152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</a:t>
            </a:r>
            <a:endParaRPr lang="hy-AM" sz="28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4000" y="3456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2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504492"/>
            <a:ext cx="5943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900" i="1" dirty="0" smtClean="0">
                <a:latin typeface="Sylfaen" pitchFamily="18" charset="0"/>
              </a:rPr>
              <a:t>Օգտագործելով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գումարման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տեղափոխական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և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զուգորդական</a:t>
            </a:r>
            <a:r>
              <a:rPr lang="ru-RU" sz="1900" i="1" dirty="0" smtClean="0">
                <a:latin typeface="Sylfaen" pitchFamily="18" charset="0"/>
              </a:rPr>
              <a:t>  օ</a:t>
            </a:r>
            <a:r>
              <a:rPr lang="hy-AM" sz="1900" i="1" dirty="0" smtClean="0">
                <a:latin typeface="Sylfaen" pitchFamily="18" charset="0"/>
              </a:rPr>
              <a:t>րենքները</a:t>
            </a:r>
            <a:r>
              <a:rPr lang="ru-RU" sz="1900" i="1" dirty="0" smtClean="0">
                <a:latin typeface="Sylfaen" pitchFamily="18" charset="0"/>
              </a:rPr>
              <a:t>`</a:t>
            </a:r>
            <a:r>
              <a:rPr lang="en-US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կստանանք.</a:t>
            </a:r>
            <a:endParaRPr lang="ru-RU" sz="1900" i="1" dirty="0" smtClean="0">
              <a:latin typeface="Sylfae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536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435 + 152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</a:t>
            </a:r>
            <a:endParaRPr lang="hy-AM" sz="28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5364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(4 · 100 + 1 · 100)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5976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(3 · 10 + 5 · 10)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5976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(5 · 1 + 2 · 1)    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4002600"/>
            <a:ext cx="1080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2" name="Rectangle 21"/>
          <p:cNvSpPr/>
          <p:nvPr/>
        </p:nvSpPr>
        <p:spPr>
          <a:xfrm>
            <a:off x="5500200" y="4002600"/>
            <a:ext cx="1080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4" name="Rectangle 23"/>
          <p:cNvSpPr/>
          <p:nvPr/>
        </p:nvSpPr>
        <p:spPr>
          <a:xfrm>
            <a:off x="3352800" y="4002600"/>
            <a:ext cx="864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5" name="Rectangle 24"/>
          <p:cNvSpPr/>
          <p:nvPr/>
        </p:nvSpPr>
        <p:spPr>
          <a:xfrm>
            <a:off x="6876000" y="4002600"/>
            <a:ext cx="864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6" name="Rectangle 25"/>
          <p:cNvSpPr/>
          <p:nvPr/>
        </p:nvSpPr>
        <p:spPr>
          <a:xfrm>
            <a:off x="4515600" y="4002600"/>
            <a:ext cx="648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27" name="Rectangle 26"/>
          <p:cNvSpPr/>
          <p:nvPr/>
        </p:nvSpPr>
        <p:spPr>
          <a:xfrm>
            <a:off x="8038800" y="4002600"/>
            <a:ext cx="648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40426E-6 L 0.075 0.2837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08881E-6 L 0.45833 0.1838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3" grpId="0"/>
      <p:bldP spid="13" grpId="1"/>
      <p:bldP spid="9" grpId="0"/>
      <p:bldP spid="10" grpId="0"/>
      <p:bldP spid="3" grpId="0" animBg="1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4" name="Group 3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331930" y="4169317"/>
              <a:ext cx="1583471" cy="649101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7+2= ?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52400" y="5364000"/>
            <a:ext cx="5257800" cy="1135220"/>
            <a:chOff x="152400" y="5364000"/>
            <a:chExt cx="5257800" cy="1135220"/>
          </a:xfrm>
        </p:grpSpPr>
        <p:sp>
          <p:nvSpPr>
            <p:cNvPr id="40" name="TextBox 39"/>
            <p:cNvSpPr txBox="1"/>
            <p:nvPr/>
          </p:nvSpPr>
          <p:spPr>
            <a:xfrm>
              <a:off x="152400" y="5364000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435 + 152 </a:t>
              </a:r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  <a:ea typeface="Cambria Math"/>
                </a:rPr>
                <a:t>=</a:t>
              </a:r>
              <a:endParaRPr lang="hy-AM" sz="2800" dirty="0" smtClean="0">
                <a:ln w="0">
                  <a:solidFill>
                    <a:schemeClr val="tx1"/>
                  </a:solidFill>
                </a:ln>
                <a:solidFill>
                  <a:srgbClr val="D41DFF"/>
                </a:solidFill>
                <a:latin typeface="Sylfae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81200" y="5364000"/>
              <a:ext cx="342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(4 · 100 + 1 · 100) </a:t>
              </a:r>
              <a:r>
                <a:rPr lang="ru-RU" sz="28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 </a:t>
              </a:r>
              <a:endPara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8600" y="597600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(3 · 10 + 5 · 10) </a:t>
              </a:r>
              <a:r>
                <a:rPr lang="ru-RU" sz="28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    </a:t>
              </a:r>
              <a:endPara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48000" y="5976000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n w="0">
                    <a:solidFill>
                      <a:srgbClr val="009E9A"/>
                    </a:solidFill>
                  </a:ln>
                  <a:solidFill>
                    <a:srgbClr val="66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(5 · 1 + 2 · 1)      </a:t>
              </a:r>
              <a:endPara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endParaRPr>
            </a:p>
          </p:txBody>
        </p:sp>
      </p:grpSp>
      <p:sp>
        <p:nvSpPr>
          <p:cNvPr id="55" name="Oval 54"/>
          <p:cNvSpPr/>
          <p:nvPr/>
        </p:nvSpPr>
        <p:spPr>
          <a:xfrm>
            <a:off x="4191000" y="5814000"/>
            <a:ext cx="990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56" name="Oval 55"/>
          <p:cNvSpPr/>
          <p:nvPr/>
        </p:nvSpPr>
        <p:spPr>
          <a:xfrm>
            <a:off x="6705600" y="3060000"/>
            <a:ext cx="1295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3590092"/>
            <a:ext cx="601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900" i="1" dirty="0" smtClean="0">
                <a:latin typeface="Sylfaen" pitchFamily="18" charset="0"/>
              </a:rPr>
              <a:t>Օգտագործելով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բ</a:t>
            </a:r>
            <a:r>
              <a:rPr lang="hy-AM" sz="1900" i="1" dirty="0" smtClean="0">
                <a:latin typeface="Sylfaen" pitchFamily="18" charset="0"/>
              </a:rPr>
              <a:t>ազմապատկման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բ</a:t>
            </a:r>
            <a:r>
              <a:rPr lang="hy-AM" sz="1900" i="1" dirty="0" smtClean="0">
                <a:latin typeface="Sylfaen" pitchFamily="18" charset="0"/>
              </a:rPr>
              <a:t>աշխական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օրենքը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գումարման</a:t>
            </a:r>
            <a:r>
              <a:rPr lang="ru-RU" sz="1900" i="1" dirty="0" smtClean="0">
                <a:latin typeface="Sylfaen" pitchFamily="18" charset="0"/>
              </a:rPr>
              <a:t>  </a:t>
            </a:r>
            <a:r>
              <a:rPr lang="hy-AM" sz="1900" i="1" dirty="0" smtClean="0">
                <a:latin typeface="Sylfaen" pitchFamily="18" charset="0"/>
              </a:rPr>
              <a:t>նկատմամ</a:t>
            </a:r>
            <a:r>
              <a:rPr lang="ru-RU" sz="1900" i="1" dirty="0" smtClean="0">
                <a:latin typeface="Sylfaen" pitchFamily="18" charset="0"/>
              </a:rPr>
              <a:t>բ`</a:t>
            </a:r>
            <a:r>
              <a:rPr lang="en-US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կարող ենք գրել.</a:t>
            </a:r>
            <a:endParaRPr lang="ru-RU" sz="1900" i="1" dirty="0" smtClean="0"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52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i="1" dirty="0" smtClean="0">
                <a:latin typeface="Sylfaen" pitchFamily="18" charset="0"/>
              </a:rPr>
              <a:t>Այդ  անենք   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4</a:t>
            </a:r>
            <a:r>
              <a:rPr lang="hy-AM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3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5 </a:t>
            </a:r>
            <a:r>
              <a:rPr lang="ru-RU" sz="1900" i="1" dirty="0" smtClean="0">
                <a:latin typeface="Sylfaen" pitchFamily="18" charset="0"/>
              </a:rPr>
              <a:t>և   </a:t>
            </a:r>
            <a:r>
              <a:rPr lang="ru-RU" sz="2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152</a:t>
            </a:r>
            <a:r>
              <a:rPr lang="ru-RU" sz="1900" i="1" dirty="0" smtClean="0">
                <a:latin typeface="Sylfaen" pitchFamily="18" charset="0"/>
              </a:rPr>
              <a:t>  թվերի  գումարման  օրինակով:  </a:t>
            </a:r>
          </a:p>
          <a:p>
            <a:pPr algn="ctr"/>
            <a:r>
              <a:rPr lang="ru-RU" sz="1900" i="1" dirty="0" smtClean="0">
                <a:latin typeface="Sylfaen" pitchFamily="18" charset="0"/>
              </a:rPr>
              <a:t>Այս  թվերը  ներկայացնենք  կարգային  գումարելիների  գումարի  տեսքով.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4572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435 + 152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</a:t>
            </a:r>
            <a:endParaRPr lang="hy-AM" sz="28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4572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(4 + 1) · 100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5184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(3 + 5) · 10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5184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(5 + 2) · 1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=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5867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=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· 100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81200" y="586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· 10 </a:t>
            </a:r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867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 · 1 </a:t>
            </a:r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=</a:t>
            </a:r>
            <a:endParaRPr lang="ru-RU" sz="2800" b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586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5 8 7     </a:t>
            </a:r>
            <a:endParaRPr lang="ru-RU" sz="2800" b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  <a:ea typeface="Cambria Math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477000" y="1828800"/>
            <a:ext cx="1447800" cy="1201817"/>
            <a:chOff x="6248400" y="1828800"/>
            <a:chExt cx="1447800" cy="1201817"/>
          </a:xfrm>
        </p:grpSpPr>
        <p:grpSp>
          <p:nvGrpSpPr>
            <p:cNvPr id="45" name="Group 24"/>
            <p:cNvGrpSpPr/>
            <p:nvPr/>
          </p:nvGrpSpPr>
          <p:grpSpPr>
            <a:xfrm>
              <a:off x="6248400" y="1828800"/>
              <a:ext cx="1447800" cy="1201817"/>
              <a:chOff x="6248400" y="1828800"/>
              <a:chExt cx="1447800" cy="120181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477000" y="1828800"/>
                <a:ext cx="121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ln w="0">
                      <a:solidFill>
                        <a:srgbClr val="009E9A"/>
                      </a:solidFill>
                    </a:ln>
                    <a:solidFill>
                      <a:srgbClr val="66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Sylfaen" pitchFamily="18" charset="0"/>
                  </a:rPr>
                  <a:t>4 3 5 </a:t>
                </a:r>
                <a:endParaRPr lang="hy-AM" sz="3600" dirty="0" smtClean="0">
                  <a:ln w="0">
                    <a:solidFill>
                      <a:schemeClr val="tx1"/>
                    </a:solidFill>
                  </a:ln>
                  <a:solidFill>
                    <a:srgbClr val="D41DFF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400800" y="2384286"/>
                <a:ext cx="1295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ln w="0">
                      <a:solidFill>
                        <a:srgbClr val="009E9A"/>
                      </a:solidFill>
                    </a:ln>
                    <a:solidFill>
                      <a:srgbClr val="66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Sylfaen" pitchFamily="18" charset="0"/>
                  </a:rPr>
                  <a:t> 1 5 2 </a:t>
                </a:r>
                <a:endParaRPr lang="hy-AM" sz="3600" dirty="0" smtClean="0">
                  <a:ln w="0">
                    <a:solidFill>
                      <a:schemeClr val="tx1"/>
                    </a:solidFill>
                  </a:ln>
                  <a:solidFill>
                    <a:srgbClr val="D41DFF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248400" y="1995845"/>
                <a:ext cx="304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 smtClean="0">
                    <a:ln w="0">
                      <a:solidFill>
                        <a:srgbClr val="DA006D"/>
                      </a:solidFill>
                    </a:ln>
                    <a:solidFill>
                      <a:srgbClr val="FF81C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Sylfaen" pitchFamily="18" charset="0"/>
                  </a:rPr>
                  <a:t>+</a:t>
                </a:r>
                <a:endParaRPr lang="en-CA" sz="4000" b="1" i="1" dirty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Fill>
                    <a:solidFill>
                      <a:srgbClr val="8CD200"/>
                    </a:solidFill>
                  </a:uFill>
                  <a:latin typeface="Sylfaen" pitchFamily="18" charset="0"/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6553200" y="2971800"/>
              <a:ext cx="1080000" cy="36000"/>
            </a:xfrm>
            <a:prstGeom prst="rect">
              <a:avLst/>
            </a:prstGeom>
            <a:solidFill>
              <a:srgbClr val="66FFFF"/>
            </a:solidFill>
            <a:ln w="0">
              <a:solidFill>
                <a:srgbClr val="009E9A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04800" y="1981200"/>
            <a:ext cx="4953000" cy="1323439"/>
          </a:xfrm>
          <a:prstGeom prst="rect">
            <a:avLst/>
          </a:prstGeom>
          <a:solidFill>
            <a:srgbClr val="DDFFFF"/>
          </a:solidFill>
          <a:ln>
            <a:solidFill>
              <a:srgbClr val="009E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Sylfaen" pitchFamily="18" charset="0"/>
              </a:rPr>
              <a:t>Ի</a:t>
            </a:r>
            <a:r>
              <a:rPr lang="hy-AM" sz="2000" i="1" dirty="0" smtClean="0">
                <a:latin typeface="Sylfaen" pitchFamily="18" charset="0"/>
              </a:rPr>
              <a:t>րոք,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թվերի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գումարումը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կարելի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է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կատարել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ըստ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կարգերի,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այսինքն`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վարվել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գումարման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հաշվեկանոնի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համաձայն:</a:t>
            </a:r>
            <a:r>
              <a:rPr lang="ru-RU" sz="2000" i="1" dirty="0" smtClean="0">
                <a:latin typeface="Sylfaen" pitchFamily="18" charset="0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15200" y="3087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 </a:t>
            </a:r>
            <a:endParaRPr lang="hy-AM" sz="3600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2800" y="3087469"/>
            <a:ext cx="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</a:t>
            </a:r>
            <a:endParaRPr lang="hy-AM" sz="3600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60000" y="3087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</a:t>
            </a:r>
            <a:endParaRPr lang="hy-AM" sz="3600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278993"/>
            <a:ext cx="8153400" cy="784830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1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Եկեք  համոզվ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ենք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,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որ 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  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հաշվեկանոնը</a:t>
            </a:r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 օգտագործելով`  կստանանք  ճիշտ  պատասխան</a:t>
            </a:r>
            <a:r>
              <a:rPr lang="hy-AM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:</a:t>
            </a:r>
            <a:endParaRPr lang="ru-RU" sz="20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endParaRPr lang="hy-AM" sz="3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0111E-6 L -0.00417 -0.51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6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33" grpId="0"/>
      <p:bldP spid="33" grpId="1"/>
      <p:bldP spid="8" grpId="0"/>
      <p:bldP spid="17" grpId="0"/>
      <p:bldP spid="18" grpId="0"/>
      <p:bldP spid="19" grpId="0"/>
      <p:bldP spid="20" grpId="0"/>
      <p:bldP spid="29" grpId="0"/>
      <p:bldP spid="30" grpId="0"/>
      <p:bldP spid="31" grpId="0"/>
      <p:bldP spid="32" grpId="0"/>
      <p:bldP spid="50" grpId="0" animBg="1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>
              <a:solidFill>
                <a:srgbClr val="66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6800" y="3200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+ 4 + </a:t>
            </a:r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00F4E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0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6000" y="3657600"/>
            <a:ext cx="6096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18" name="Oval 17"/>
          <p:cNvSpPr/>
          <p:nvPr/>
        </p:nvSpPr>
        <p:spPr>
          <a:xfrm>
            <a:off x="3352800" y="3657600"/>
            <a:ext cx="6096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26" name="Oval 25"/>
          <p:cNvSpPr/>
          <p:nvPr/>
        </p:nvSpPr>
        <p:spPr>
          <a:xfrm>
            <a:off x="2484000" y="3657600"/>
            <a:ext cx="6096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42672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2 4 8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5814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3 5 4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3124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4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7331930" y="4169317"/>
              <a:ext cx="1583471" cy="649101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7+2= ?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57200" y="147935"/>
            <a:ext cx="7467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y-AM" sz="2000" b="1" dirty="0" smtClean="0">
                <a:latin typeface="Sylfaen" pitchFamily="18" charset="0"/>
              </a:rPr>
              <a:t>Կարող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 է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պատահել,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որ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հաշվեկանոնը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 կիրառելիս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կարգերից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 մեկում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 եղած</a:t>
            </a:r>
            <a:r>
              <a:rPr lang="ru-RU" sz="2000" b="1" dirty="0" smtClean="0">
                <a:latin typeface="Sylfaen" pitchFamily="18" charset="0"/>
              </a:rPr>
              <a:t>  </a:t>
            </a:r>
            <a:r>
              <a:rPr lang="hy-AM" sz="2000" b="1" dirty="0" smtClean="0">
                <a:latin typeface="Sylfaen" pitchFamily="18" charset="0"/>
              </a:rPr>
              <a:t>թվերի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գումարը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երկնիշ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թիվ </a:t>
            </a:r>
            <a:r>
              <a:rPr lang="ru-RU" sz="2000" b="1" dirty="0" smtClean="0">
                <a:latin typeface="Sylfaen" pitchFamily="18" charset="0"/>
              </a:rPr>
              <a:t> </a:t>
            </a:r>
            <a:r>
              <a:rPr lang="hy-AM" sz="2000" b="1" dirty="0" smtClean="0">
                <a:latin typeface="Sylfaen" pitchFamily="18" charset="0"/>
              </a:rPr>
              <a:t>լինի </a:t>
            </a:r>
            <a:r>
              <a:rPr lang="ru-RU" sz="2000" b="1" dirty="0" smtClean="0">
                <a:latin typeface="Sylfaen" pitchFamily="18" charset="0"/>
              </a:rPr>
              <a:t> </a:t>
            </a:r>
          </a:p>
          <a:p>
            <a:pPr algn="ctr"/>
            <a:r>
              <a:rPr lang="hy-AM" sz="2000" dirty="0" smtClean="0">
                <a:latin typeface="Sylfaen" pitchFamily="18" charset="0"/>
              </a:rPr>
              <a:t>(նշենք,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որ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այդ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երկնիշ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թվում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տասնյակների</a:t>
            </a:r>
            <a:r>
              <a:rPr lang="ru-RU" sz="2000" dirty="0" smtClean="0">
                <a:latin typeface="Sylfaen" pitchFamily="18" charset="0"/>
              </a:rPr>
              <a:t>  </a:t>
            </a:r>
            <a:r>
              <a:rPr lang="hy-AM" sz="2000" dirty="0" smtClean="0">
                <a:latin typeface="Sylfaen" pitchFamily="18" charset="0"/>
              </a:rPr>
              <a:t>քանակը </a:t>
            </a:r>
            <a:r>
              <a:rPr lang="ru-RU" sz="2000" dirty="0" smtClean="0">
                <a:latin typeface="Sylfaen" pitchFamily="18" charset="0"/>
              </a:rPr>
              <a:t> </a:t>
            </a:r>
          </a:p>
          <a:p>
            <a:pPr algn="ctr"/>
            <a:r>
              <a:rPr lang="hy-AM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միշտ</a:t>
            </a:r>
            <a:r>
              <a:rPr lang="ru-RU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մեկի</a:t>
            </a:r>
            <a:r>
              <a:rPr lang="ru-RU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է</a:t>
            </a:r>
            <a:r>
              <a:rPr lang="ru-RU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հավասար</a:t>
            </a:r>
            <a:r>
              <a:rPr lang="hy-AM" sz="2000" dirty="0" smtClean="0">
                <a:latin typeface="Sylfaen" pitchFamily="18" charset="0"/>
              </a:rPr>
              <a:t>): </a:t>
            </a:r>
            <a:endParaRPr lang="ru-RU" sz="2000" dirty="0" smtClean="0"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748135"/>
            <a:ext cx="7086600" cy="1015663"/>
          </a:xfrm>
          <a:prstGeom prst="rect">
            <a:avLst/>
          </a:prstGeom>
          <a:solidFill>
            <a:srgbClr val="EBFFFF"/>
          </a:solidFill>
          <a:ln>
            <a:solidFill>
              <a:srgbClr val="009E9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Այդ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դեպքում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տվյալ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կարգում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գրի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է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առնվում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այդ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թվի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միավորների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քանակը,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իսկ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ձախից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հաջորդ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կարգի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թվերի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գումարին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ավելացվում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է </a:t>
            </a:r>
            <a:r>
              <a:rPr lang="ru-RU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1</a:t>
            </a:r>
            <a:r>
              <a:rPr lang="hy-AM" sz="2000" i="1" dirty="0" smtClean="0">
                <a:ln>
                  <a:solidFill>
                    <a:srgbClr val="009E9A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:</a:t>
            </a:r>
            <a:endParaRPr lang="ru-RU" sz="2000" i="1" dirty="0" smtClean="0">
              <a:ln>
                <a:solidFill>
                  <a:srgbClr val="009E9A"/>
                </a:solidFill>
              </a:ln>
              <a:solidFill>
                <a:srgbClr val="00F4EE"/>
              </a:solidFill>
              <a:latin typeface="Sylfaen" pitchFamily="18" charset="0"/>
            </a:endParaRPr>
          </a:p>
        </p:txBody>
      </p:sp>
      <p:sp>
        <p:nvSpPr>
          <p:cNvPr id="8" name="TextBox 17">
            <a:hlinkClick r:id="" action="ppaction://noaction"/>
          </p:cNvPr>
          <p:cNvSpPr txBox="1"/>
          <p:nvPr/>
        </p:nvSpPr>
        <p:spPr>
          <a:xfrm>
            <a:off x="381000" y="2586335"/>
            <a:ext cx="1905000" cy="461665"/>
          </a:xfrm>
          <a:prstGeom prst="rect">
            <a:avLst/>
          </a:prstGeom>
          <a:solidFill>
            <a:srgbClr val="FF61B0"/>
          </a:solidFill>
          <a:ln>
            <a:solidFill>
              <a:srgbClr val="FF37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ru-RU" sz="2400" b="1" dirty="0" smtClean="0">
                <a:ln w="0">
                  <a:noFill/>
                </a:ln>
                <a:solidFill>
                  <a:srgbClr val="FFFFFF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ՕՐԻՆԱԿ`</a:t>
            </a:r>
            <a:r>
              <a:rPr lang="en-CA" sz="24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400" b="1" dirty="0">
              <a:ln w="0">
                <a:noFill/>
              </a:ln>
              <a:solidFill>
                <a:srgbClr val="FFFFFF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878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8000" y="4968000"/>
            <a:ext cx="1188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3" name="TextBox 12"/>
          <p:cNvSpPr txBox="1"/>
          <p:nvPr/>
        </p:nvSpPr>
        <p:spPr>
          <a:xfrm>
            <a:off x="3200400" y="4953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8400" y="4953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4953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</a:t>
            </a:r>
            <a:endParaRPr lang="hy-AM" sz="44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3200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+ 8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00F4E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2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3200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4200" y="3200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3124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36970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+ 2 + </a:t>
            </a:r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=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00F4E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6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58453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Ս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ովորա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բ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ար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հաջորդ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կարգին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մեկի ավելացումը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կատարում 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են</a:t>
            </a:r>
            <a:r>
              <a:rPr lang="ru-RU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մտքում:</a:t>
            </a:r>
            <a:endParaRPr lang="hy-AM" sz="2000" i="1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3867E-6 L -0.35417 -0.0580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3867E-6 L -0.47084 -0.0580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2" grpId="0" animBg="1"/>
      <p:bldP spid="22" grpId="1" animBg="1"/>
      <p:bldP spid="18" grpId="0" animBg="1"/>
      <p:bldP spid="18" grpId="1" animBg="1"/>
      <p:bldP spid="26" grpId="0" animBg="1"/>
      <p:bldP spid="26" grpId="1" animBg="1"/>
      <p:bldP spid="10" grpId="0"/>
      <p:bldP spid="9" grpId="0"/>
      <p:bldP spid="21" grpId="0"/>
      <p:bldP spid="21" grpId="1"/>
      <p:bldP spid="6" grpId="0"/>
      <p:bldP spid="7" grpId="0" animBg="1"/>
      <p:bldP spid="8" grpId="0" animBg="1"/>
      <p:bldP spid="11" grpId="0"/>
      <p:bldP spid="12" grpId="0" animBg="1"/>
      <p:bldP spid="13" grpId="0"/>
      <p:bldP spid="14" grpId="0"/>
      <p:bldP spid="15" grpId="0"/>
      <p:bldP spid="19" grpId="0"/>
      <p:bldP spid="19" grpId="1"/>
      <p:bldP spid="20" grpId="0"/>
      <p:bldP spid="20" grpId="1"/>
      <p:bldP spid="20" grpId="2"/>
      <p:bldP spid="24" grpId="0"/>
      <p:bldP spid="24" grpId="1"/>
      <p:bldP spid="24" grpId="2"/>
      <p:bldP spid="25" grpId="0"/>
      <p:bldP spid="25" grpId="1"/>
      <p:bldP spid="27" grpId="0"/>
      <p:bldP spid="27" grpId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96" name="Group 85"/>
          <p:cNvGrpSpPr/>
          <p:nvPr/>
        </p:nvGrpSpPr>
        <p:grpSpPr>
          <a:xfrm>
            <a:off x="5791200" y="4038600"/>
            <a:ext cx="3200400" cy="2667000"/>
            <a:chOff x="4493890" y="2971800"/>
            <a:chExt cx="4573910" cy="3810000"/>
          </a:xfrm>
        </p:grpSpPr>
        <p:grpSp>
          <p:nvGrpSpPr>
            <p:cNvPr id="97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100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102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104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105" name="Rectangle 104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103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101" name="Freeform 100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98" name="Rectangle 97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15800" y="762000"/>
            <a:ext cx="6318600" cy="707886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Հաշվել`  օգտագործելով  բնական  թվերի   գումարման   հաշվեկանոնը:</a:t>
            </a:r>
            <a:endParaRPr lang="hy-AM" sz="2000" i="1" dirty="0" smtClean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225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222600" y="198000"/>
            <a:ext cx="3358800" cy="788946"/>
            <a:chOff x="0" y="198000"/>
            <a:chExt cx="3358800" cy="788946"/>
          </a:xfrm>
        </p:grpSpPr>
        <p:grpSp>
          <p:nvGrpSpPr>
            <p:cNvPr id="4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9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0" y="360000"/>
              <a:ext cx="2686800" cy="461665"/>
            </a:xfrm>
            <a:prstGeom prst="rect">
              <a:avLst/>
            </a:prstGeom>
            <a:solidFill>
              <a:srgbClr val="FF61B0"/>
            </a:solidFill>
            <a:ln>
              <a:solidFill>
                <a:srgbClr val="FF379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1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2800" y="3225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3 2 4 9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9 8 1 5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0600" y="34831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4400" y="4459800"/>
            <a:ext cx="1728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TextBox 54"/>
          <p:cNvSpPr txBox="1"/>
          <p:nvPr/>
        </p:nvSpPr>
        <p:spPr>
          <a:xfrm>
            <a:off x="19812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4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526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716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0000" y="4535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1 3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812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440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600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192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624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2 3 0 5 1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8620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7 1 5 8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86200" y="35593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68000" y="4459800"/>
            <a:ext cx="1800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6" name="TextBox 75"/>
          <p:cNvSpPr txBox="1"/>
          <p:nvPr/>
        </p:nvSpPr>
        <p:spPr>
          <a:xfrm>
            <a:off x="52200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530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20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84000" y="4535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616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244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758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386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60000" y="4535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6" grpId="0"/>
      <p:bldP spid="45" grpId="0"/>
      <p:bldP spid="49" grpId="0"/>
      <p:bldP spid="52" grpId="0"/>
      <p:bldP spid="54" grpId="0" animBg="1"/>
      <p:bldP spid="55" grpId="0"/>
      <p:bldP spid="56" grpId="0"/>
      <p:bldP spid="57" grpId="0"/>
      <p:bldP spid="58" grpId="0"/>
      <p:bldP spid="60" grpId="0"/>
      <p:bldP spid="61" grpId="0"/>
      <p:bldP spid="61" grpId="2"/>
      <p:bldP spid="62" grpId="0"/>
      <p:bldP spid="62" grpId="1"/>
      <p:bldP spid="63" grpId="0"/>
      <p:bldP spid="63" grpId="1"/>
      <p:bldP spid="66" grpId="0"/>
      <p:bldP spid="67" grpId="0"/>
      <p:bldP spid="70" grpId="0"/>
      <p:bldP spid="72" grpId="0" animBg="1"/>
      <p:bldP spid="76" grpId="0"/>
      <p:bldP spid="77" grpId="0"/>
      <p:bldP spid="78" grpId="0"/>
      <p:bldP spid="80" grpId="0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3" name="Group 85"/>
          <p:cNvGrpSpPr/>
          <p:nvPr/>
        </p:nvGrpSpPr>
        <p:grpSpPr>
          <a:xfrm>
            <a:off x="5791200" y="4038600"/>
            <a:ext cx="3200400" cy="2667000"/>
            <a:chOff x="4493890" y="2971800"/>
            <a:chExt cx="4573910" cy="3810000"/>
          </a:xfrm>
        </p:grpSpPr>
        <p:grpSp>
          <p:nvGrpSpPr>
            <p:cNvPr id="4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5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6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94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95" name="Rectangle 94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93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91" name="Freeform 90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88" name="Rectangle 87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28600" y="3225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225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4 1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0600" y="34831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76400" y="4459800"/>
            <a:ext cx="1548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TextBox 54"/>
          <p:cNvSpPr txBox="1"/>
          <p:nvPr/>
        </p:nvSpPr>
        <p:spPr>
          <a:xfrm>
            <a:off x="19812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8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280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716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66800" y="4535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624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7 1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3 7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8620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86200" y="35593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816000" y="4459800"/>
            <a:ext cx="1980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6" name="TextBox 75"/>
          <p:cNvSpPr txBox="1"/>
          <p:nvPr/>
        </p:nvSpPr>
        <p:spPr>
          <a:xfrm>
            <a:off x="52200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530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08000" y="4535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43400" y="4535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426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054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616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244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657600" y="4535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∗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47800" y="762000"/>
            <a:ext cx="6553200" cy="1015663"/>
          </a:xfrm>
          <a:prstGeom prst="rect">
            <a:avLst/>
          </a:prstGeom>
          <a:solidFill>
            <a:srgbClr val="FFDDEE"/>
          </a:solidFill>
          <a:ln w="12700">
            <a:solidFill>
              <a:srgbClr val="FF47A3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                    </a:t>
            </a:r>
            <a:r>
              <a:rPr lang="hy-AM" sz="2000" i="1" dirty="0" smtClean="0">
                <a:latin typeface="Sylfaen" pitchFamily="18" charset="0"/>
              </a:rPr>
              <a:t>Աստղանիշերը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փոխարինե</a:t>
            </a:r>
            <a:r>
              <a:rPr lang="ru-RU" sz="2000" i="1" dirty="0" smtClean="0">
                <a:latin typeface="Sylfaen" pitchFamily="18" charset="0"/>
              </a:rPr>
              <a:t>լ  </a:t>
            </a:r>
            <a:r>
              <a:rPr lang="hy-AM" sz="2000" i="1" dirty="0" smtClean="0">
                <a:latin typeface="Sylfaen" pitchFamily="18" charset="0"/>
              </a:rPr>
              <a:t> այն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 թվանշաններով,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որոնց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դեպքում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կատարված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գումարումը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ճիշտ 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կլինի.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48" name="TextBox 17">
            <a:hlinkClick r:id="" action="ppaction://noaction"/>
          </p:cNvPr>
          <p:cNvSpPr txBox="1"/>
          <p:nvPr/>
        </p:nvSpPr>
        <p:spPr>
          <a:xfrm>
            <a:off x="5562600" y="1595735"/>
            <a:ext cx="1905000" cy="461665"/>
          </a:xfrm>
          <a:prstGeom prst="rect">
            <a:avLst/>
          </a:prstGeom>
          <a:solidFill>
            <a:srgbClr val="00DAD5"/>
          </a:solidFill>
          <a:ln>
            <a:solidFill>
              <a:srgbClr val="00B4B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grpSp>
        <p:nvGrpSpPr>
          <p:cNvPr id="50" name="Group 82"/>
          <p:cNvGrpSpPr/>
          <p:nvPr/>
        </p:nvGrpSpPr>
        <p:grpSpPr>
          <a:xfrm>
            <a:off x="304800" y="198000"/>
            <a:ext cx="3276600" cy="788946"/>
            <a:chOff x="82200" y="198000"/>
            <a:chExt cx="3276600" cy="788946"/>
          </a:xfrm>
        </p:grpSpPr>
        <p:grpSp>
          <p:nvGrpSpPr>
            <p:cNvPr id="51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59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4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5" name="Rounded Rectangle 64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82200" y="360000"/>
              <a:ext cx="2604600" cy="461665"/>
            </a:xfrm>
            <a:prstGeom prst="rect">
              <a:avLst/>
            </a:prstGeom>
            <a:solidFill>
              <a:srgbClr val="00DAD5"/>
            </a:solidFill>
            <a:ln>
              <a:solidFill>
                <a:srgbClr val="00B4B0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 2</a:t>
              </a:r>
            </a:p>
          </p:txBody>
        </p:sp>
      </p:grpSp>
      <p:sp>
        <p:nvSpPr>
          <p:cNvPr id="69" name="Oval 68"/>
          <p:cNvSpPr/>
          <p:nvPr/>
        </p:nvSpPr>
        <p:spPr>
          <a:xfrm>
            <a:off x="2286000" y="40386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1" name="Oval 70"/>
          <p:cNvSpPr/>
          <p:nvPr/>
        </p:nvSpPr>
        <p:spPr>
          <a:xfrm>
            <a:off x="1981200" y="35052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3" name="Oval 72"/>
          <p:cNvSpPr/>
          <p:nvPr/>
        </p:nvSpPr>
        <p:spPr>
          <a:xfrm>
            <a:off x="1600200" y="35052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6" name="Oval 85"/>
          <p:cNvSpPr/>
          <p:nvPr/>
        </p:nvSpPr>
        <p:spPr>
          <a:xfrm>
            <a:off x="1295400" y="40386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7" name="Oval 86"/>
          <p:cNvSpPr/>
          <p:nvPr/>
        </p:nvSpPr>
        <p:spPr>
          <a:xfrm>
            <a:off x="5486400" y="40386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0" name="Oval 89"/>
          <p:cNvSpPr/>
          <p:nvPr/>
        </p:nvSpPr>
        <p:spPr>
          <a:xfrm>
            <a:off x="5181600" y="40386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2" name="Oval 91"/>
          <p:cNvSpPr/>
          <p:nvPr/>
        </p:nvSpPr>
        <p:spPr>
          <a:xfrm>
            <a:off x="4800600" y="34290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6" name="Oval 95"/>
          <p:cNvSpPr/>
          <p:nvPr/>
        </p:nvSpPr>
        <p:spPr>
          <a:xfrm>
            <a:off x="4495800" y="40386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7" name="Oval 96"/>
          <p:cNvSpPr/>
          <p:nvPr/>
        </p:nvSpPr>
        <p:spPr>
          <a:xfrm>
            <a:off x="4191000" y="47244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8" name="Oval 97"/>
          <p:cNvSpPr/>
          <p:nvPr/>
        </p:nvSpPr>
        <p:spPr>
          <a:xfrm>
            <a:off x="3810000" y="4724400"/>
            <a:ext cx="304800" cy="304800"/>
          </a:xfrm>
          <a:prstGeom prst="ellipse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9" name="TextBox 98"/>
          <p:cNvSpPr txBox="1"/>
          <p:nvPr/>
        </p:nvSpPr>
        <p:spPr>
          <a:xfrm>
            <a:off x="1828800" y="3276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336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447800" y="3276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4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16000" y="3888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3340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040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6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48200" y="3276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3434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5352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1 0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568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196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5800" y="2895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038600" y="2590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45" grpId="0"/>
      <p:bldP spid="49" grpId="0"/>
      <p:bldP spid="52" grpId="0"/>
      <p:bldP spid="54" grpId="0" animBg="1"/>
      <p:bldP spid="55" grpId="0"/>
      <p:bldP spid="56" grpId="0"/>
      <p:bldP spid="57" grpId="0"/>
      <p:bldP spid="58" grpId="0"/>
      <p:bldP spid="66" grpId="0"/>
      <p:bldP spid="67" grpId="0"/>
      <p:bldP spid="70" grpId="0"/>
      <p:bldP spid="72" grpId="0" animBg="1"/>
      <p:bldP spid="76" grpId="0"/>
      <p:bldP spid="77" grpId="0"/>
      <p:bldP spid="78" grpId="0"/>
      <p:bldP spid="80" grpId="0"/>
      <p:bldP spid="81" grpId="0"/>
      <p:bldP spid="82" grpId="0"/>
      <p:bldP spid="83" grpId="0"/>
      <p:bldP spid="83" grpId="1"/>
      <p:bldP spid="84" grpId="0"/>
      <p:bldP spid="84" grpId="1"/>
      <p:bldP spid="85" grpId="0"/>
      <p:bldP spid="47" grpId="0" animBg="1"/>
      <p:bldP spid="48" grpId="0" animBg="1"/>
      <p:bldP spid="69" grpId="0" animBg="1"/>
      <p:bldP spid="73" grpId="0" animBg="1"/>
      <p:bldP spid="86" grpId="0" animBg="1"/>
      <p:bldP spid="87" grpId="0" animBg="1"/>
      <p:bldP spid="90" grpId="0" animBg="1"/>
      <p:bldP spid="92" grpId="0" animBg="1"/>
      <p:bldP spid="96" grpId="0" animBg="1"/>
      <p:bldP spid="97" grpId="0" animBg="1"/>
      <p:bldP spid="98" grpId="0" animBg="1"/>
      <p:bldP spid="99" grpId="0"/>
      <p:bldP spid="68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63" name="TextBox 62"/>
          <p:cNvSpPr txBox="1"/>
          <p:nvPr/>
        </p:nvSpPr>
        <p:spPr>
          <a:xfrm>
            <a:off x="12954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0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6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4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0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19200" y="720000"/>
            <a:ext cx="7543800" cy="1200329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700" i="1" dirty="0" smtClean="0">
                <a:latin typeface="Sylfaen" pitchFamily="18" charset="0"/>
              </a:rPr>
              <a:t>                            </a:t>
            </a:r>
            <a:r>
              <a:rPr lang="ru-RU" i="1" dirty="0" smtClean="0">
                <a:latin typeface="Sylfaen" pitchFamily="18" charset="0"/>
              </a:rPr>
              <a:t>Վարդեր  աճեցնող  խոշոր  տնտեսությունը  շաբաթվա  ընթացքում  հավաքեց  12820  սպիտակ,  18750  վարդագույն  և  10640  դեղին  վարդ:  Ընդամենը  քանի</a:t>
            </a:r>
            <a:r>
              <a:rPr lang="hy-AM" i="1" dirty="0" smtClean="0"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i="1" dirty="0" smtClean="0">
                <a:latin typeface="Sylfaen" pitchFamily="18" charset="0"/>
                <a:ea typeface="Tahoma"/>
                <a:cs typeface="Tahoma"/>
              </a:rPr>
              <a:t>  վարդ  հավաքեց  տնտեսությունը  այդ  շաբաթում:    </a:t>
            </a:r>
            <a:endParaRPr lang="hy-AM" sz="1700" i="1" dirty="0" smtClean="0">
              <a:latin typeface="Sylfaen" pitchFamily="18" charset="0"/>
            </a:endParaRPr>
          </a:p>
        </p:txBody>
      </p:sp>
      <p:grpSp>
        <p:nvGrpSpPr>
          <p:cNvPr id="52" name="Group 50"/>
          <p:cNvGrpSpPr>
            <a:grpSpLocks noChangeAspect="1"/>
          </p:cNvGrpSpPr>
          <p:nvPr/>
        </p:nvGrpSpPr>
        <p:grpSpPr>
          <a:xfrm>
            <a:off x="152397" y="126600"/>
            <a:ext cx="2482488" cy="864000"/>
            <a:chOff x="514323" y="4190999"/>
            <a:chExt cx="4438677" cy="1544829"/>
          </a:xfrm>
        </p:grpSpPr>
        <p:grpSp>
          <p:nvGrpSpPr>
            <p:cNvPr id="56" name="Group 13"/>
            <p:cNvGrpSpPr/>
            <p:nvPr/>
          </p:nvGrpSpPr>
          <p:grpSpPr>
            <a:xfrm>
              <a:off x="838200" y="4190999"/>
              <a:ext cx="4114800" cy="1544829"/>
              <a:chOff x="5334000" y="5486916"/>
              <a:chExt cx="3733800" cy="1390294"/>
            </a:xfrm>
          </p:grpSpPr>
          <p:pic>
            <p:nvPicPr>
              <p:cNvPr id="54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2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9029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5" name="Rounded Rectangle 54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14323" y="4514603"/>
              <a:ext cx="3128278" cy="901150"/>
            </a:xfrm>
            <a:prstGeom prst="rect">
              <a:avLst/>
            </a:prstGeom>
            <a:solidFill>
              <a:srgbClr val="FF61B0"/>
            </a:solidFill>
            <a:ln>
              <a:solidFill>
                <a:srgbClr val="FF379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ԽՆԴԻՐ</a:t>
              </a:r>
              <a:r>
                <a:rPr lang="en-CA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 </a:t>
              </a:r>
              <a:endParaRPr lang="en-CA" sz="2800" b="1" dirty="0">
                <a:ln w="0">
                  <a:solidFill>
                    <a:srgbClr val="FFFFFF"/>
                  </a:solidFill>
                </a:ln>
                <a:solidFill>
                  <a:srgbClr val="FFFFFF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58" name="TextBox 17">
            <a:hlinkClick r:id="" action="ppaction://noaction"/>
          </p:cNvPr>
          <p:cNvSpPr txBox="1"/>
          <p:nvPr/>
        </p:nvSpPr>
        <p:spPr>
          <a:xfrm>
            <a:off x="4419600" y="1752600"/>
            <a:ext cx="1905000" cy="461665"/>
          </a:xfrm>
          <a:prstGeom prst="rect">
            <a:avLst/>
          </a:prstGeom>
          <a:solidFill>
            <a:srgbClr val="FF61B0"/>
          </a:solidFill>
          <a:ln>
            <a:solidFill>
              <a:srgbClr val="FF37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rgbClr val="FFFFFF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2202359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Ի  դեպ`  </a:t>
            </a:r>
          </a:p>
          <a:p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ս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յունակով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կարելի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է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գումարել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ոչ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միայն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երկու,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այլև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ավելի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թվեր:</a:t>
            </a:r>
            <a:endParaRPr lang="en-CA" sz="1600" i="1" dirty="0">
              <a:ln w="0">
                <a:noFill/>
              </a:ln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91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0" y="3770710"/>
            <a:ext cx="4419600" cy="2934890"/>
          </a:xfrm>
          <a:prstGeom prst="rect">
            <a:avLst/>
          </a:prstGeom>
          <a:noFill/>
          <a:ln>
            <a:noFill/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4" name="TextBox 63"/>
          <p:cNvSpPr txBox="1"/>
          <p:nvPr/>
        </p:nvSpPr>
        <p:spPr>
          <a:xfrm>
            <a:off x="990600" y="6172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Պատ.` </a:t>
            </a:r>
            <a:r>
              <a:rPr lang="ru-RU" sz="2400" i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42210  վարդ:</a:t>
            </a:r>
            <a:endParaRPr lang="en-CA" sz="24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1600" y="3657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1 2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8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954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8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5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0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48000" y="5298000"/>
            <a:ext cx="1692000" cy="36000"/>
          </a:xfrm>
          <a:prstGeom prst="rect">
            <a:avLst/>
          </a:prstGeom>
          <a:solidFill>
            <a:srgbClr val="FF81C0"/>
          </a:solidFill>
          <a:ln w="0">
            <a:solidFill>
              <a:srgbClr val="DA00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TextBox 42"/>
          <p:cNvSpPr txBox="1"/>
          <p:nvPr/>
        </p:nvSpPr>
        <p:spPr>
          <a:xfrm>
            <a:off x="2629200" y="5297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0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2200" y="5297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17200" y="52972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28000" y="5297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0800" y="3276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47800" y="5297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4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66000" y="3276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2971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2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85000" y="3276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47800" y="2971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2971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1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  <a:latin typeface="Sylfae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43000" y="41689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0" grpId="0" animBg="1"/>
      <p:bldP spid="58" grpId="0" animBg="1"/>
      <p:bldP spid="59" grpId="0"/>
      <p:bldP spid="64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48" grpId="0"/>
      <p:bldP spid="48" grpId="1"/>
      <p:bldP spid="49" grpId="0"/>
      <p:bldP spid="51" grpId="0"/>
      <p:bldP spid="51" grpId="1"/>
      <p:bldP spid="60" grpId="0"/>
      <p:bldP spid="60" grpId="1"/>
      <p:bldP spid="61" grpId="0"/>
      <p:bldP spid="61" grpId="1"/>
      <p:bldP spid="62" grpId="0"/>
      <p:bldP spid="62" grpId="1"/>
      <p:bldP spid="67" grpId="0"/>
      <p:bldP spid="67" grpId="1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879</Words>
  <Application>Microsoft Office PowerPoint</Application>
  <PresentationFormat>On-screen Show (4:3)</PresentationFormat>
  <Paragraphs>188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1249</cp:revision>
  <dcterms:created xsi:type="dcterms:W3CDTF">2006-08-16T00:00:00Z</dcterms:created>
  <dcterms:modified xsi:type="dcterms:W3CDTF">2022-09-12T18:21:04Z</dcterms:modified>
</cp:coreProperties>
</file>