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460" r:id="rId2"/>
    <p:sldId id="475" r:id="rId3"/>
    <p:sldId id="474" r:id="rId4"/>
    <p:sldId id="477" r:id="rId5"/>
    <p:sldId id="476" r:id="rId6"/>
    <p:sldId id="473" r:id="rId7"/>
    <p:sldId id="4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fo0KksuLPgWeGGYV+d0e/g==" hashData="Xz5DOyY4mMxUsRZ6FmTTIR2Tt3Y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DB9"/>
    <a:srgbClr val="E60099"/>
    <a:srgbClr val="FF66CC"/>
    <a:srgbClr val="00C9C4"/>
    <a:srgbClr val="00A8A4"/>
    <a:srgbClr val="00BCB8"/>
    <a:srgbClr val="00FFFF"/>
    <a:srgbClr val="9E00D6"/>
    <a:srgbClr val="D765FF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24" autoAdjust="0"/>
  </p:normalViewPr>
  <p:slideViewPr>
    <p:cSldViewPr>
      <p:cViewPr varScale="1">
        <p:scale>
          <a:sx n="88" d="100"/>
          <a:sy n="88" d="100"/>
        </p:scale>
        <p:origin x="13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17FBB-B2C8-46B3-BA9C-1862CC0C4F31}" type="datetimeFigureOut">
              <a:rPr lang="en-CA" smtClean="0"/>
              <a:pPr/>
              <a:t>2022-09-12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99275-DB89-4B66-9162-670025BE5B6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y-A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99275-DB89-4B66-9162-670025BE5B6F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y-A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99275-DB89-4B66-9162-670025BE5B6F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grpSp>
        <p:nvGrpSpPr>
          <p:cNvPr id="19" name="Group 18"/>
          <p:cNvGrpSpPr/>
          <p:nvPr/>
        </p:nvGrpSpPr>
        <p:grpSpPr>
          <a:xfrm>
            <a:off x="84982" y="659588"/>
            <a:ext cx="8906618" cy="5426088"/>
            <a:chOff x="84982" y="762000"/>
            <a:chExt cx="8906618" cy="5426088"/>
          </a:xfrm>
        </p:grpSpPr>
        <p:pic>
          <p:nvPicPr>
            <p:cNvPr id="1026" name="Picture 2" descr="C:\Users\мм\Desktop\Math 5-glukh 2\127342281-online-internet-courses-tutorial-web-education-concept-vector-flat-cartoon-design-graphic-illustrati.jp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84982" y="762000"/>
              <a:ext cx="8906618" cy="5426088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5" name="Picture 2" descr="C:\Users\мм\Desktop\Math 5-glukh 2\127342281-online-internet-courses-tutorial-web-education-concept-vector-flat-cartoon-design-graphic-illustrati.jpg"/>
            <p:cNvPicPr>
              <a:picLocks noChangeAspect="1" noChangeArrowheads="1"/>
            </p:cNvPicPr>
            <p:nvPr/>
          </p:nvPicPr>
          <p:blipFill>
            <a:blip r:embed="rId3" cstate="print"/>
            <a:srcRect l="68345" t="52292" r="26522" b="36805"/>
            <a:stretch>
              <a:fillRect/>
            </a:stretch>
          </p:blipFill>
          <p:spPr bwMode="auto">
            <a:xfrm>
              <a:off x="6166800" y="2667000"/>
              <a:ext cx="462600" cy="5916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7" name="Picture 2" descr="C:\Users\мм\Desktop\Math 5-glukh 2\127342281-online-internet-courses-tutorial-web-education-concept-vector-flat-cartoon-design-graphic-illustrati.jpg"/>
            <p:cNvPicPr>
              <a:picLocks noChangeAspect="1" noChangeArrowheads="1"/>
            </p:cNvPicPr>
            <p:nvPr/>
          </p:nvPicPr>
          <p:blipFill>
            <a:blip r:embed="rId3" cstate="print"/>
            <a:srcRect l="62356" t="53364" r="31655" b="42423"/>
            <a:stretch>
              <a:fillRect/>
            </a:stretch>
          </p:blipFill>
          <p:spPr bwMode="auto">
            <a:xfrm>
              <a:off x="5638800" y="3200400"/>
              <a:ext cx="533400" cy="685800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43" name="TextBox 42"/>
          <p:cNvSpPr txBox="1"/>
          <p:nvPr/>
        </p:nvSpPr>
        <p:spPr>
          <a:xfrm>
            <a:off x="2286000" y="3200400"/>
            <a:ext cx="1676400" cy="584775"/>
          </a:xfrm>
          <a:prstGeom prst="rect">
            <a:avLst/>
          </a:prstGeom>
          <a:solidFill>
            <a:srgbClr val="F7E1FF"/>
          </a:solidFill>
          <a:ln>
            <a:solidFill>
              <a:srgbClr val="9E00D6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chemeClr val="bg1"/>
                  </a:solidFill>
                </a:uFill>
                <a:latin typeface="Courier Unicode" pitchFamily="18" charset="0"/>
              </a:rPr>
              <a:t>ԴԱՍ 10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" y="62585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Գայանե Սիմոնյան</a:t>
            </a:r>
          </a:p>
          <a:p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Կոտայքի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մարզի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Ակունքի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միջն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.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դպրոց</a:t>
            </a:r>
            <a:endParaRPr lang="en-CA" sz="1400" b="1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>
                  <a:lumMod val="65000"/>
                </a:schemeClr>
              </a:solidFill>
              <a:latin typeface="Courier Unicode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14800" y="228600"/>
            <a:ext cx="4572000" cy="646331"/>
          </a:xfrm>
          <a:prstGeom prst="rect">
            <a:avLst/>
          </a:prstGeom>
          <a:solidFill>
            <a:srgbClr val="F7E1FF"/>
          </a:solidFill>
          <a:ln>
            <a:solidFill>
              <a:srgbClr val="9E00D6"/>
            </a:solidFill>
          </a:ln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uFill>
                  <a:solidFill>
                    <a:schemeClr val="bg1"/>
                  </a:solidFill>
                </a:uFill>
                <a:latin typeface="Courier Unicode" pitchFamily="18" charset="0"/>
              </a:rPr>
              <a:t>ՄԱԹԵՄԱՏԻԿԱ 5</a:t>
            </a:r>
            <a:endParaRPr lang="en-CA" sz="3200" b="1" spc="300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uFill>
                <a:solidFill>
                  <a:schemeClr val="bg1"/>
                </a:solidFill>
              </a:uFill>
              <a:latin typeface="Courier Unicode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075093"/>
            <a:ext cx="4648200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800" b="1" spc="-150" dirty="0" smtClean="0">
                <a:ln w="0">
                  <a:solidFill>
                    <a:srgbClr val="009E9A"/>
                  </a:solidFill>
                </a:ln>
                <a:solidFill>
                  <a:srgbClr val="66FFFF"/>
                </a:solidFill>
                <a:uFill>
                  <a:solidFill>
                    <a:schemeClr val="bg1"/>
                  </a:solidFill>
                </a:uFill>
                <a:latin typeface="Courier Unicode" pitchFamily="18" charset="0"/>
              </a:rPr>
              <a:t>Գումարման զուգորդական օրենքը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2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y-AM" dirty="0"/>
          </a:p>
        </p:txBody>
      </p:sp>
      <p:sp>
        <p:nvSpPr>
          <p:cNvPr id="207" name="TextBox 206"/>
          <p:cNvSpPr txBox="1"/>
          <p:nvPr/>
        </p:nvSpPr>
        <p:spPr>
          <a:xfrm>
            <a:off x="2412000" y="1143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                            )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3384000" y="30960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                                 )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882000" y="3096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)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484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24000" y="1152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252000" y="1143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)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228600"/>
            <a:ext cx="5486400" cy="661720"/>
          </a:xfrm>
          <a:prstGeom prst="rect">
            <a:avLst/>
          </a:prstGeom>
          <a:solidFill>
            <a:srgbClr val="F7E1FF"/>
          </a:solidFill>
          <a:ln>
            <a:solidFill>
              <a:srgbClr val="9E00D6"/>
            </a:solidFill>
          </a:ln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Գումարենք   </a:t>
            </a:r>
            <a:r>
              <a:rPr lang="ru-RU" sz="3200" b="1" i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2,  7</a:t>
            </a:r>
            <a:r>
              <a:rPr lang="ru-RU" sz="2800" b="1" i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</a:t>
            </a:r>
            <a:r>
              <a:rPr lang="ru-RU" sz="28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և   </a:t>
            </a:r>
            <a:r>
              <a:rPr lang="ru-RU" sz="3200" b="1" i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3</a:t>
            </a:r>
            <a:r>
              <a:rPr lang="ru-RU" sz="2400" b="1" i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rPr>
              <a:t>   </a:t>
            </a:r>
            <a:r>
              <a:rPr lang="ru-RU" sz="28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թվերը:</a:t>
            </a:r>
            <a:r>
              <a:rPr lang="ru-RU" sz="2800" b="1" i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ru-RU" sz="2800" i="1" dirty="0" smtClean="0">
              <a:ln w="0">
                <a:solidFill>
                  <a:srgbClr val="9E00D6"/>
                </a:solidFill>
              </a:ln>
              <a:solidFill>
                <a:srgbClr val="DD7DFF"/>
              </a:solidFill>
              <a:uFill>
                <a:solidFill>
                  <a:schemeClr val="bg1"/>
                </a:solidFill>
              </a:uFill>
              <a:latin typeface="Sylfaen" pitchFamily="18" charset="0"/>
              <a:ea typeface="Tahoma"/>
              <a:cs typeface="Tahoma"/>
            </a:endParaRPr>
          </a:p>
          <a:p>
            <a:pPr algn="ctr"/>
            <a:r>
              <a:rPr lang="ru-RU" sz="500" i="1" dirty="0" smtClean="0">
                <a:ln w="0">
                  <a:solidFill>
                    <a:srgbClr val="EE0077"/>
                  </a:solidFill>
                </a:ln>
                <a:solidFill>
                  <a:srgbClr val="FF6DB6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endParaRPr lang="en-CA" sz="2800" i="1" dirty="0">
              <a:ln w="0">
                <a:solidFill>
                  <a:srgbClr val="EE0077"/>
                </a:solidFill>
              </a:ln>
              <a:solidFill>
                <a:srgbClr val="FF6DB6"/>
              </a:solidFill>
              <a:uFill>
                <a:solidFill>
                  <a:schemeClr val="bg1"/>
                </a:solidFill>
              </a:uFill>
              <a:latin typeface="Sylfae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1188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38200" y="1152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43000" y="1188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7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60000" y="11430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90800" y="1180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19400" y="1147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480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766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052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338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624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910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4196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077200" y="1143000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362200" y="23254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876800" y="1180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105400" y="1147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340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5626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7912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0198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294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8580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6482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315200" y="1180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543800" y="1147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772400" y="1179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6670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8956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1242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581400" y="23870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810000" y="23510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0386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2672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4958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7244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9530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1816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4102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3528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867400" y="23870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096000" y="23510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3246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5532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7818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0104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2390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4676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696200" y="238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638800" y="2346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001000" y="23254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229600" y="2376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12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grpSp>
        <p:nvGrpSpPr>
          <p:cNvPr id="3" name="Group 18"/>
          <p:cNvGrpSpPr>
            <a:grpSpLocks noChangeAspect="1"/>
          </p:cNvGrpSpPr>
          <p:nvPr/>
        </p:nvGrpSpPr>
        <p:grpSpPr>
          <a:xfrm flipH="1">
            <a:off x="152016" y="4038600"/>
            <a:ext cx="2895984" cy="2678006"/>
            <a:chOff x="4876800" y="2971800"/>
            <a:chExt cx="4114800" cy="3810000"/>
          </a:xfrm>
        </p:grpSpPr>
        <p:grpSp>
          <p:nvGrpSpPr>
            <p:cNvPr id="4" name="Group 9"/>
            <p:cNvGrpSpPr/>
            <p:nvPr/>
          </p:nvGrpSpPr>
          <p:grpSpPr>
            <a:xfrm>
              <a:off x="4876800" y="2971800"/>
              <a:ext cx="4114800" cy="3810000"/>
              <a:chOff x="4114800" y="2829464"/>
              <a:chExt cx="4876800" cy="3952336"/>
            </a:xfrm>
          </p:grpSpPr>
          <p:grpSp>
            <p:nvGrpSpPr>
              <p:cNvPr id="5" name="Group 24"/>
              <p:cNvGrpSpPr/>
              <p:nvPr/>
            </p:nvGrpSpPr>
            <p:grpSpPr>
              <a:xfrm>
                <a:off x="4114800" y="2895600"/>
                <a:ext cx="4876800" cy="3886200"/>
                <a:chOff x="1298243" y="967978"/>
                <a:chExt cx="6663563" cy="5549503"/>
              </a:xfrm>
              <a:effectLst/>
            </p:grpSpPr>
            <p:grpSp>
              <p:nvGrpSpPr>
                <p:cNvPr id="6" name="Group 22"/>
                <p:cNvGrpSpPr/>
                <p:nvPr/>
              </p:nvGrpSpPr>
              <p:grpSpPr>
                <a:xfrm>
                  <a:off x="1298243" y="967978"/>
                  <a:ext cx="6663563" cy="5549503"/>
                  <a:chOff x="1298243" y="967978"/>
                  <a:chExt cx="6663563" cy="5549503"/>
                </a:xfrm>
              </p:grpSpPr>
              <p:pic>
                <p:nvPicPr>
                  <p:cNvPr id="209" name="Picture 2" descr="C:\Users\мм\Desktop\Math 5-glukh 2\127342281-online-internet-courses-tutorial-web-education-concept-vector-flat-cartoon-design-graphic-illustrati.jpg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 l="3640" t="4687" r="4143" b="3125"/>
                  <a:stretch>
                    <a:fillRect/>
                  </a:stretch>
                </p:blipFill>
                <p:spPr bwMode="auto">
                  <a:xfrm>
                    <a:off x="1298243" y="967978"/>
                    <a:ext cx="6663563" cy="554950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</p:pic>
              <p:pic>
                <p:nvPicPr>
                  <p:cNvPr id="210" name="Picture 2" descr="C:\Users\мм\Desktop\Math 5-glukh 2\127342281-online-internet-courses-tutorial-web-education-concept-vector-flat-cartoon-design-graphic-illustrati.jpg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 l="65818" t="18987" r="24691" b="70886"/>
                  <a:stretch>
                    <a:fillRect/>
                  </a:stretch>
                </p:blipFill>
                <p:spPr bwMode="auto">
                  <a:xfrm>
                    <a:off x="5105400" y="1432800"/>
                    <a:ext cx="685800" cy="6096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</p:pic>
              <p:pic>
                <p:nvPicPr>
                  <p:cNvPr id="211" name="Picture 2" descr="C:\Users\мм\Desktop\Math 5-glukh 2\127342281-online-internet-courses-tutorial-web-education-concept-vector-flat-cartoon-design-graphic-illustrati.jpg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 l="72145" t="32911" r="22582" b="59494"/>
                  <a:stretch>
                    <a:fillRect/>
                  </a:stretch>
                </p:blipFill>
                <p:spPr bwMode="auto">
                  <a:xfrm>
                    <a:off x="6195600" y="3048000"/>
                    <a:ext cx="381000" cy="4572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</p:pic>
            </p:grpSp>
            <p:sp>
              <p:nvSpPr>
                <p:cNvPr id="208" name="Freeform 207"/>
                <p:cNvSpPr/>
                <p:nvPr/>
              </p:nvSpPr>
              <p:spPr>
                <a:xfrm>
                  <a:off x="4835347" y="1543507"/>
                  <a:ext cx="1711757" cy="2099463"/>
                </a:xfrm>
                <a:custGeom>
                  <a:avLst/>
                  <a:gdLst>
                    <a:gd name="connsiteX0" fmla="*/ 14631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14631 w 1711757"/>
                    <a:gd name="connsiteY12" fmla="*/ 1199693 h 2099463"/>
                    <a:gd name="connsiteX0" fmla="*/ 14631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14631 w 1711757"/>
                    <a:gd name="connsiteY13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41453 w 1711757"/>
                    <a:gd name="connsiteY13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270053 w 1711757"/>
                    <a:gd name="connsiteY12" fmla="*/ 13520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346253 w 1711757"/>
                    <a:gd name="connsiteY12" fmla="*/ 14282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346253 w 1711757"/>
                    <a:gd name="connsiteY12" fmla="*/ 14282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346253 w 1711757"/>
                    <a:gd name="connsiteY12" fmla="*/ 14282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422453 w 1711757"/>
                    <a:gd name="connsiteY12" fmla="*/ 15044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498653 w 1711757"/>
                    <a:gd name="connsiteY12" fmla="*/ 15044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498653 w 1711757"/>
                    <a:gd name="connsiteY12" fmla="*/ 15044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498653 w 1711757"/>
                    <a:gd name="connsiteY12" fmla="*/ 15044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  <a:gd name="connsiteX0" fmla="*/ 41453 w 1711757"/>
                    <a:gd name="connsiteY0" fmla="*/ 1199693 h 2099463"/>
                    <a:gd name="connsiteX1" fmla="*/ 0 w 1711757"/>
                    <a:gd name="connsiteY1" fmla="*/ 1126541 h 2099463"/>
                    <a:gd name="connsiteX2" fmla="*/ 21946 w 1711757"/>
                    <a:gd name="connsiteY2" fmla="*/ 907085 h 2099463"/>
                    <a:gd name="connsiteX3" fmla="*/ 87783 w 1711757"/>
                    <a:gd name="connsiteY3" fmla="*/ 453543 h 2099463"/>
                    <a:gd name="connsiteX4" fmla="*/ 138989 w 1711757"/>
                    <a:gd name="connsiteY4" fmla="*/ 124359 h 2099463"/>
                    <a:gd name="connsiteX5" fmla="*/ 153619 w 1711757"/>
                    <a:gd name="connsiteY5" fmla="*/ 7315 h 2099463"/>
                    <a:gd name="connsiteX6" fmla="*/ 182880 w 1711757"/>
                    <a:gd name="connsiteY6" fmla="*/ 0 h 2099463"/>
                    <a:gd name="connsiteX7" fmla="*/ 1697127 w 1711757"/>
                    <a:gd name="connsiteY7" fmla="*/ 877824 h 2099463"/>
                    <a:gd name="connsiteX8" fmla="*/ 1711757 w 1711757"/>
                    <a:gd name="connsiteY8" fmla="*/ 936346 h 2099463"/>
                    <a:gd name="connsiteX9" fmla="*/ 1623975 w 1711757"/>
                    <a:gd name="connsiteY9" fmla="*/ 1543507 h 2099463"/>
                    <a:gd name="connsiteX10" fmla="*/ 1550823 w 1711757"/>
                    <a:gd name="connsiteY10" fmla="*/ 2070202 h 2099463"/>
                    <a:gd name="connsiteX11" fmla="*/ 1528877 w 1711757"/>
                    <a:gd name="connsiteY11" fmla="*/ 2099463 h 2099463"/>
                    <a:gd name="connsiteX12" fmla="*/ 498653 w 1711757"/>
                    <a:gd name="connsiteY12" fmla="*/ 1504493 h 2099463"/>
                    <a:gd name="connsiteX13" fmla="*/ 117653 w 1711757"/>
                    <a:gd name="connsiteY13" fmla="*/ 1275893 h 2099463"/>
                    <a:gd name="connsiteX14" fmla="*/ 41453 w 1711757"/>
                    <a:gd name="connsiteY14" fmla="*/ 1199693 h 20994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711757" h="2099463">
                      <a:moveTo>
                        <a:pt x="41453" y="1199693"/>
                      </a:moveTo>
                      <a:lnTo>
                        <a:pt x="0" y="1126541"/>
                      </a:lnTo>
                      <a:lnTo>
                        <a:pt x="21946" y="907085"/>
                      </a:lnTo>
                      <a:lnTo>
                        <a:pt x="87783" y="453543"/>
                      </a:lnTo>
                      <a:lnTo>
                        <a:pt x="138989" y="124359"/>
                      </a:lnTo>
                      <a:lnTo>
                        <a:pt x="153619" y="7315"/>
                      </a:lnTo>
                      <a:lnTo>
                        <a:pt x="182880" y="0"/>
                      </a:lnTo>
                      <a:lnTo>
                        <a:pt x="1697127" y="877824"/>
                      </a:lnTo>
                      <a:lnTo>
                        <a:pt x="1711757" y="936346"/>
                      </a:lnTo>
                      <a:lnTo>
                        <a:pt x="1623975" y="1543507"/>
                      </a:lnTo>
                      <a:lnTo>
                        <a:pt x="1550823" y="2070202"/>
                      </a:lnTo>
                      <a:lnTo>
                        <a:pt x="1528877" y="2099463"/>
                      </a:lnTo>
                      <a:lnTo>
                        <a:pt x="498653" y="1504493"/>
                      </a:lnTo>
                      <a:lnTo>
                        <a:pt x="117653" y="1275893"/>
                      </a:lnTo>
                      <a:cubicBezTo>
                        <a:pt x="92253" y="1250493"/>
                        <a:pt x="76378" y="1248906"/>
                        <a:pt x="41453" y="1199693"/>
                      </a:cubicBezTo>
                      <a:close/>
                    </a:path>
                  </a:pathLst>
                </a:custGeom>
                <a:solidFill>
                  <a:srgbClr val="B66DFF"/>
                </a:solidFill>
                <a:ln>
                  <a:noFill/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y-AM"/>
                </a:p>
              </p:txBody>
            </p:sp>
          </p:grpSp>
          <p:sp>
            <p:nvSpPr>
              <p:cNvPr id="206" name="Freeform 205"/>
              <p:cNvSpPr/>
              <p:nvPr/>
            </p:nvSpPr>
            <p:spPr>
              <a:xfrm>
                <a:off x="5598543" y="2829464"/>
                <a:ext cx="1207699" cy="1423359"/>
              </a:xfrm>
              <a:custGeom>
                <a:avLst/>
                <a:gdLst>
                  <a:gd name="connsiteX0" fmla="*/ 1043797 w 1207699"/>
                  <a:gd name="connsiteY0" fmla="*/ 1302589 h 1423359"/>
                  <a:gd name="connsiteX1" fmla="*/ 888521 w 1207699"/>
                  <a:gd name="connsiteY1" fmla="*/ 1414732 h 1423359"/>
                  <a:gd name="connsiteX2" fmla="*/ 655608 w 1207699"/>
                  <a:gd name="connsiteY2" fmla="*/ 1423359 h 1423359"/>
                  <a:gd name="connsiteX3" fmla="*/ 379563 w 1207699"/>
                  <a:gd name="connsiteY3" fmla="*/ 1268083 h 1423359"/>
                  <a:gd name="connsiteX4" fmla="*/ 0 w 1207699"/>
                  <a:gd name="connsiteY4" fmla="*/ 957532 h 1423359"/>
                  <a:gd name="connsiteX5" fmla="*/ 43132 w 1207699"/>
                  <a:gd name="connsiteY5" fmla="*/ 396815 h 1423359"/>
                  <a:gd name="connsiteX6" fmla="*/ 129397 w 1207699"/>
                  <a:gd name="connsiteY6" fmla="*/ 146649 h 1423359"/>
                  <a:gd name="connsiteX7" fmla="*/ 345057 w 1207699"/>
                  <a:gd name="connsiteY7" fmla="*/ 43132 h 1423359"/>
                  <a:gd name="connsiteX8" fmla="*/ 517585 w 1207699"/>
                  <a:gd name="connsiteY8" fmla="*/ 0 h 1423359"/>
                  <a:gd name="connsiteX9" fmla="*/ 655608 w 1207699"/>
                  <a:gd name="connsiteY9" fmla="*/ 0 h 1423359"/>
                  <a:gd name="connsiteX10" fmla="*/ 914400 w 1207699"/>
                  <a:gd name="connsiteY10" fmla="*/ 34506 h 1423359"/>
                  <a:gd name="connsiteX11" fmla="*/ 1121434 w 1207699"/>
                  <a:gd name="connsiteY11" fmla="*/ 77638 h 1423359"/>
                  <a:gd name="connsiteX12" fmla="*/ 1121434 w 1207699"/>
                  <a:gd name="connsiteY12" fmla="*/ 77638 h 1423359"/>
                  <a:gd name="connsiteX13" fmla="*/ 1173193 w 1207699"/>
                  <a:gd name="connsiteY13" fmla="*/ 120770 h 1423359"/>
                  <a:gd name="connsiteX14" fmla="*/ 1199072 w 1207699"/>
                  <a:gd name="connsiteY14" fmla="*/ 163902 h 1423359"/>
                  <a:gd name="connsiteX15" fmla="*/ 1207699 w 1207699"/>
                  <a:gd name="connsiteY15" fmla="*/ 198408 h 1423359"/>
                  <a:gd name="connsiteX16" fmla="*/ 1207699 w 1207699"/>
                  <a:gd name="connsiteY16" fmla="*/ 250166 h 1423359"/>
                  <a:gd name="connsiteX17" fmla="*/ 1199072 w 1207699"/>
                  <a:gd name="connsiteY17" fmla="*/ 310551 h 142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207699" h="1423359">
                    <a:moveTo>
                      <a:pt x="1043797" y="1302589"/>
                    </a:moveTo>
                    <a:lnTo>
                      <a:pt x="888521" y="1414732"/>
                    </a:lnTo>
                    <a:lnTo>
                      <a:pt x="655608" y="1423359"/>
                    </a:lnTo>
                    <a:lnTo>
                      <a:pt x="379563" y="1268083"/>
                    </a:lnTo>
                    <a:lnTo>
                      <a:pt x="0" y="957532"/>
                    </a:lnTo>
                    <a:lnTo>
                      <a:pt x="43132" y="396815"/>
                    </a:lnTo>
                    <a:lnTo>
                      <a:pt x="129397" y="146649"/>
                    </a:lnTo>
                    <a:lnTo>
                      <a:pt x="345057" y="43132"/>
                    </a:lnTo>
                    <a:lnTo>
                      <a:pt x="517585" y="0"/>
                    </a:lnTo>
                    <a:lnTo>
                      <a:pt x="655608" y="0"/>
                    </a:lnTo>
                    <a:lnTo>
                      <a:pt x="914400" y="34506"/>
                    </a:lnTo>
                    <a:lnTo>
                      <a:pt x="1121434" y="77638"/>
                    </a:lnTo>
                    <a:lnTo>
                      <a:pt x="1121434" y="77638"/>
                    </a:lnTo>
                    <a:lnTo>
                      <a:pt x="1173193" y="120770"/>
                    </a:lnTo>
                    <a:lnTo>
                      <a:pt x="1199072" y="163902"/>
                    </a:lnTo>
                    <a:lnTo>
                      <a:pt x="1207699" y="198408"/>
                    </a:lnTo>
                    <a:lnTo>
                      <a:pt x="1207699" y="250166"/>
                    </a:lnTo>
                    <a:lnTo>
                      <a:pt x="1199072" y="310551"/>
                    </a:ln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y-AM"/>
              </a:p>
            </p:txBody>
          </p:sp>
        </p:grpSp>
        <p:sp>
          <p:nvSpPr>
            <p:cNvPr id="204" name="TextBox 203"/>
            <p:cNvSpPr txBox="1"/>
            <p:nvPr/>
          </p:nvSpPr>
          <p:spPr>
            <a:xfrm rot="240000">
              <a:off x="6232162" y="3829924"/>
              <a:ext cx="2676141" cy="700599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600" b="1" dirty="0" smtClean="0">
                  <a:ln w="0">
                    <a:solidFill>
                      <a:srgbClr val="FFEBF5"/>
                    </a:solidFill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2+7+3</a:t>
              </a:r>
              <a:r>
                <a:rPr lang="en-US" sz="2600" b="1" dirty="0" smtClean="0">
                  <a:ln w="0">
                    <a:solidFill>
                      <a:srgbClr val="FFEBF5"/>
                    </a:solidFill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 </a:t>
              </a:r>
              <a:r>
                <a:rPr lang="ru-RU" sz="2600" b="1" dirty="0" smtClean="0">
                  <a:ln w="0">
                    <a:solidFill>
                      <a:srgbClr val="FFEBF5"/>
                    </a:solidFill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 </a:t>
              </a:r>
              <a:r>
                <a:rPr lang="en-US" sz="2600" b="1" dirty="0" smtClean="0">
                  <a:ln w="0">
                    <a:solidFill>
                      <a:srgbClr val="FFEBF5"/>
                    </a:solidFill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 </a:t>
              </a:r>
              <a:endParaRPr lang="en-CA" sz="2600" b="1" i="1" dirty="0">
                <a:ln w="0">
                  <a:solidFill>
                    <a:srgbClr val="FFEBF5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</p:grpSp>
      <p:sp>
        <p:nvSpPr>
          <p:cNvPr id="203" name="TextBox 202"/>
          <p:cNvSpPr txBox="1"/>
          <p:nvPr/>
        </p:nvSpPr>
        <p:spPr>
          <a:xfrm>
            <a:off x="1828800" y="1188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3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2590800" y="175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2819400" y="17206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30480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32766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35052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7338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9624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41910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44196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8077200" y="17158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876800" y="175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105400" y="17206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3340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55626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57912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60198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62484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65532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68580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46482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7315200" y="175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7543800" y="17206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772400" y="175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7086600" y="1715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2286000" y="17158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381000" y="3132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5" name="TextBox 264"/>
          <p:cNvSpPr txBox="1"/>
          <p:nvPr/>
        </p:nvSpPr>
        <p:spPr>
          <a:xfrm>
            <a:off x="720000" y="3096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1143000" y="3132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7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2196000" y="30874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2514600" y="3124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69" name="TextBox 268"/>
          <p:cNvSpPr txBox="1"/>
          <p:nvPr/>
        </p:nvSpPr>
        <p:spPr>
          <a:xfrm>
            <a:off x="2743200" y="30922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9718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32004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2" name="TextBox 271"/>
          <p:cNvSpPr txBox="1"/>
          <p:nvPr/>
        </p:nvSpPr>
        <p:spPr>
          <a:xfrm>
            <a:off x="35814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38100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40386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5" name="TextBox 274"/>
          <p:cNvSpPr txBox="1"/>
          <p:nvPr/>
        </p:nvSpPr>
        <p:spPr>
          <a:xfrm>
            <a:off x="42672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6" name="TextBox 275"/>
          <p:cNvSpPr txBox="1"/>
          <p:nvPr/>
        </p:nvSpPr>
        <p:spPr>
          <a:xfrm>
            <a:off x="44958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8100000" y="30874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4953000" y="3124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5181600" y="30922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54102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56388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58674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3" name="TextBox 282"/>
          <p:cNvSpPr txBox="1"/>
          <p:nvPr/>
        </p:nvSpPr>
        <p:spPr>
          <a:xfrm>
            <a:off x="60960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63246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65532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67818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47244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7239000" y="3124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7467600" y="30922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7696200" y="3123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7010400" y="30874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1447800" y="3096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1752600" y="3132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3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2590800" y="373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2819400" y="370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30480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33528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36402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38688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40974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43260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45546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8077200" y="36970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5011800" y="373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5240400" y="370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54690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56976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0" name="TextBox 309"/>
          <p:cNvSpPr txBox="1"/>
          <p:nvPr/>
        </p:nvSpPr>
        <p:spPr>
          <a:xfrm>
            <a:off x="59262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61548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63834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66120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68406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47832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7297800" y="373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7526400" y="37018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7755000" y="3733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7069200" y="3697069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2286000" y="36970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2362200" y="43066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26670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28956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31242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5" name="TextBox 324"/>
          <p:cNvSpPr txBox="1"/>
          <p:nvPr/>
        </p:nvSpPr>
        <p:spPr>
          <a:xfrm>
            <a:off x="3581400" y="436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6" name="TextBox 325"/>
          <p:cNvSpPr txBox="1"/>
          <p:nvPr/>
        </p:nvSpPr>
        <p:spPr>
          <a:xfrm>
            <a:off x="3810000" y="433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40386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8" name="TextBox 327"/>
          <p:cNvSpPr txBox="1"/>
          <p:nvPr/>
        </p:nvSpPr>
        <p:spPr>
          <a:xfrm>
            <a:off x="42672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44958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0" name="TextBox 329"/>
          <p:cNvSpPr txBox="1"/>
          <p:nvPr/>
        </p:nvSpPr>
        <p:spPr>
          <a:xfrm>
            <a:off x="47244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49530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51816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54102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4" name="TextBox 333"/>
          <p:cNvSpPr txBox="1"/>
          <p:nvPr/>
        </p:nvSpPr>
        <p:spPr>
          <a:xfrm>
            <a:off x="33528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5" name="TextBox 334"/>
          <p:cNvSpPr txBox="1"/>
          <p:nvPr/>
        </p:nvSpPr>
        <p:spPr>
          <a:xfrm>
            <a:off x="5867400" y="4363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6" name="TextBox 335"/>
          <p:cNvSpPr txBox="1"/>
          <p:nvPr/>
        </p:nvSpPr>
        <p:spPr>
          <a:xfrm>
            <a:off x="6096000" y="43322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63246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8" name="TextBox 337"/>
          <p:cNvSpPr txBox="1"/>
          <p:nvPr/>
        </p:nvSpPr>
        <p:spPr>
          <a:xfrm>
            <a:off x="65532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67818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0" name="TextBox 339"/>
          <p:cNvSpPr txBox="1"/>
          <p:nvPr/>
        </p:nvSpPr>
        <p:spPr>
          <a:xfrm>
            <a:off x="70104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1" name="TextBox 340"/>
          <p:cNvSpPr txBox="1"/>
          <p:nvPr/>
        </p:nvSpPr>
        <p:spPr>
          <a:xfrm>
            <a:off x="72390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74676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3" name="TextBox 342"/>
          <p:cNvSpPr txBox="1"/>
          <p:nvPr/>
        </p:nvSpPr>
        <p:spPr>
          <a:xfrm>
            <a:off x="7696200" y="4363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4" name="TextBox 343"/>
          <p:cNvSpPr txBox="1"/>
          <p:nvPr/>
        </p:nvSpPr>
        <p:spPr>
          <a:xfrm>
            <a:off x="5638800" y="432742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8001000" y="4306669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</a:t>
            </a:r>
            <a:endParaRPr lang="en-CA" sz="32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6" name="TextBox 345"/>
          <p:cNvSpPr txBox="1"/>
          <p:nvPr/>
        </p:nvSpPr>
        <p:spPr>
          <a:xfrm>
            <a:off x="8229600" y="4363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12</a:t>
            </a:r>
            <a:endParaRPr lang="en-CA" sz="2800" b="1" i="1" dirty="0">
              <a:ln w="0">
                <a:solidFill>
                  <a:srgbClr val="007E4B"/>
                </a:solidFill>
              </a:ln>
              <a:solidFill>
                <a:srgbClr val="00FF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3505200" y="5267980"/>
            <a:ext cx="1752600" cy="523220"/>
          </a:xfrm>
          <a:prstGeom prst="rect">
            <a:avLst/>
          </a:prstGeom>
          <a:solidFill>
            <a:srgbClr val="B9FFE3"/>
          </a:solidFill>
          <a:ln w="0">
            <a:solidFill>
              <a:srgbClr val="007E4B"/>
            </a:solidFill>
          </a:ln>
          <a:effectLst>
            <a:outerShdw blurRad="50800" dist="139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300" i="1" dirty="0" smtClean="0">
                <a:ln w="0">
                  <a:solidFill>
                    <a:srgbClr val="00683E"/>
                  </a:solidFill>
                </a:ln>
                <a:solidFill>
                  <a:srgbClr val="00C475"/>
                </a:solidFill>
                <a:latin typeface="Sylfaen" pitchFamily="18" charset="0"/>
              </a:rPr>
              <a:t>Այսպիսով</a:t>
            </a:r>
            <a:r>
              <a:rPr lang="ru-RU" sz="2400" i="1" dirty="0" smtClean="0">
                <a:ln w="0">
                  <a:solidFill>
                    <a:srgbClr val="00683E"/>
                  </a:solidFill>
                </a:ln>
                <a:solidFill>
                  <a:srgbClr val="00C475"/>
                </a:solidFill>
                <a:latin typeface="Sylfaen" pitchFamily="18" charset="0"/>
              </a:rPr>
              <a:t>`</a:t>
            </a:r>
            <a:endParaRPr lang="ru-RU" sz="1200" i="1" dirty="0" smtClean="0">
              <a:ln w="0">
                <a:solidFill>
                  <a:srgbClr val="00683E"/>
                </a:solidFill>
              </a:ln>
              <a:solidFill>
                <a:srgbClr val="00C475"/>
              </a:solidFill>
              <a:latin typeface="Sylfaen" pitchFamily="18" charset="0"/>
            </a:endParaRPr>
          </a:p>
          <a:p>
            <a:pPr algn="ctr"/>
            <a:endParaRPr lang="ru-RU" sz="300" i="1" dirty="0" smtClean="0">
              <a:ln w="0">
                <a:solidFill>
                  <a:srgbClr val="00683E"/>
                </a:solidFill>
              </a:ln>
              <a:solidFill>
                <a:srgbClr val="00C475"/>
              </a:solidFill>
              <a:latin typeface="Sylfaen" pitchFamily="18" charset="0"/>
            </a:endParaRPr>
          </a:p>
        </p:txBody>
      </p:sp>
      <p:grpSp>
        <p:nvGrpSpPr>
          <p:cNvPr id="362" name="Group 361"/>
          <p:cNvGrpSpPr/>
          <p:nvPr/>
        </p:nvGrpSpPr>
        <p:grpSpPr>
          <a:xfrm>
            <a:off x="4443000" y="5967959"/>
            <a:ext cx="1881600" cy="620775"/>
            <a:chOff x="4366800" y="5940000"/>
            <a:chExt cx="1881600" cy="620775"/>
          </a:xfrm>
        </p:grpSpPr>
        <p:sp>
          <p:nvSpPr>
            <p:cNvPr id="349" name="TextBox 348"/>
            <p:cNvSpPr txBox="1"/>
            <p:nvPr/>
          </p:nvSpPr>
          <p:spPr>
            <a:xfrm>
              <a:off x="5638800" y="5940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+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4366800" y="5940000"/>
              <a:ext cx="1447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(         )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4572000" y="5976000"/>
              <a:ext cx="457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2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4953000" y="5940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+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5257800" y="5976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7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4" name="TextBox 353"/>
            <p:cNvSpPr txBox="1"/>
            <p:nvPr/>
          </p:nvSpPr>
          <p:spPr>
            <a:xfrm>
              <a:off x="5943600" y="59748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3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</p:grpSp>
      <p:grpSp>
        <p:nvGrpSpPr>
          <p:cNvPr id="363" name="Group 362"/>
          <p:cNvGrpSpPr/>
          <p:nvPr/>
        </p:nvGrpSpPr>
        <p:grpSpPr>
          <a:xfrm>
            <a:off x="6738000" y="5967959"/>
            <a:ext cx="1948800" cy="620775"/>
            <a:chOff x="6661800" y="5940000"/>
            <a:chExt cx="1948800" cy="620775"/>
          </a:xfrm>
        </p:grpSpPr>
        <p:sp>
          <p:nvSpPr>
            <p:cNvPr id="355" name="TextBox 354"/>
            <p:cNvSpPr txBox="1"/>
            <p:nvPr/>
          </p:nvSpPr>
          <p:spPr>
            <a:xfrm>
              <a:off x="7162800" y="5940000"/>
              <a:ext cx="1447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(         )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6" name="TextBox 355"/>
            <p:cNvSpPr txBox="1"/>
            <p:nvPr/>
          </p:nvSpPr>
          <p:spPr>
            <a:xfrm>
              <a:off x="6661800" y="5976000"/>
              <a:ext cx="457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2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7" name="TextBox 356"/>
            <p:cNvSpPr txBox="1"/>
            <p:nvPr/>
          </p:nvSpPr>
          <p:spPr>
            <a:xfrm>
              <a:off x="7000800" y="5940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+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8" name="TextBox 357"/>
            <p:cNvSpPr txBox="1"/>
            <p:nvPr/>
          </p:nvSpPr>
          <p:spPr>
            <a:xfrm>
              <a:off x="7423800" y="5976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7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59" name="TextBox 358"/>
            <p:cNvSpPr txBox="1"/>
            <p:nvPr/>
          </p:nvSpPr>
          <p:spPr>
            <a:xfrm>
              <a:off x="7728600" y="5940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+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  <p:sp>
          <p:nvSpPr>
            <p:cNvPr id="360" name="TextBox 359"/>
            <p:cNvSpPr txBox="1"/>
            <p:nvPr/>
          </p:nvSpPr>
          <p:spPr>
            <a:xfrm>
              <a:off x="8033400" y="5976000"/>
              <a:ext cx="304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ln w="0">
                    <a:solidFill>
                      <a:srgbClr val="007E4B"/>
                    </a:solidFill>
                  </a:ln>
                  <a:solidFill>
                    <a:srgbClr val="00FF99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Sylfaen" pitchFamily="18" charset="0"/>
                </a:rPr>
                <a:t>3</a:t>
              </a:r>
              <a:endParaRPr lang="en-CA" sz="2800" b="1" i="1" dirty="0">
                <a:ln w="0">
                  <a:solidFill>
                    <a:srgbClr val="007E4B"/>
                  </a:solidFill>
                </a:ln>
                <a:solidFill>
                  <a:srgbClr val="00FF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8CD200"/>
                  </a:solidFill>
                </a:uFill>
                <a:latin typeface="Sylfaen" pitchFamily="18" charset="0"/>
              </a:endParaRPr>
            </a:p>
          </p:txBody>
        </p:sp>
      </p:grpSp>
      <p:sp>
        <p:nvSpPr>
          <p:cNvPr id="361" name="TextBox 360"/>
          <p:cNvSpPr txBox="1"/>
          <p:nvPr/>
        </p:nvSpPr>
        <p:spPr>
          <a:xfrm>
            <a:off x="6412200" y="5859959"/>
            <a:ext cx="304800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0">
                  <a:solidFill>
                    <a:srgbClr val="9E00D6"/>
                  </a:solidFill>
                </a:ln>
                <a:solidFill>
                  <a:srgbClr val="DA3FFF"/>
                </a:solidFill>
                <a:latin typeface="Sylfaen" pitchFamily="18" charset="0"/>
              </a:rPr>
              <a:t>=</a:t>
            </a:r>
            <a:endParaRPr lang="en-CA" sz="4000" b="1" i="1" dirty="0">
              <a:ln w="0">
                <a:solidFill>
                  <a:srgbClr val="9E00D6"/>
                </a:solidFill>
              </a:ln>
              <a:solidFill>
                <a:srgbClr val="DA3FFF"/>
              </a:solidFill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2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00"/>
                            </p:stCondLst>
                            <p:childTnLst>
                              <p:par>
                                <p:cTn id="25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4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2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4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1000"/>
                            </p:stCondLst>
                            <p:childTnLst>
                              <p:par>
                                <p:cTn id="41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1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0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500"/>
                            </p:stCondLst>
                            <p:childTnLst>
                              <p:par>
                                <p:cTn id="43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6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9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8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4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7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0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6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9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500"/>
                            </p:stCondLst>
                            <p:childTnLst>
                              <p:par>
                                <p:cTn id="48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8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91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94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9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1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0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7" fill="hold">
                            <p:stCondLst>
                              <p:cond delay="500"/>
                            </p:stCondLst>
                            <p:childTnLst>
                              <p:par>
                                <p:cTn id="508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1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6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6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1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1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6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7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6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2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6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1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1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6"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0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1"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2" dur="1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1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6"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1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1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6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7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8" dur="1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1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10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6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1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2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6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7" dur="1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10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1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2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3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6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7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33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4" fill="hold">
                            <p:stCondLst>
                              <p:cond delay="500"/>
                            </p:stCondLst>
                            <p:childTnLst>
                              <p:par>
                                <p:cTn id="63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37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2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3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7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8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2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3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7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8" dur="1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1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2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3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7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8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9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2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3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1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7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8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2"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3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4" dur="1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7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8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9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2"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3" dur="1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4" dur="1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7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8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9" dur="1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2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3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4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7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8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9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2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3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4" dur="1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7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8" dur="1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9" dur="1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2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3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4" dur="1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7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8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9" dur="1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2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3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4" dur="1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8" dur="1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9" dur="1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2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3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4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7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8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9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2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3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4" dur="1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5" fill="hold">
                      <p:stCondLst>
                        <p:cond delay="indefinite"/>
                      </p:stCondLst>
                      <p:childTnLst>
                        <p:par>
                          <p:cTn id="756" fill="hold">
                            <p:stCondLst>
                              <p:cond delay="0"/>
                            </p:stCondLst>
                            <p:childTnLst>
                              <p:par>
                                <p:cTn id="75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9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0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1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3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9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0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1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2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3" fill="hold">
                      <p:stCondLst>
                        <p:cond delay="indefinite"/>
                      </p:stCondLst>
                      <p:childTnLst>
                        <p:par>
                          <p:cTn id="774" fill="hold">
                            <p:stCondLst>
                              <p:cond delay="0"/>
                            </p:stCondLst>
                            <p:childTnLst>
                              <p:par>
                                <p:cTn id="77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8" dur="10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9"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>
                            <p:stCondLst>
                              <p:cond delay="1000"/>
                            </p:stCondLst>
                            <p:childTnLst>
                              <p:par>
                                <p:cTn id="78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3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4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5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6" fill="hold">
                      <p:stCondLst>
                        <p:cond delay="indefinite"/>
                      </p:stCondLst>
                      <p:childTnLst>
                        <p:par>
                          <p:cTn id="787" fill="hold">
                            <p:stCondLst>
                              <p:cond delay="0"/>
                            </p:stCondLst>
                            <p:childTnLst>
                              <p:par>
                                <p:cTn id="7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0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1" dur="10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2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/>
      <p:bldP spid="295" grpId="0"/>
      <p:bldP spid="294" grpId="0"/>
      <p:bldP spid="91" grpId="0"/>
      <p:bldP spid="202" grpId="0"/>
      <p:bldP spid="205" grpId="0"/>
      <p:bldP spid="12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6" grpId="0"/>
      <p:bldP spid="67" grpId="0"/>
      <p:bldP spid="85" grpId="0"/>
      <p:bldP spid="8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6" grpId="0"/>
      <p:bldP spid="97" grpId="0"/>
      <p:bldP spid="104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203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281" grpId="0"/>
      <p:bldP spid="282" grpId="0"/>
      <p:bldP spid="283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292" grpId="0"/>
      <p:bldP spid="293" grpId="0"/>
      <p:bldP spid="296" grpId="0"/>
      <p:bldP spid="297" grpId="0"/>
      <p:bldP spid="298" grpId="0"/>
      <p:bldP spid="299" grpId="0"/>
      <p:bldP spid="300" grpId="0"/>
      <p:bldP spid="301" grpId="0"/>
      <p:bldP spid="302" grpId="0"/>
      <p:bldP spid="303" grpId="0"/>
      <p:bldP spid="304" grpId="0"/>
      <p:bldP spid="305" grpId="0"/>
      <p:bldP spid="306" grpId="0"/>
      <p:bldP spid="307" grpId="0"/>
      <p:bldP spid="308" grpId="0"/>
      <p:bldP spid="309" grpId="0"/>
      <p:bldP spid="310" grpId="0"/>
      <p:bldP spid="311" grpId="0"/>
      <p:bldP spid="312" grpId="0"/>
      <p:bldP spid="313" grpId="0"/>
      <p:bldP spid="314" grpId="0"/>
      <p:bldP spid="315" grpId="0"/>
      <p:bldP spid="316" grpId="0"/>
      <p:bldP spid="317" grpId="0"/>
      <p:bldP spid="318" grpId="0"/>
      <p:bldP spid="319" grpId="0"/>
      <p:bldP spid="321" grpId="0"/>
      <p:bldP spid="322" grpId="0"/>
      <p:bldP spid="323" grpId="0"/>
      <p:bldP spid="324" grpId="0"/>
      <p:bldP spid="325" grpId="0"/>
      <p:bldP spid="326" grpId="0"/>
      <p:bldP spid="327" grpId="0"/>
      <p:bldP spid="328" grpId="0"/>
      <p:bldP spid="329" grpId="0"/>
      <p:bldP spid="330" grpId="0"/>
      <p:bldP spid="331" grpId="0"/>
      <p:bldP spid="332" grpId="0"/>
      <p:bldP spid="333" grpId="0"/>
      <p:bldP spid="334" grpId="0"/>
      <p:bldP spid="335" grpId="0"/>
      <p:bldP spid="336" grpId="0"/>
      <p:bldP spid="337" grpId="0"/>
      <p:bldP spid="338" grpId="0"/>
      <p:bldP spid="339" grpId="0"/>
      <p:bldP spid="340" grpId="0"/>
      <p:bldP spid="341" grpId="0"/>
      <p:bldP spid="342" grpId="0"/>
      <p:bldP spid="343" grpId="0"/>
      <p:bldP spid="344" grpId="0"/>
      <p:bldP spid="345" grpId="0"/>
      <p:bldP spid="347" grpId="0" animBg="1"/>
      <p:bldP spid="3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grpSp>
        <p:nvGrpSpPr>
          <p:cNvPr id="2" name="Group 51"/>
          <p:cNvGrpSpPr>
            <a:grpSpLocks noChangeAspect="1"/>
          </p:cNvGrpSpPr>
          <p:nvPr/>
        </p:nvGrpSpPr>
        <p:grpSpPr>
          <a:xfrm flipH="1">
            <a:off x="3168000" y="1872000"/>
            <a:ext cx="6103738" cy="4878415"/>
            <a:chOff x="228600" y="1524000"/>
            <a:chExt cx="6343650" cy="5092823"/>
          </a:xfrm>
        </p:grpSpPr>
        <p:grpSp>
          <p:nvGrpSpPr>
            <p:cNvPr id="3" name="Group 48"/>
            <p:cNvGrpSpPr/>
            <p:nvPr/>
          </p:nvGrpSpPr>
          <p:grpSpPr>
            <a:xfrm>
              <a:off x="228600" y="1524000"/>
              <a:ext cx="6343650" cy="5092823"/>
              <a:chOff x="228600" y="1524000"/>
              <a:chExt cx="6343650" cy="5092823"/>
            </a:xfrm>
          </p:grpSpPr>
          <p:grpSp>
            <p:nvGrpSpPr>
              <p:cNvPr id="4" name="Group 42"/>
              <p:cNvGrpSpPr>
                <a:grpSpLocks noChangeAspect="1"/>
              </p:cNvGrpSpPr>
              <p:nvPr/>
            </p:nvGrpSpPr>
            <p:grpSpPr>
              <a:xfrm>
                <a:off x="228600" y="1524000"/>
                <a:ext cx="6343650" cy="5092823"/>
                <a:chOff x="304800" y="1905000"/>
                <a:chExt cx="5715000" cy="4588129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304800" y="1905000"/>
                  <a:ext cx="5715000" cy="4588129"/>
                  <a:chOff x="304800" y="1905000"/>
                  <a:chExt cx="5715000" cy="4588129"/>
                </a:xfrm>
              </p:grpSpPr>
              <p:grpSp>
                <p:nvGrpSpPr>
                  <p:cNvPr id="6" name="Group 36"/>
                  <p:cNvGrpSpPr/>
                  <p:nvPr/>
                </p:nvGrpSpPr>
                <p:grpSpPr>
                  <a:xfrm>
                    <a:off x="304800" y="1905000"/>
                    <a:ext cx="5715000" cy="4588129"/>
                    <a:chOff x="304800" y="1905000"/>
                    <a:chExt cx="5715000" cy="4588129"/>
                  </a:xfrm>
                </p:grpSpPr>
                <p:grpSp>
                  <p:nvGrpSpPr>
                    <p:cNvPr id="7" name="Group 17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304800" y="2590800"/>
                      <a:ext cx="3902329" cy="3902329"/>
                      <a:chOff x="1320060" y="177059"/>
                      <a:chExt cx="6503883" cy="6503882"/>
                    </a:xfrm>
                  </p:grpSpPr>
                  <p:pic>
                    <p:nvPicPr>
                      <p:cNvPr id="19" name="Picture 2" descr="D:\1.Math-5grade-picture\employee-presentation-1446241-1224685.pn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060" y="177059"/>
                        <a:ext cx="6503883" cy="6503882"/>
                      </a:xfrm>
                      <a:prstGeom prst="rect">
                        <a:avLst/>
                      </a:prstGeom>
                      <a:noFill/>
                    </p:spPr>
                  </p:pic>
                  <p:pic>
                    <p:nvPicPr>
                      <p:cNvPr id="20" name="Picture 19" descr="C:\Users\мм\Desktop\Planning-on-attending-beauty-college-222.jpg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3" cstate="print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lum bright="-4000"/>
                      </a:blip>
                      <a:srcRect b="33797"/>
                      <a:stretch>
                        <a:fillRect/>
                      </a:stretch>
                    </p:blipFill>
                    <p:spPr bwMode="auto">
                      <a:xfrm rot="60000">
                        <a:off x="2084924" y="228993"/>
                        <a:ext cx="897298" cy="979333"/>
                      </a:xfrm>
                      <a:prstGeom prst="rect">
                        <a:avLst/>
                      </a:prstGeom>
                      <a:noFill/>
                      <a:scene3d>
                        <a:camera prst="perspectiveRight"/>
                        <a:lightRig rig="threePt" dir="t"/>
                      </a:scene3d>
                    </p:spPr>
                  </p:pic>
                </p:grpSp>
                <p:pic>
                  <p:nvPicPr>
                    <p:cNvPr id="32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/>
                    <a:stretch>
                      <a:fillRect/>
                    </a:stretch>
                  </p:blipFill>
                  <p:spPr bwMode="auto">
                    <a:xfrm>
                      <a:off x="3352800" y="2590800"/>
                      <a:ext cx="2667000" cy="3902329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34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 b="82426"/>
                    <a:stretch>
                      <a:fillRect/>
                    </a:stretch>
                  </p:blipFill>
                  <p:spPr bwMode="auto">
                    <a:xfrm flipH="1">
                      <a:off x="1219200" y="1905000"/>
                      <a:ext cx="2743200" cy="685800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35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 b="82426"/>
                    <a:stretch>
                      <a:fillRect/>
                    </a:stretch>
                  </p:blipFill>
                  <p:spPr bwMode="auto">
                    <a:xfrm>
                      <a:off x="3352800" y="1905000"/>
                      <a:ext cx="2667000" cy="685800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36" name="Rectangle 35"/>
                    <p:cNvSpPr/>
                    <p:nvPr/>
                  </p:nvSpPr>
                  <p:spPr>
                    <a:xfrm>
                      <a:off x="1752600" y="4676892"/>
                      <a:ext cx="3810000" cy="171236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y-AM"/>
                    </a:p>
                  </p:txBody>
                </p:sp>
                <p:pic>
                  <p:nvPicPr>
                    <p:cNvPr id="33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 t="52722" r="10783" b="2815"/>
                    <a:stretch>
                      <a:fillRect/>
                    </a:stretch>
                  </p:blipFill>
                  <p:spPr bwMode="auto">
                    <a:xfrm>
                      <a:off x="2514600" y="4650946"/>
                      <a:ext cx="2209800" cy="1735091"/>
                    </a:xfrm>
                    <a:prstGeom prst="rect">
                      <a:avLst/>
                    </a:prstGeom>
                    <a:noFill/>
                  </p:spPr>
                </p:pic>
              </p:grpSp>
              <p:sp>
                <p:nvSpPr>
                  <p:cNvPr id="39" name="Rectangle 38"/>
                  <p:cNvSpPr/>
                  <p:nvPr/>
                </p:nvSpPr>
                <p:spPr>
                  <a:xfrm>
                    <a:off x="5515070" y="2743200"/>
                    <a:ext cx="2286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y-AM"/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1635071" y="2286687"/>
                    <a:ext cx="136686" cy="78534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y-AM"/>
                  </a:p>
                </p:txBody>
              </p:sp>
            </p:grpSp>
            <p:sp>
              <p:nvSpPr>
                <p:cNvPr id="41" name="Rectangle 40"/>
                <p:cNvSpPr/>
                <p:nvPr/>
              </p:nvSpPr>
              <p:spPr>
                <a:xfrm>
                  <a:off x="1905000" y="2331600"/>
                  <a:ext cx="3600000" cy="208800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y-AM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1763578" y="2362200"/>
                  <a:ext cx="198680" cy="94500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y-AM"/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1981200" y="1981200"/>
                <a:ext cx="3886200" cy="2286000"/>
              </a:xfrm>
              <a:prstGeom prst="rect">
                <a:avLst/>
              </a:prstGeom>
              <a:solidFill>
                <a:srgbClr val="D1FFFF"/>
              </a:solidFill>
              <a:ln w="0">
                <a:solidFill>
                  <a:srgbClr val="00C9C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y-AM"/>
              </a:p>
            </p:txBody>
          </p:sp>
        </p:grpSp>
        <p:sp>
          <p:nvSpPr>
            <p:cNvPr id="51" name="Freeform 50"/>
            <p:cNvSpPr/>
            <p:nvPr/>
          </p:nvSpPr>
          <p:spPr>
            <a:xfrm>
              <a:off x="838200" y="2789403"/>
              <a:ext cx="379965" cy="195155"/>
            </a:xfrm>
            <a:custGeom>
              <a:avLst/>
              <a:gdLst>
                <a:gd name="connsiteX0" fmla="*/ 0 w 379965"/>
                <a:gd name="connsiteY0" fmla="*/ 15860 h 195155"/>
                <a:gd name="connsiteX1" fmla="*/ 82751 w 379965"/>
                <a:gd name="connsiteY1" fmla="*/ 148262 h 195155"/>
                <a:gd name="connsiteX2" fmla="*/ 136539 w 379965"/>
                <a:gd name="connsiteY2" fmla="*/ 181363 h 195155"/>
                <a:gd name="connsiteX3" fmla="*/ 227565 w 379965"/>
                <a:gd name="connsiteY3" fmla="*/ 189638 h 195155"/>
                <a:gd name="connsiteX4" fmla="*/ 289629 w 379965"/>
                <a:gd name="connsiteY4" fmla="*/ 148262 h 195155"/>
                <a:gd name="connsiteX5" fmla="*/ 368242 w 379965"/>
                <a:gd name="connsiteY5" fmla="*/ 19998 h 195155"/>
                <a:gd name="connsiteX6" fmla="*/ 359967 w 379965"/>
                <a:gd name="connsiteY6" fmla="*/ 28273 h 195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9965" h="195155">
                  <a:moveTo>
                    <a:pt x="0" y="15860"/>
                  </a:moveTo>
                  <a:cubicBezTo>
                    <a:pt x="29997" y="68269"/>
                    <a:pt x="59994" y="120678"/>
                    <a:pt x="82751" y="148262"/>
                  </a:cubicBezTo>
                  <a:cubicBezTo>
                    <a:pt x="105508" y="175846"/>
                    <a:pt x="112403" y="174467"/>
                    <a:pt x="136539" y="181363"/>
                  </a:cubicBezTo>
                  <a:cubicBezTo>
                    <a:pt x="160675" y="188259"/>
                    <a:pt x="202050" y="195155"/>
                    <a:pt x="227565" y="189638"/>
                  </a:cubicBezTo>
                  <a:cubicBezTo>
                    <a:pt x="253080" y="184121"/>
                    <a:pt x="266183" y="176535"/>
                    <a:pt x="289629" y="148262"/>
                  </a:cubicBezTo>
                  <a:cubicBezTo>
                    <a:pt x="313075" y="119989"/>
                    <a:pt x="356519" y="39996"/>
                    <a:pt x="368242" y="19998"/>
                  </a:cubicBezTo>
                  <a:cubicBezTo>
                    <a:pt x="379965" y="0"/>
                    <a:pt x="369966" y="14136"/>
                    <a:pt x="359967" y="28273"/>
                  </a:cubicBezTo>
                </a:path>
              </a:pathLst>
            </a:custGeom>
            <a:ln>
              <a:solidFill>
                <a:srgbClr val="FFB7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</p:grpSp>
      <p:pic>
        <p:nvPicPr>
          <p:cNvPr id="45" name="Picture 2" descr="C:\Users\мм\Desktop\number-150790_960_720.png"/>
          <p:cNvPicPr>
            <a:picLocks noChangeAspect="1" noChangeArrowheads="1"/>
          </p:cNvPicPr>
          <p:nvPr/>
        </p:nvPicPr>
        <p:blipFill>
          <a:blip r:embed="rId4" cstate="print"/>
          <a:srcRect l="15179" t="6184" r="9375"/>
          <a:stretch>
            <a:fillRect/>
          </a:stretch>
        </p:blipFill>
        <p:spPr bwMode="auto">
          <a:xfrm>
            <a:off x="112824" y="4038600"/>
            <a:ext cx="2024361" cy="2517264"/>
          </a:xfrm>
          <a:prstGeom prst="rect">
            <a:avLst/>
          </a:prstGeom>
          <a:noFill/>
        </p:spPr>
      </p:pic>
      <p:pic>
        <p:nvPicPr>
          <p:cNvPr id="44" name="Picture 2" descr="C:\Users\мм\Desktop\number-150790_960_720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 flipH="1">
            <a:off x="726912" y="4501909"/>
            <a:ext cx="2473488" cy="2260256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304800" y="228600"/>
            <a:ext cx="7772400" cy="1123384"/>
          </a:xfrm>
          <a:prstGeom prst="rect">
            <a:avLst/>
          </a:prstGeom>
          <a:solidFill>
            <a:srgbClr val="F7E1FF"/>
          </a:solidFill>
          <a:ln>
            <a:solidFill>
              <a:srgbClr val="9E00D6"/>
            </a:solidFill>
          </a:ln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Ե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րկու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թվերի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գումարին  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երրորդ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թիվը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 գումարելու  արդյունքը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,</a:t>
            </a:r>
          </a:p>
          <a:p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հավասար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է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այն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թվին, 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որը 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ստացվում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է,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եթե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առաջին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 թ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վին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գումարվում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է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երկրորդ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և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երրորդ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թվերի</a:t>
            </a:r>
            <a:r>
              <a:rPr lang="ru-RU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r>
              <a:rPr lang="hy-AM" sz="20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գումարը:</a:t>
            </a:r>
            <a:r>
              <a:rPr lang="hy-AM" sz="21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</a:p>
          <a:p>
            <a:r>
              <a:rPr lang="ru-RU" sz="400" i="1" dirty="0" smtClean="0">
                <a:ln w="0">
                  <a:solidFill>
                    <a:srgbClr val="EE0077"/>
                  </a:solidFill>
                </a:ln>
                <a:solidFill>
                  <a:srgbClr val="FF6DB6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endParaRPr lang="en-CA" sz="2100" i="1" dirty="0">
              <a:ln w="0">
                <a:solidFill>
                  <a:srgbClr val="EE0077"/>
                </a:solidFill>
              </a:ln>
              <a:solidFill>
                <a:srgbClr val="FF6DB6"/>
              </a:solidFill>
              <a:uFill>
                <a:solidFill>
                  <a:schemeClr val="bg1"/>
                </a:solidFill>
              </a:uFill>
              <a:latin typeface="Sylfae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2000" y="2438400"/>
            <a:ext cx="3733800" cy="1892826"/>
          </a:xfrm>
          <a:prstGeom prst="rect">
            <a:avLst/>
          </a:prstGeom>
          <a:noFill/>
          <a:ln w="22225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Բնական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թվերի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գումարման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այս 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հատկությունը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կոչվում 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է</a:t>
            </a:r>
            <a:r>
              <a:rPr lang="ru-RU" sz="2300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300" b="1" dirty="0" smtClean="0">
                <a:ln w="0">
                  <a:solidFill>
                    <a:srgbClr val="007A49"/>
                  </a:solidFill>
                </a:ln>
                <a:solidFill>
                  <a:srgbClr val="009257"/>
                </a:solidFill>
                <a:latin typeface="Sylfaen" pitchFamily="18" charset="0"/>
              </a:rPr>
              <a:t> </a:t>
            </a:r>
            <a:r>
              <a:rPr lang="hy-AM" sz="24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latin typeface="Sylfaen" pitchFamily="18" charset="0"/>
              </a:rPr>
              <a:t>գումարման</a:t>
            </a:r>
            <a:r>
              <a:rPr lang="ru-RU" sz="24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latin typeface="Sylfaen" pitchFamily="18" charset="0"/>
              </a:rPr>
              <a:t> </a:t>
            </a:r>
            <a:endParaRPr lang="hy-AM" sz="2400" b="1" dirty="0" smtClean="0">
              <a:ln w="0">
                <a:solidFill>
                  <a:srgbClr val="9E00D6"/>
                </a:solidFill>
              </a:ln>
              <a:solidFill>
                <a:srgbClr val="D765FF"/>
              </a:solidFill>
              <a:latin typeface="Sylfaen" pitchFamily="18" charset="0"/>
            </a:endParaRPr>
          </a:p>
          <a:p>
            <a:pPr algn="ctr"/>
            <a:r>
              <a:rPr lang="ru-RU" sz="24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latin typeface="Sylfaen" pitchFamily="18" charset="0"/>
              </a:rPr>
              <a:t>զուգորդ</a:t>
            </a:r>
            <a:r>
              <a:rPr lang="hy-AM" sz="24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latin typeface="Sylfaen" pitchFamily="18" charset="0"/>
              </a:rPr>
              <a:t>ական</a:t>
            </a:r>
            <a:r>
              <a:rPr lang="ru-RU" sz="24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latin typeface="Sylfaen" pitchFamily="18" charset="0"/>
              </a:rPr>
              <a:t> </a:t>
            </a:r>
            <a:r>
              <a:rPr lang="hy-AM" sz="24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latin typeface="Sylfaen" pitchFamily="18" charset="0"/>
              </a:rPr>
              <a:t> օրենք:</a:t>
            </a:r>
            <a:endParaRPr lang="en-CA" sz="2400" b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68000" y="2438400"/>
            <a:ext cx="3352800" cy="1969770"/>
          </a:xfrm>
          <a:prstGeom prst="rect">
            <a:avLst/>
          </a:prstGeom>
          <a:noFill/>
          <a:ln w="22225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Նշենք, 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որ 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գումարման 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զուգորդ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ական 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օրենքը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ճիշտ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է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նաև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այն 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դեպքում, 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 </a:t>
            </a:r>
            <a:r>
              <a:rPr lang="hy-AM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եր</a:t>
            </a:r>
            <a:r>
              <a:rPr lang="ru-RU" sz="2000" b="1" dirty="0" smtClean="0">
                <a:ln w="0">
                  <a:noFill/>
                </a:ln>
                <a:solidFill>
                  <a:sysClr val="windowText" lastClr="000000"/>
                </a:solidFill>
                <a:latin typeface="Sylfaen" pitchFamily="18" charset="0"/>
              </a:rPr>
              <a:t>բ </a:t>
            </a:r>
            <a:endParaRPr lang="el-GR" sz="2000" b="1" dirty="0" smtClean="0">
              <a:ln w="0">
                <a:noFill/>
              </a:ln>
              <a:solidFill>
                <a:sysClr val="windowText" lastClr="000000"/>
              </a:solidFill>
              <a:latin typeface="Sylfaen" pitchFamily="18" charset="0"/>
            </a:endParaRPr>
          </a:p>
          <a:p>
            <a:pPr algn="ctr"/>
            <a:r>
              <a:rPr lang="ru-RU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գ</a:t>
            </a:r>
            <a:r>
              <a:rPr lang="hy-AM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ումարելիներից</a:t>
            </a:r>
            <a:r>
              <a:rPr lang="ru-RU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 </a:t>
            </a:r>
            <a:r>
              <a:rPr lang="hy-AM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 առնվազն</a:t>
            </a:r>
            <a:r>
              <a:rPr lang="ru-RU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 </a:t>
            </a:r>
            <a:r>
              <a:rPr lang="hy-AM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 մեկը </a:t>
            </a:r>
            <a:r>
              <a:rPr lang="ru-RU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 </a:t>
            </a:r>
            <a:r>
              <a:rPr lang="hy-AM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զրոն </a:t>
            </a:r>
            <a:r>
              <a:rPr lang="ru-RU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 </a:t>
            </a:r>
            <a:r>
              <a:rPr lang="hy-AM" sz="2100" b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latin typeface="Sylfaen" pitchFamily="18" charset="0"/>
              </a:rPr>
              <a:t>է:</a:t>
            </a:r>
            <a:endParaRPr lang="en-CA" sz="2100" b="1" dirty="0">
              <a:ln w="0">
                <a:solidFill>
                  <a:srgbClr val="9E00D6"/>
                </a:solidFill>
              </a:ln>
              <a:solidFill>
                <a:srgbClr val="DD7D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6" grpId="0"/>
      <p:bldP spid="26" grpId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y-AM" dirty="0"/>
          </a:p>
        </p:txBody>
      </p:sp>
      <p:grpSp>
        <p:nvGrpSpPr>
          <p:cNvPr id="81" name="Group 80"/>
          <p:cNvGrpSpPr/>
          <p:nvPr/>
        </p:nvGrpSpPr>
        <p:grpSpPr>
          <a:xfrm>
            <a:off x="4493890" y="2971800"/>
            <a:ext cx="4573910" cy="3810000"/>
            <a:chOff x="4493890" y="2971800"/>
            <a:chExt cx="4573910" cy="3810000"/>
          </a:xfrm>
        </p:grpSpPr>
        <p:grpSp>
          <p:nvGrpSpPr>
            <p:cNvPr id="78" name="Group 77"/>
            <p:cNvGrpSpPr/>
            <p:nvPr/>
          </p:nvGrpSpPr>
          <p:grpSpPr>
            <a:xfrm>
              <a:off x="4493890" y="2971800"/>
              <a:ext cx="4573910" cy="3810000"/>
              <a:chOff x="4493890" y="2971800"/>
              <a:chExt cx="4573910" cy="3810000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4493890" y="2971800"/>
                <a:ext cx="4573910" cy="3810000"/>
                <a:chOff x="4493890" y="2971800"/>
                <a:chExt cx="4573910" cy="3810000"/>
              </a:xfrm>
            </p:grpSpPr>
            <p:pic>
              <p:nvPicPr>
                <p:cNvPr id="10" name="Picture 2" descr="C:\Users\мм\Desktop\Math 5-glukh 2\127342281-online-internet-courses-tutorial-web-education-concept-vector-flat-cartoon-design-graphic-illustrati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 bwMode="auto">
                <a:xfrm>
                  <a:off x="4493890" y="2971800"/>
                  <a:ext cx="4573910" cy="3810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</p:pic>
            <p:sp>
              <p:nvSpPr>
                <p:cNvPr id="75" name="Rectangle 74"/>
                <p:cNvSpPr/>
                <p:nvPr/>
              </p:nvSpPr>
              <p:spPr>
                <a:xfrm>
                  <a:off x="7620000" y="4572000"/>
                  <a:ext cx="152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y-AM"/>
                </a:p>
              </p:txBody>
            </p:sp>
          </p:grpSp>
          <p:pic>
            <p:nvPicPr>
              <p:cNvPr id="73" name="Picture 2" descr="C:\Users\мм\Desktop\Math 5-glukh 2\127342281-online-internet-courses-tutorial-web-education-concept-vector-flat-cartoon-design-graphic-illustrati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58351" t="62000" r="26655" b="14000"/>
              <a:stretch>
                <a:fillRect/>
              </a:stretch>
            </p:blipFill>
            <p:spPr bwMode="auto">
              <a:xfrm>
                <a:off x="7086600" y="5105400"/>
                <a:ext cx="685800" cy="914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pic>
            <p:nvPicPr>
              <p:cNvPr id="74" name="Picture 2" descr="C:\Users\мм\Desktop\Math 5-glukh 2\127342281-online-internet-courses-tutorial-web-education-concept-vector-flat-cartoon-design-graphic-illustrati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58351" t="64000" r="28321" b="20000"/>
              <a:stretch>
                <a:fillRect/>
              </a:stretch>
            </p:blipFill>
            <p:spPr bwMode="auto">
              <a:xfrm>
                <a:off x="7086600" y="4495800"/>
                <a:ext cx="609600" cy="609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pic>
            <p:nvPicPr>
              <p:cNvPr id="77" name="Picture 2" descr="C:\Users\мм\Desktop\Math 5-glukh 2\127342281-online-internet-courses-tutorial-web-education-concept-vector-flat-cartoon-design-graphic-illustrati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58351" t="62000" r="26655" b="22268"/>
              <a:stretch>
                <a:fillRect/>
              </a:stretch>
            </p:blipFill>
            <p:spPr bwMode="auto">
              <a:xfrm>
                <a:off x="7092000" y="3708000"/>
                <a:ext cx="685800" cy="599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</p:grpSp>
        <p:sp>
          <p:nvSpPr>
            <p:cNvPr id="80" name="Freeform 79"/>
            <p:cNvSpPr/>
            <p:nvPr/>
          </p:nvSpPr>
          <p:spPr>
            <a:xfrm>
              <a:off x="5964072" y="5322627"/>
              <a:ext cx="982638" cy="354842"/>
            </a:xfrm>
            <a:custGeom>
              <a:avLst/>
              <a:gdLst>
                <a:gd name="connsiteX0" fmla="*/ 13647 w 982638"/>
                <a:gd name="connsiteY0" fmla="*/ 13648 h 354842"/>
                <a:gd name="connsiteX1" fmla="*/ 982638 w 982638"/>
                <a:gd name="connsiteY1" fmla="*/ 0 h 354842"/>
                <a:gd name="connsiteX2" fmla="*/ 914400 w 982638"/>
                <a:gd name="connsiteY2" fmla="*/ 191069 h 354842"/>
                <a:gd name="connsiteX3" fmla="*/ 791570 w 982638"/>
                <a:gd name="connsiteY3" fmla="*/ 232012 h 354842"/>
                <a:gd name="connsiteX4" fmla="*/ 696035 w 982638"/>
                <a:gd name="connsiteY4" fmla="*/ 341194 h 354842"/>
                <a:gd name="connsiteX5" fmla="*/ 0 w 982638"/>
                <a:gd name="connsiteY5" fmla="*/ 354842 h 354842"/>
                <a:gd name="connsiteX6" fmla="*/ 13647 w 982638"/>
                <a:gd name="connsiteY6" fmla="*/ 13648 h 35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2638" h="354842">
                  <a:moveTo>
                    <a:pt x="13647" y="13648"/>
                  </a:moveTo>
                  <a:lnTo>
                    <a:pt x="982638" y="0"/>
                  </a:lnTo>
                  <a:lnTo>
                    <a:pt x="914400" y="191069"/>
                  </a:lnTo>
                  <a:lnTo>
                    <a:pt x="791570" y="232012"/>
                  </a:lnTo>
                  <a:lnTo>
                    <a:pt x="696035" y="341194"/>
                  </a:lnTo>
                  <a:lnTo>
                    <a:pt x="0" y="354842"/>
                  </a:lnTo>
                  <a:lnTo>
                    <a:pt x="13647" y="136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295400" y="762000"/>
            <a:ext cx="7315200" cy="707886"/>
          </a:xfrm>
          <a:prstGeom prst="rect">
            <a:avLst/>
          </a:prstGeom>
          <a:solidFill>
            <a:srgbClr val="D1FFFF"/>
          </a:solidFill>
          <a:ln w="12700">
            <a:solidFill>
              <a:srgbClr val="00C9C4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Sylfaen" pitchFamily="18" charset="0"/>
              </a:rPr>
              <a:t>                   </a:t>
            </a:r>
            <a:r>
              <a:rPr lang="hy-AM" sz="2000" i="1" dirty="0" smtClean="0">
                <a:latin typeface="Sylfaen" pitchFamily="18" charset="0"/>
              </a:rPr>
              <a:t>Օգտվելով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գումարման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զուգորդական</a:t>
            </a:r>
            <a:r>
              <a:rPr lang="ru-RU" sz="2000" i="1" dirty="0" smtClean="0">
                <a:latin typeface="Sylfaen" pitchFamily="18" charset="0"/>
              </a:rPr>
              <a:t>  </a:t>
            </a:r>
            <a:r>
              <a:rPr lang="hy-AM" sz="2000" i="1" dirty="0" smtClean="0">
                <a:latin typeface="Sylfaen" pitchFamily="18" charset="0"/>
              </a:rPr>
              <a:t>օրենքից` հաշվե</a:t>
            </a:r>
            <a:r>
              <a:rPr lang="ru-RU" sz="2000" i="1" dirty="0" smtClean="0">
                <a:latin typeface="Sylfaen" pitchFamily="18" charset="0"/>
              </a:rPr>
              <a:t>լ </a:t>
            </a:r>
            <a:r>
              <a:rPr lang="hy-AM" sz="2000" i="1" dirty="0" smtClean="0">
                <a:latin typeface="Sylfaen" pitchFamily="18" charset="0"/>
              </a:rPr>
              <a:t> առավել</a:t>
            </a:r>
            <a:r>
              <a:rPr lang="ru-RU" sz="2000" i="1" dirty="0" smtClean="0">
                <a:latin typeface="Sylfaen" pitchFamily="18" charset="0"/>
              </a:rPr>
              <a:t>  </a:t>
            </a:r>
            <a:r>
              <a:rPr lang="hy-AM" sz="2000" i="1" dirty="0" smtClean="0">
                <a:latin typeface="Sylfaen" pitchFamily="18" charset="0"/>
              </a:rPr>
              <a:t>հարմար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եղանակով.</a:t>
            </a:r>
            <a:endParaRPr lang="en-CA" i="1" dirty="0">
              <a:latin typeface="Sylfaen" pitchFamily="18" charset="0"/>
            </a:endParaRPr>
          </a:p>
        </p:txBody>
      </p: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152400" y="201654"/>
            <a:ext cx="2298598" cy="788946"/>
            <a:chOff x="514323" y="4191000"/>
            <a:chExt cx="4438677" cy="1523484"/>
          </a:xfrm>
        </p:grpSpPr>
        <p:grpSp>
          <p:nvGrpSpPr>
            <p:cNvPr id="15" name="Group 13"/>
            <p:cNvGrpSpPr/>
            <p:nvPr/>
          </p:nvGrpSpPr>
          <p:grpSpPr>
            <a:xfrm>
              <a:off x="838200" y="4191000"/>
              <a:ext cx="4114800" cy="1523484"/>
              <a:chOff x="5334000" y="5486916"/>
              <a:chExt cx="3733800" cy="1371084"/>
            </a:xfrm>
          </p:grpSpPr>
          <p:pic>
            <p:nvPicPr>
              <p:cNvPr id="17" name="Picture 2" descr="C:\Users\мм\Desktop\Buttons\43678427-vector-illustration-of-school-subject-icon-for-design-website-background-banner-infographic-learning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t="32692" r="2000" b="34615"/>
              <a:stretch>
                <a:fillRect/>
              </a:stretch>
            </p:blipFill>
            <p:spPr bwMode="auto">
              <a:xfrm>
                <a:off x="5334000" y="5486916"/>
                <a:ext cx="3733800" cy="1371084"/>
              </a:xfrm>
              <a:prstGeom prst="rect">
                <a:avLst/>
              </a:prstGeom>
              <a:noFill/>
              <a:effectLst>
                <a:outerShdw blurRad="50800" dist="1016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18" name="Rounded Rectangle 17"/>
              <p:cNvSpPr/>
              <p:nvPr/>
            </p:nvSpPr>
            <p:spPr>
              <a:xfrm>
                <a:off x="5715000" y="5703154"/>
                <a:ext cx="2286000" cy="974963"/>
              </a:xfrm>
              <a:prstGeom prst="roundRect">
                <a:avLst>
                  <a:gd name="adj" fmla="val 1742"/>
                </a:avLst>
              </a:prstGeom>
              <a:solidFill>
                <a:srgbClr val="F3F3F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y-AM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14323" y="4514605"/>
              <a:ext cx="3128279" cy="891492"/>
            </a:xfrm>
            <a:prstGeom prst="rect">
              <a:avLst/>
            </a:prstGeom>
            <a:solidFill>
              <a:srgbClr val="D765FF"/>
            </a:solidFill>
            <a:ln>
              <a:solidFill>
                <a:srgbClr val="9E00D6"/>
              </a:solidFill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Օ</a:t>
              </a:r>
              <a:r>
                <a:rPr lang="en-CA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Ր</a:t>
              </a:r>
              <a:r>
                <a:rPr lang="ru-RU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ԻՆԱԿ</a:t>
              </a:r>
              <a:r>
                <a:rPr lang="en-CA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 </a:t>
              </a:r>
              <a:endParaRPr lang="en-CA" sz="2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00D200"/>
                  </a:solidFill>
                </a:uFill>
                <a:latin typeface="Sylfaen" pitchFamily="18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505200" y="2133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400" y="2209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0">
                  <a:solidFill>
                    <a:srgbClr val="00A8A4"/>
                  </a:solidFill>
                </a:ln>
                <a:solidFill>
                  <a:srgbClr val="00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ա)</a:t>
            </a:r>
            <a:endParaRPr lang="en-CA" sz="2800" i="1" dirty="0">
              <a:ln w="0">
                <a:solidFill>
                  <a:srgbClr val="00A8A4"/>
                </a:solidFill>
              </a:ln>
              <a:solidFill>
                <a:srgbClr val="00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22098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196 +  17 + 283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0" name="TextBox 17">
            <a:hlinkClick r:id="" action="ppaction://noaction"/>
          </p:cNvPr>
          <p:cNvSpPr txBox="1"/>
          <p:nvPr/>
        </p:nvSpPr>
        <p:spPr>
          <a:xfrm>
            <a:off x="6172200" y="1332000"/>
            <a:ext cx="1905000" cy="461665"/>
          </a:xfrm>
          <a:prstGeom prst="rect">
            <a:avLst/>
          </a:prstGeom>
          <a:solidFill>
            <a:srgbClr val="D765FF"/>
          </a:solidFill>
          <a:ln>
            <a:solidFill>
              <a:srgbClr val="9E00D6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400" b="1" dirty="0" smtClean="0">
                <a:ln w="0">
                  <a:noFill/>
                </a:ln>
                <a:solidFill>
                  <a:schemeClr val="bg1"/>
                </a:solidFill>
                <a:effectLst/>
                <a:uFill>
                  <a:solidFill>
                    <a:srgbClr val="00D200"/>
                  </a:solidFill>
                </a:uFill>
                <a:latin typeface="Sylfaen" pitchFamily="18" charset="0"/>
              </a:rPr>
              <a:t> </a:t>
            </a:r>
            <a:r>
              <a:rPr lang="en-CA" sz="2400" b="1" dirty="0" smtClean="0">
                <a:ln w="0">
                  <a:noFill/>
                </a:ln>
                <a:solidFill>
                  <a:schemeClr val="bg1"/>
                </a:solidFill>
                <a:effectLst/>
                <a:uFill>
                  <a:solidFill>
                    <a:srgbClr val="FF0066"/>
                  </a:solidFill>
                </a:uFill>
                <a:latin typeface="Sylfaen" pitchFamily="18" charset="0"/>
              </a:rPr>
              <a:t>ԼՈՒԾՈՒՄ</a:t>
            </a:r>
            <a:r>
              <a:rPr lang="en-CA" sz="2400" b="1" dirty="0" smtClean="0">
                <a:ln w="0">
                  <a:noFill/>
                </a:ln>
                <a:solidFill>
                  <a:schemeClr val="bg1"/>
                </a:solidFill>
                <a:effectLst/>
                <a:uFill>
                  <a:solidFill>
                    <a:srgbClr val="00D200"/>
                  </a:solidFill>
                </a:uFill>
                <a:latin typeface="Sylfaen" pitchFamily="18" charset="0"/>
              </a:rPr>
              <a:t>  </a:t>
            </a:r>
            <a:endParaRPr lang="en-CA" sz="2400" b="1" dirty="0">
              <a:ln w="0">
                <a:noFill/>
              </a:ln>
              <a:solidFill>
                <a:schemeClr val="bg1"/>
              </a:solidFill>
              <a:effectLst/>
              <a:uFill>
                <a:solidFill>
                  <a:srgbClr val="00D200"/>
                </a:solidFill>
              </a:uFill>
              <a:latin typeface="Sylfae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64000" y="2183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    )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0000" y="22098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196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0" y="22098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+ 300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62600" y="22098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r>
              <a:rPr lang="ru-RU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496 </a:t>
            </a:r>
            <a:endParaRPr lang="en-CA" sz="28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62400" y="332625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7200" y="340245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0">
                  <a:solidFill>
                    <a:srgbClr val="00A8A4"/>
                  </a:solidFill>
                </a:ln>
                <a:solidFill>
                  <a:srgbClr val="00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բ)</a:t>
            </a:r>
            <a:endParaRPr lang="en-CA" sz="2800" i="1" dirty="0">
              <a:ln w="0">
                <a:solidFill>
                  <a:srgbClr val="00A8A4"/>
                </a:solidFill>
              </a:ln>
              <a:solidFill>
                <a:srgbClr val="00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26800" y="3402450"/>
            <a:ext cx="344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1032 + 968  + 255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0000" y="3384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        ) 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86200" y="5132963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8600" y="52064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0">
                  <a:solidFill>
                    <a:srgbClr val="00A8A4"/>
                  </a:solidFill>
                </a:ln>
                <a:solidFill>
                  <a:srgbClr val="00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գ)</a:t>
            </a:r>
            <a:endParaRPr lang="en-CA" sz="2800" i="1" dirty="0">
              <a:ln w="0">
                <a:solidFill>
                  <a:srgbClr val="00A8A4"/>
                </a:solidFill>
              </a:ln>
              <a:solidFill>
                <a:srgbClr val="00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0" y="5206425"/>
            <a:ext cx="344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101 +  999 + 1001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728000" y="518002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        ) 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19200" y="5816025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524000" y="58922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101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209800" y="58922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+ 2000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05200" y="58922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r>
              <a:rPr lang="ru-RU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2101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19200" y="3987225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00200" y="40634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2000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14600" y="40634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+ 255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81400" y="40634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r>
              <a:rPr lang="ru-RU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2255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087800" y="377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68" name="Rectangle 67"/>
          <p:cNvSpPr/>
          <p:nvPr/>
        </p:nvSpPr>
        <p:spPr>
          <a:xfrm>
            <a:off x="7128000" y="4500000"/>
            <a:ext cx="533400" cy="46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69" name="Rectangle 68"/>
          <p:cNvSpPr/>
          <p:nvPr/>
        </p:nvSpPr>
        <p:spPr>
          <a:xfrm>
            <a:off x="7162800" y="51816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70" name="TextBox 69"/>
          <p:cNvSpPr txBox="1"/>
          <p:nvPr/>
        </p:nvSpPr>
        <p:spPr>
          <a:xfrm>
            <a:off x="5943600" y="3820180"/>
            <a:ext cx="11430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496  </a:t>
            </a:r>
            <a:endParaRPr lang="en-CA" sz="30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4495800"/>
            <a:ext cx="1143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2255  </a:t>
            </a:r>
            <a:endParaRPr lang="en-CA" sz="24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19800" y="51155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2101  </a:t>
            </a:r>
            <a:endParaRPr lang="en-CA" sz="24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" grpId="0"/>
      <p:bldP spid="31" grpId="0"/>
      <p:bldP spid="20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 animBg="1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>
              <a:ln>
                <a:solidFill>
                  <a:srgbClr val="00643C"/>
                </a:solidFill>
              </a:ln>
            </a:endParaRPr>
          </a:p>
        </p:txBody>
      </p:sp>
      <p:grpSp>
        <p:nvGrpSpPr>
          <p:cNvPr id="2" name="Group 51"/>
          <p:cNvGrpSpPr>
            <a:grpSpLocks noChangeAspect="1"/>
          </p:cNvGrpSpPr>
          <p:nvPr/>
        </p:nvGrpSpPr>
        <p:grpSpPr>
          <a:xfrm flipH="1">
            <a:off x="3168000" y="1872000"/>
            <a:ext cx="6103738" cy="4878415"/>
            <a:chOff x="228600" y="1524000"/>
            <a:chExt cx="6343650" cy="5092823"/>
          </a:xfrm>
        </p:grpSpPr>
        <p:grpSp>
          <p:nvGrpSpPr>
            <p:cNvPr id="3" name="Group 48"/>
            <p:cNvGrpSpPr/>
            <p:nvPr/>
          </p:nvGrpSpPr>
          <p:grpSpPr>
            <a:xfrm>
              <a:off x="228600" y="1524000"/>
              <a:ext cx="6343650" cy="5092823"/>
              <a:chOff x="228600" y="1524000"/>
              <a:chExt cx="6343650" cy="5092823"/>
            </a:xfrm>
          </p:grpSpPr>
          <p:grpSp>
            <p:nvGrpSpPr>
              <p:cNvPr id="4" name="Group 42"/>
              <p:cNvGrpSpPr>
                <a:grpSpLocks noChangeAspect="1"/>
              </p:cNvGrpSpPr>
              <p:nvPr/>
            </p:nvGrpSpPr>
            <p:grpSpPr>
              <a:xfrm>
                <a:off x="228600" y="1524000"/>
                <a:ext cx="6343650" cy="5092823"/>
                <a:chOff x="304800" y="1905000"/>
                <a:chExt cx="5715000" cy="4588129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304800" y="1905000"/>
                  <a:ext cx="5715000" cy="4588129"/>
                  <a:chOff x="304800" y="1905000"/>
                  <a:chExt cx="5715000" cy="4588129"/>
                </a:xfrm>
              </p:grpSpPr>
              <p:grpSp>
                <p:nvGrpSpPr>
                  <p:cNvPr id="6" name="Group 36"/>
                  <p:cNvGrpSpPr/>
                  <p:nvPr/>
                </p:nvGrpSpPr>
                <p:grpSpPr>
                  <a:xfrm>
                    <a:off x="304800" y="1905000"/>
                    <a:ext cx="5715000" cy="4588129"/>
                    <a:chOff x="304800" y="1905000"/>
                    <a:chExt cx="5715000" cy="4588129"/>
                  </a:xfrm>
                </p:grpSpPr>
                <p:grpSp>
                  <p:nvGrpSpPr>
                    <p:cNvPr id="7" name="Group 17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304800" y="2590800"/>
                      <a:ext cx="3902329" cy="3902329"/>
                      <a:chOff x="1320060" y="177059"/>
                      <a:chExt cx="6503883" cy="6503882"/>
                    </a:xfrm>
                  </p:grpSpPr>
                  <p:pic>
                    <p:nvPicPr>
                      <p:cNvPr id="19" name="Picture 2" descr="D:\1.Math-5grade-picture\employee-presentation-1446241-1224685.pn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060" y="177059"/>
                        <a:ext cx="6503883" cy="6503882"/>
                      </a:xfrm>
                      <a:prstGeom prst="rect">
                        <a:avLst/>
                      </a:prstGeom>
                      <a:noFill/>
                    </p:spPr>
                  </p:pic>
                  <p:pic>
                    <p:nvPicPr>
                      <p:cNvPr id="20" name="Picture 19" descr="C:\Users\мм\Desktop\Planning-on-attending-beauty-college-222.jpg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3" cstate="print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lum bright="-4000"/>
                      </a:blip>
                      <a:srcRect b="33797"/>
                      <a:stretch>
                        <a:fillRect/>
                      </a:stretch>
                    </p:blipFill>
                    <p:spPr bwMode="auto">
                      <a:xfrm rot="60000">
                        <a:off x="2084924" y="228993"/>
                        <a:ext cx="897298" cy="979333"/>
                      </a:xfrm>
                      <a:prstGeom prst="rect">
                        <a:avLst/>
                      </a:prstGeom>
                      <a:noFill/>
                      <a:scene3d>
                        <a:camera prst="perspectiveRight"/>
                        <a:lightRig rig="threePt" dir="t"/>
                      </a:scene3d>
                    </p:spPr>
                  </p:pic>
                </p:grpSp>
                <p:pic>
                  <p:nvPicPr>
                    <p:cNvPr id="32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/>
                    <a:stretch>
                      <a:fillRect/>
                    </a:stretch>
                  </p:blipFill>
                  <p:spPr bwMode="auto">
                    <a:xfrm>
                      <a:off x="3352800" y="2590800"/>
                      <a:ext cx="2667000" cy="3902329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34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 b="82426"/>
                    <a:stretch>
                      <a:fillRect/>
                    </a:stretch>
                  </p:blipFill>
                  <p:spPr bwMode="auto">
                    <a:xfrm flipH="1">
                      <a:off x="1219200" y="1905000"/>
                      <a:ext cx="2743200" cy="685800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35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 b="82426"/>
                    <a:stretch>
                      <a:fillRect/>
                    </a:stretch>
                  </p:blipFill>
                  <p:spPr bwMode="auto">
                    <a:xfrm>
                      <a:off x="3352800" y="1905000"/>
                      <a:ext cx="2667000" cy="685800"/>
                    </a:xfrm>
                    <a:prstGeom prst="rect">
                      <a:avLst/>
                    </a:prstGeom>
                    <a:noFill/>
                  </p:spPr>
                </p:pic>
                <p:sp>
                  <p:nvSpPr>
                    <p:cNvPr id="36" name="Rectangle 35"/>
                    <p:cNvSpPr/>
                    <p:nvPr/>
                  </p:nvSpPr>
                  <p:spPr>
                    <a:xfrm>
                      <a:off x="1752600" y="4676892"/>
                      <a:ext cx="3810000" cy="171236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y-AM"/>
                    </a:p>
                  </p:txBody>
                </p:sp>
                <p:pic>
                  <p:nvPicPr>
                    <p:cNvPr id="33" name="Picture 2" descr="D:\1.Math-5grade-picture\employee-presentation-1446241-1224685.pn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 l="37101" t="52722" r="10783" b="2815"/>
                    <a:stretch>
                      <a:fillRect/>
                    </a:stretch>
                  </p:blipFill>
                  <p:spPr bwMode="auto">
                    <a:xfrm>
                      <a:off x="2514600" y="4650946"/>
                      <a:ext cx="2209800" cy="1735091"/>
                    </a:xfrm>
                    <a:prstGeom prst="rect">
                      <a:avLst/>
                    </a:prstGeom>
                    <a:noFill/>
                  </p:spPr>
                </p:pic>
              </p:grpSp>
              <p:sp>
                <p:nvSpPr>
                  <p:cNvPr id="39" name="Rectangle 38"/>
                  <p:cNvSpPr/>
                  <p:nvPr/>
                </p:nvSpPr>
                <p:spPr>
                  <a:xfrm>
                    <a:off x="5515070" y="2743200"/>
                    <a:ext cx="228600" cy="3048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y-AM"/>
                  </a:p>
                </p:txBody>
              </p:sp>
              <p:sp>
                <p:nvSpPr>
                  <p:cNvPr id="38" name="Rectangle 37"/>
                  <p:cNvSpPr/>
                  <p:nvPr/>
                </p:nvSpPr>
                <p:spPr>
                  <a:xfrm>
                    <a:off x="1635071" y="2286687"/>
                    <a:ext cx="136686" cy="78534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y-AM"/>
                  </a:p>
                </p:txBody>
              </p:sp>
            </p:grpSp>
            <p:sp>
              <p:nvSpPr>
                <p:cNvPr id="41" name="Rectangle 40"/>
                <p:cNvSpPr/>
                <p:nvPr/>
              </p:nvSpPr>
              <p:spPr>
                <a:xfrm>
                  <a:off x="1905000" y="2331600"/>
                  <a:ext cx="3600000" cy="208800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y-AM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1763578" y="2362200"/>
                  <a:ext cx="198680" cy="94500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y-AM"/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1981200" y="1981200"/>
                <a:ext cx="3886200" cy="2286000"/>
              </a:xfrm>
              <a:prstGeom prst="rect">
                <a:avLst/>
              </a:prstGeom>
              <a:solidFill>
                <a:srgbClr val="D1FFFF"/>
              </a:solidFill>
              <a:ln w="0">
                <a:solidFill>
                  <a:srgbClr val="00C9C4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y-AM"/>
              </a:p>
            </p:txBody>
          </p:sp>
        </p:grpSp>
        <p:sp>
          <p:nvSpPr>
            <p:cNvPr id="51" name="Freeform 50"/>
            <p:cNvSpPr/>
            <p:nvPr/>
          </p:nvSpPr>
          <p:spPr>
            <a:xfrm>
              <a:off x="838200" y="2789403"/>
              <a:ext cx="379965" cy="195155"/>
            </a:xfrm>
            <a:custGeom>
              <a:avLst/>
              <a:gdLst>
                <a:gd name="connsiteX0" fmla="*/ 0 w 379965"/>
                <a:gd name="connsiteY0" fmla="*/ 15860 h 195155"/>
                <a:gd name="connsiteX1" fmla="*/ 82751 w 379965"/>
                <a:gd name="connsiteY1" fmla="*/ 148262 h 195155"/>
                <a:gd name="connsiteX2" fmla="*/ 136539 w 379965"/>
                <a:gd name="connsiteY2" fmla="*/ 181363 h 195155"/>
                <a:gd name="connsiteX3" fmla="*/ 227565 w 379965"/>
                <a:gd name="connsiteY3" fmla="*/ 189638 h 195155"/>
                <a:gd name="connsiteX4" fmla="*/ 289629 w 379965"/>
                <a:gd name="connsiteY4" fmla="*/ 148262 h 195155"/>
                <a:gd name="connsiteX5" fmla="*/ 368242 w 379965"/>
                <a:gd name="connsiteY5" fmla="*/ 19998 h 195155"/>
                <a:gd name="connsiteX6" fmla="*/ 359967 w 379965"/>
                <a:gd name="connsiteY6" fmla="*/ 28273 h 195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9965" h="195155">
                  <a:moveTo>
                    <a:pt x="0" y="15860"/>
                  </a:moveTo>
                  <a:cubicBezTo>
                    <a:pt x="29997" y="68269"/>
                    <a:pt x="59994" y="120678"/>
                    <a:pt x="82751" y="148262"/>
                  </a:cubicBezTo>
                  <a:cubicBezTo>
                    <a:pt x="105508" y="175846"/>
                    <a:pt x="112403" y="174467"/>
                    <a:pt x="136539" y="181363"/>
                  </a:cubicBezTo>
                  <a:cubicBezTo>
                    <a:pt x="160675" y="188259"/>
                    <a:pt x="202050" y="195155"/>
                    <a:pt x="227565" y="189638"/>
                  </a:cubicBezTo>
                  <a:cubicBezTo>
                    <a:pt x="253080" y="184121"/>
                    <a:pt x="266183" y="176535"/>
                    <a:pt x="289629" y="148262"/>
                  </a:cubicBezTo>
                  <a:cubicBezTo>
                    <a:pt x="313075" y="119989"/>
                    <a:pt x="356519" y="39996"/>
                    <a:pt x="368242" y="19998"/>
                  </a:cubicBezTo>
                  <a:cubicBezTo>
                    <a:pt x="379965" y="0"/>
                    <a:pt x="369966" y="14136"/>
                    <a:pt x="359967" y="28273"/>
                  </a:cubicBezTo>
                </a:path>
              </a:pathLst>
            </a:custGeom>
            <a:ln>
              <a:solidFill>
                <a:srgbClr val="FFB7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</p:grpSp>
      <p:pic>
        <p:nvPicPr>
          <p:cNvPr id="45" name="Picture 2" descr="C:\Users\мм\Desktop\number-150790_960_720.png"/>
          <p:cNvPicPr>
            <a:picLocks noChangeAspect="1" noChangeArrowheads="1"/>
          </p:cNvPicPr>
          <p:nvPr/>
        </p:nvPicPr>
        <p:blipFill>
          <a:blip r:embed="rId4" cstate="print"/>
          <a:srcRect l="15179" t="6184" r="9375"/>
          <a:stretch>
            <a:fillRect/>
          </a:stretch>
        </p:blipFill>
        <p:spPr bwMode="auto">
          <a:xfrm>
            <a:off x="112824" y="4038600"/>
            <a:ext cx="2024361" cy="2517264"/>
          </a:xfrm>
          <a:prstGeom prst="rect">
            <a:avLst/>
          </a:prstGeom>
          <a:noFill/>
        </p:spPr>
      </p:pic>
      <p:pic>
        <p:nvPicPr>
          <p:cNvPr id="44" name="Picture 2" descr="C:\Users\мм\Desktop\number-150790_960_720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 flipH="1">
            <a:off x="726912" y="4501909"/>
            <a:ext cx="2473488" cy="2260256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304800" y="293638"/>
            <a:ext cx="6477000" cy="1154162"/>
          </a:xfrm>
          <a:prstGeom prst="rect">
            <a:avLst/>
          </a:prstGeom>
          <a:solidFill>
            <a:srgbClr val="F7E1FF"/>
          </a:solidFill>
          <a:ln>
            <a:solidFill>
              <a:srgbClr val="9E00D6"/>
            </a:solidFill>
          </a:ln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Գումարման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տեղափոխական  և  զուգորդական  օրենք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ներ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ը 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շատ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 դ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եպքերում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թույլ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են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տալիս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պարզեցնել 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և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արագացնել </a:t>
            </a:r>
            <a:r>
              <a:rPr lang="ru-RU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 </a:t>
            </a:r>
            <a:r>
              <a:rPr lang="hy-AM" sz="2200" i="1" dirty="0" smtClean="0">
                <a:ln w="0">
                  <a:solidFill>
                    <a:srgbClr val="9E00D6"/>
                  </a:solidFill>
                </a:ln>
                <a:solidFill>
                  <a:srgbClr val="DD7DFF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</a:rPr>
              <a:t>հաշվումները:</a:t>
            </a:r>
            <a:endParaRPr lang="ru-RU" sz="2200" i="1" dirty="0" smtClean="0">
              <a:ln w="0">
                <a:solidFill>
                  <a:srgbClr val="9E00D6"/>
                </a:solidFill>
              </a:ln>
              <a:solidFill>
                <a:srgbClr val="DD7DFF"/>
              </a:solidFill>
              <a:uFill>
                <a:solidFill>
                  <a:schemeClr val="bg1"/>
                </a:solidFill>
              </a:uFill>
              <a:latin typeface="Sylfaen" pitchFamily="18" charset="0"/>
            </a:endParaRPr>
          </a:p>
          <a:p>
            <a:r>
              <a:rPr lang="ru-RU" sz="300" i="1" dirty="0" smtClean="0">
                <a:ln w="0">
                  <a:solidFill>
                    <a:srgbClr val="EE0077"/>
                  </a:solidFill>
                </a:ln>
                <a:solidFill>
                  <a:srgbClr val="FF6DB6"/>
                </a:solidFill>
                <a:uFill>
                  <a:solidFill>
                    <a:schemeClr val="bg1"/>
                  </a:solidFill>
                </a:uFill>
                <a:latin typeface="Sylfaen" pitchFamily="18" charset="0"/>
                <a:ea typeface="Tahoma"/>
                <a:cs typeface="Tahoma"/>
              </a:rPr>
              <a:t> </a:t>
            </a:r>
            <a:endParaRPr lang="en-CA" sz="2200" i="1" dirty="0">
              <a:ln w="0">
                <a:solidFill>
                  <a:srgbClr val="EE0077"/>
                </a:solidFill>
              </a:ln>
              <a:solidFill>
                <a:srgbClr val="FF6DB6"/>
              </a:solidFill>
              <a:uFill>
                <a:solidFill>
                  <a:schemeClr val="bg1"/>
                </a:solidFill>
              </a:uFill>
              <a:latin typeface="Sylfae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2000" y="2438400"/>
            <a:ext cx="3733800" cy="1785104"/>
          </a:xfrm>
          <a:prstGeom prst="rect">
            <a:avLst/>
          </a:prstGeom>
          <a:noFill/>
          <a:ln w="22225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n w="0">
                  <a:solidFill>
                    <a:srgbClr val="00643C"/>
                  </a:solidFill>
                </a:ln>
                <a:solidFill>
                  <a:srgbClr val="00FFFF"/>
                </a:solidFill>
                <a:latin typeface="Sylfaen" pitchFamily="18" charset="0"/>
              </a:rPr>
              <a:t>Մի  քանի  գումարելիների  գումարի  մեջ  կարելի  է գումարելիների  տեղերը  փոխել  և  ցանկացած  ձևով  առնել  փակագծերի  մեջ:</a:t>
            </a:r>
            <a:endParaRPr lang="hy-AM" sz="2200" b="1" dirty="0" smtClean="0">
              <a:ln w="0">
                <a:solidFill>
                  <a:srgbClr val="00643C"/>
                </a:solidFill>
              </a:ln>
              <a:solidFill>
                <a:srgbClr val="00FFFF"/>
              </a:solidFill>
              <a:latin typeface="Sylfae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y-AM" dirty="0"/>
          </a:p>
        </p:txBody>
      </p:sp>
      <p:grpSp>
        <p:nvGrpSpPr>
          <p:cNvPr id="58" name="Group 57"/>
          <p:cNvGrpSpPr/>
          <p:nvPr/>
        </p:nvGrpSpPr>
        <p:grpSpPr>
          <a:xfrm>
            <a:off x="4493890" y="2971800"/>
            <a:ext cx="4573910" cy="3810000"/>
            <a:chOff x="4493890" y="2971800"/>
            <a:chExt cx="4573910" cy="3810000"/>
          </a:xfrm>
        </p:grpSpPr>
        <p:grpSp>
          <p:nvGrpSpPr>
            <p:cNvPr id="41" name="Group 40"/>
            <p:cNvGrpSpPr/>
            <p:nvPr/>
          </p:nvGrpSpPr>
          <p:grpSpPr>
            <a:xfrm>
              <a:off x="4493890" y="2971800"/>
              <a:ext cx="4573910" cy="3810000"/>
              <a:chOff x="4493890" y="2971800"/>
              <a:chExt cx="4573910" cy="3810000"/>
            </a:xfrm>
          </p:grpSpPr>
          <p:grpSp>
            <p:nvGrpSpPr>
              <p:cNvPr id="42" name="Group 77"/>
              <p:cNvGrpSpPr/>
              <p:nvPr/>
            </p:nvGrpSpPr>
            <p:grpSpPr>
              <a:xfrm>
                <a:off x="4493890" y="2971800"/>
                <a:ext cx="4573910" cy="3810000"/>
                <a:chOff x="4493890" y="2971800"/>
                <a:chExt cx="4573910" cy="3810000"/>
              </a:xfrm>
            </p:grpSpPr>
            <p:grpSp>
              <p:nvGrpSpPr>
                <p:cNvPr id="44" name="Group 75"/>
                <p:cNvGrpSpPr/>
                <p:nvPr/>
              </p:nvGrpSpPr>
              <p:grpSpPr>
                <a:xfrm>
                  <a:off x="4493890" y="2971800"/>
                  <a:ext cx="4573910" cy="3810000"/>
                  <a:chOff x="4493890" y="2971800"/>
                  <a:chExt cx="4573910" cy="3810000"/>
                </a:xfrm>
              </p:grpSpPr>
              <p:pic>
                <p:nvPicPr>
                  <p:cNvPr id="48" name="Picture 2" descr="C:\Users\мм\Desktop\Math 5-glukh 2\127342281-online-internet-courses-tutorial-web-education-concept-vector-flat-cartoon-design-graphic-illustrati.jpg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tretch>
                    <a:fillRect/>
                  </a:stretch>
                </p:blipFill>
                <p:spPr bwMode="auto">
                  <a:xfrm>
                    <a:off x="4493890" y="2971800"/>
                    <a:ext cx="4573910" cy="38100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</p:pic>
              <p:sp>
                <p:nvSpPr>
                  <p:cNvPr id="49" name="Rectangle 48"/>
                  <p:cNvSpPr/>
                  <p:nvPr/>
                </p:nvSpPr>
                <p:spPr>
                  <a:xfrm>
                    <a:off x="7696200" y="5715000"/>
                    <a:ext cx="152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y-AM"/>
                  </a:p>
                </p:txBody>
              </p:sp>
            </p:grpSp>
            <p:pic>
              <p:nvPicPr>
                <p:cNvPr id="45" name="Picture 2" descr="C:\Users\мм\Desktop\Math 5-glukh 2\127342281-online-internet-courses-tutorial-web-education-concept-vector-flat-cartoon-design-graphic-illustrati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58351" t="60000" r="28321" b="14000"/>
                <a:stretch>
                  <a:fillRect/>
                </a:stretch>
              </p:blipFill>
              <p:spPr bwMode="auto">
                <a:xfrm>
                  <a:off x="7162800" y="4572000"/>
                  <a:ext cx="609600" cy="1066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</p:pic>
          </p:grpSp>
          <p:sp>
            <p:nvSpPr>
              <p:cNvPr id="43" name="Freeform 42"/>
              <p:cNvSpPr/>
              <p:nvPr/>
            </p:nvSpPr>
            <p:spPr>
              <a:xfrm>
                <a:off x="5964072" y="5322627"/>
                <a:ext cx="982638" cy="354842"/>
              </a:xfrm>
              <a:custGeom>
                <a:avLst/>
                <a:gdLst>
                  <a:gd name="connsiteX0" fmla="*/ 13647 w 982638"/>
                  <a:gd name="connsiteY0" fmla="*/ 13648 h 354842"/>
                  <a:gd name="connsiteX1" fmla="*/ 982638 w 982638"/>
                  <a:gd name="connsiteY1" fmla="*/ 0 h 354842"/>
                  <a:gd name="connsiteX2" fmla="*/ 914400 w 982638"/>
                  <a:gd name="connsiteY2" fmla="*/ 191069 h 354842"/>
                  <a:gd name="connsiteX3" fmla="*/ 791570 w 982638"/>
                  <a:gd name="connsiteY3" fmla="*/ 232012 h 354842"/>
                  <a:gd name="connsiteX4" fmla="*/ 696035 w 982638"/>
                  <a:gd name="connsiteY4" fmla="*/ 341194 h 354842"/>
                  <a:gd name="connsiteX5" fmla="*/ 0 w 982638"/>
                  <a:gd name="connsiteY5" fmla="*/ 354842 h 354842"/>
                  <a:gd name="connsiteX6" fmla="*/ 13647 w 982638"/>
                  <a:gd name="connsiteY6" fmla="*/ 13648 h 35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82638" h="354842">
                    <a:moveTo>
                      <a:pt x="13647" y="13648"/>
                    </a:moveTo>
                    <a:lnTo>
                      <a:pt x="982638" y="0"/>
                    </a:lnTo>
                    <a:lnTo>
                      <a:pt x="914400" y="191069"/>
                    </a:lnTo>
                    <a:lnTo>
                      <a:pt x="791570" y="232012"/>
                    </a:lnTo>
                    <a:lnTo>
                      <a:pt x="696035" y="341194"/>
                    </a:lnTo>
                    <a:lnTo>
                      <a:pt x="0" y="354842"/>
                    </a:lnTo>
                    <a:lnTo>
                      <a:pt x="13647" y="1364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y-AM"/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7239000" y="5486400"/>
              <a:ext cx="6096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943600" y="4572000"/>
              <a:ext cx="9918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642901" y="5284350"/>
            <a:ext cx="4233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103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5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+ 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465  +  4</a:t>
            </a:r>
            <a:r>
              <a:rPr lang="hy-AM" sz="3200" b="1" dirty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9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+ 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101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952000" y="5257800"/>
            <a:ext cx="2084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</a:t>
            </a:r>
            <a:r>
              <a:rPr lang="hy-AM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r>
              <a:rPr lang="en-US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r>
              <a:rPr lang="hy-AM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</a:t>
            </a:r>
            <a:r>
              <a:rPr lang="hy-AM" sz="1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) 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2000" y="292042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393 + </a:t>
            </a:r>
            <a:r>
              <a:rPr lang="en-US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107  +  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8 + 92 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826000" y="2895600"/>
            <a:ext cx="1609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</a:t>
            </a:r>
            <a:r>
              <a:rPr lang="en-US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) 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0554" y="2895599"/>
            <a:ext cx="2208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</a:t>
            </a:r>
            <a:r>
              <a:rPr lang="ru-RU" sz="20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         </a:t>
            </a:r>
            <a:r>
              <a:rPr lang="en-US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   </a:t>
            </a:r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)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762000"/>
            <a:ext cx="6705600" cy="1015663"/>
          </a:xfrm>
          <a:prstGeom prst="rect">
            <a:avLst/>
          </a:prstGeom>
          <a:solidFill>
            <a:srgbClr val="D1FFFF"/>
          </a:solidFill>
          <a:ln w="12700">
            <a:solidFill>
              <a:srgbClr val="00C9C4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Sylfaen" pitchFamily="18" charset="0"/>
              </a:rPr>
              <a:t>                    </a:t>
            </a:r>
            <a:r>
              <a:rPr lang="hy-AM" sz="2000" i="1" dirty="0" smtClean="0">
                <a:latin typeface="Sylfaen" pitchFamily="18" charset="0"/>
              </a:rPr>
              <a:t>Կիրառելով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գումարման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տեղափոխական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և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զուգորդական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օրենքները</a:t>
            </a:r>
            <a:r>
              <a:rPr lang="ru-RU" sz="2000" i="1" dirty="0" smtClean="0">
                <a:latin typeface="Sylfaen" pitchFamily="18" charset="0"/>
              </a:rPr>
              <a:t>`  </a:t>
            </a:r>
            <a:r>
              <a:rPr lang="hy-AM" sz="2000" i="1" dirty="0" smtClean="0">
                <a:latin typeface="Sylfaen" pitchFamily="18" charset="0"/>
              </a:rPr>
              <a:t>հաշվե</a:t>
            </a:r>
            <a:r>
              <a:rPr lang="ru-RU" sz="2000" i="1" dirty="0" smtClean="0">
                <a:latin typeface="Sylfaen" pitchFamily="18" charset="0"/>
                <a:ea typeface="Cambria Math"/>
              </a:rPr>
              <a:t>լ</a:t>
            </a:r>
            <a:r>
              <a:rPr lang="hy-AM" sz="2000" i="1" dirty="0" smtClean="0">
                <a:latin typeface="Sylfaen" pitchFamily="18" charset="0"/>
              </a:rPr>
              <a:t>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առավել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հարմար </a:t>
            </a:r>
            <a:r>
              <a:rPr lang="ru-RU" sz="2000" i="1" dirty="0" smtClean="0">
                <a:latin typeface="Sylfaen" pitchFamily="18" charset="0"/>
              </a:rPr>
              <a:t> </a:t>
            </a:r>
            <a:r>
              <a:rPr lang="hy-AM" sz="2000" i="1" dirty="0" smtClean="0">
                <a:latin typeface="Sylfaen" pitchFamily="18" charset="0"/>
              </a:rPr>
              <a:t>եղանակով.</a:t>
            </a:r>
            <a:endParaRPr lang="en-CA" i="1" dirty="0">
              <a:latin typeface="Sylfaen" pitchFamily="18" charset="0"/>
            </a:endParaRPr>
          </a:p>
        </p:txBody>
      </p: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152400" y="201654"/>
            <a:ext cx="2298598" cy="788946"/>
            <a:chOff x="514323" y="4191000"/>
            <a:chExt cx="4438677" cy="1523484"/>
          </a:xfrm>
        </p:grpSpPr>
        <p:grpSp>
          <p:nvGrpSpPr>
            <p:cNvPr id="15" name="Group 13"/>
            <p:cNvGrpSpPr/>
            <p:nvPr/>
          </p:nvGrpSpPr>
          <p:grpSpPr>
            <a:xfrm>
              <a:off x="838200" y="4191000"/>
              <a:ext cx="4114800" cy="1523484"/>
              <a:chOff x="5334000" y="5486916"/>
              <a:chExt cx="3733800" cy="1371084"/>
            </a:xfrm>
          </p:grpSpPr>
          <p:pic>
            <p:nvPicPr>
              <p:cNvPr id="17" name="Picture 2" descr="C:\Users\мм\Desktop\Buttons\43678427-vector-illustration-of-school-subject-icon-for-design-website-background-banner-infographic-learning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t="32692" r="2000" b="34615"/>
              <a:stretch>
                <a:fillRect/>
              </a:stretch>
            </p:blipFill>
            <p:spPr bwMode="auto">
              <a:xfrm>
                <a:off x="5334000" y="5486916"/>
                <a:ext cx="3733800" cy="1371084"/>
              </a:xfrm>
              <a:prstGeom prst="rect">
                <a:avLst/>
              </a:prstGeom>
              <a:noFill/>
              <a:effectLst>
                <a:outerShdw blurRad="50800" dist="1016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18" name="Rounded Rectangle 17"/>
              <p:cNvSpPr/>
              <p:nvPr/>
            </p:nvSpPr>
            <p:spPr>
              <a:xfrm>
                <a:off x="5715000" y="5703154"/>
                <a:ext cx="2286000" cy="974963"/>
              </a:xfrm>
              <a:prstGeom prst="roundRect">
                <a:avLst>
                  <a:gd name="adj" fmla="val 1742"/>
                </a:avLst>
              </a:prstGeom>
              <a:solidFill>
                <a:srgbClr val="F3F3F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y-AM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14323" y="4514605"/>
              <a:ext cx="3128279" cy="891492"/>
            </a:xfrm>
            <a:prstGeom prst="rect">
              <a:avLst/>
            </a:prstGeom>
            <a:solidFill>
              <a:srgbClr val="D765FF"/>
            </a:solidFill>
            <a:ln>
              <a:solidFill>
                <a:srgbClr val="9E00D6"/>
              </a:solidFill>
            </a:ln>
            <a:effectLst>
              <a:outerShdw blurRad="889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Օ</a:t>
              </a:r>
              <a:r>
                <a:rPr lang="en-CA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Ր</a:t>
              </a:r>
              <a:r>
                <a:rPr lang="ru-RU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ԻՆԱԿ</a:t>
              </a:r>
              <a:r>
                <a:rPr lang="en-CA" sz="2400" b="1" dirty="0" smtClean="0">
                  <a:ln w="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uFill>
                    <a:solidFill>
                      <a:srgbClr val="73E600"/>
                    </a:solidFill>
                  </a:uFill>
                  <a:latin typeface="Sylfaen" pitchFamily="18" charset="0"/>
                </a:rPr>
                <a:t> </a:t>
              </a:r>
              <a:endParaRPr lang="en-CA" sz="2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uFill>
                  <a:solidFill>
                    <a:srgbClr val="00D200"/>
                  </a:solidFill>
                </a:uFill>
                <a:latin typeface="Sylfaen" pitchFamily="18" charset="0"/>
              </a:endParaRPr>
            </a:p>
          </p:txBody>
        </p:sp>
      </p:grpSp>
      <p:sp>
        <p:nvSpPr>
          <p:cNvPr id="40" name="TextBox 17">
            <a:hlinkClick r:id="" action="ppaction://noaction"/>
          </p:cNvPr>
          <p:cNvSpPr txBox="1"/>
          <p:nvPr/>
        </p:nvSpPr>
        <p:spPr>
          <a:xfrm>
            <a:off x="5410200" y="1600200"/>
            <a:ext cx="1905000" cy="461665"/>
          </a:xfrm>
          <a:prstGeom prst="rect">
            <a:avLst/>
          </a:prstGeom>
          <a:solidFill>
            <a:srgbClr val="D765FF"/>
          </a:solidFill>
          <a:ln>
            <a:solidFill>
              <a:srgbClr val="9E00D6"/>
            </a:solidFill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400" b="1" dirty="0" smtClean="0">
                <a:ln w="0">
                  <a:noFill/>
                </a:ln>
                <a:solidFill>
                  <a:schemeClr val="bg1"/>
                </a:solidFill>
                <a:effectLst/>
                <a:uFill>
                  <a:solidFill>
                    <a:srgbClr val="00D200"/>
                  </a:solidFill>
                </a:uFill>
                <a:latin typeface="Sylfaen" pitchFamily="18" charset="0"/>
              </a:rPr>
              <a:t> </a:t>
            </a:r>
            <a:r>
              <a:rPr lang="en-CA" sz="2400" b="1" dirty="0" smtClean="0">
                <a:ln w="0">
                  <a:noFill/>
                </a:ln>
                <a:solidFill>
                  <a:schemeClr val="bg1"/>
                </a:solidFill>
                <a:effectLst/>
                <a:uFill>
                  <a:solidFill>
                    <a:srgbClr val="FF0066"/>
                  </a:solidFill>
                </a:uFill>
                <a:latin typeface="Sylfaen" pitchFamily="18" charset="0"/>
              </a:rPr>
              <a:t>ԼՈՒԾՈՒՄ</a:t>
            </a:r>
            <a:r>
              <a:rPr lang="en-CA" sz="2400" b="1" dirty="0" smtClean="0">
                <a:ln w="0">
                  <a:noFill/>
                </a:ln>
                <a:solidFill>
                  <a:schemeClr val="bg1"/>
                </a:solidFill>
                <a:effectLst/>
                <a:uFill>
                  <a:solidFill>
                    <a:srgbClr val="00D200"/>
                  </a:solidFill>
                </a:uFill>
                <a:latin typeface="Sylfaen" pitchFamily="18" charset="0"/>
              </a:rPr>
              <a:t>  </a:t>
            </a:r>
            <a:endParaRPr lang="en-CA" sz="2400" b="1" dirty="0">
              <a:ln w="0">
                <a:noFill/>
              </a:ln>
              <a:solidFill>
                <a:schemeClr val="bg1"/>
              </a:solidFill>
              <a:effectLst/>
              <a:uFill>
                <a:solidFill>
                  <a:srgbClr val="00D200"/>
                </a:solidFill>
              </a:uFill>
              <a:latin typeface="Sylfae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39000" y="3834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1" name="Rectangle 50"/>
          <p:cNvSpPr/>
          <p:nvPr/>
        </p:nvSpPr>
        <p:spPr>
          <a:xfrm>
            <a:off x="7239000" y="4724400"/>
            <a:ext cx="5334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3" name="TextBox 52"/>
          <p:cNvSpPr txBox="1"/>
          <p:nvPr/>
        </p:nvSpPr>
        <p:spPr>
          <a:xfrm>
            <a:off x="5943600" y="3820180"/>
            <a:ext cx="121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6</a:t>
            </a:r>
            <a:r>
              <a:rPr lang="en-US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00</a:t>
            </a:r>
            <a:r>
              <a:rPr lang="ru-RU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</a:t>
            </a:r>
            <a:endParaRPr lang="en-CA" sz="24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000" y="4734580"/>
            <a:ext cx="914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y-AM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1650</a:t>
            </a:r>
            <a:r>
              <a:rPr lang="ru-RU" sz="28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</a:t>
            </a:r>
            <a:endParaRPr lang="en-CA" sz="24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86200" y="22860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52400" y="23108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0">
                  <a:solidFill>
                    <a:srgbClr val="00A8A4"/>
                  </a:solidFill>
                </a:ln>
                <a:solidFill>
                  <a:srgbClr val="00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ա)</a:t>
            </a:r>
            <a:endParaRPr lang="en-CA" sz="2800" i="1" dirty="0">
              <a:ln w="0">
                <a:solidFill>
                  <a:srgbClr val="00A8A4"/>
                </a:solidFill>
              </a:ln>
              <a:solidFill>
                <a:srgbClr val="00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2000" y="2310825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393 + 8 + 92 + 107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52600" y="3566756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5</a:t>
            </a:r>
            <a:r>
              <a:rPr lang="en-US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00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50790" y="3566756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 </a:t>
            </a:r>
            <a:r>
              <a:rPr lang="en-US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00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581400" y="3566756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r>
              <a:rPr lang="ru-RU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6</a:t>
            </a:r>
            <a:r>
              <a:rPr lang="en-US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00</a:t>
            </a:r>
            <a:r>
              <a:rPr lang="ru-RU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en-CA" sz="28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9600" y="4515416"/>
            <a:ext cx="4059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103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5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+ 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4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9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+ 4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6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5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+ </a:t>
            </a:r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101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19600" y="44590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1000" y="4483894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0">
                  <a:solidFill>
                    <a:srgbClr val="00A8A4"/>
                  </a:solidFill>
                </a:ln>
                <a:solidFill>
                  <a:srgbClr val="00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բ)</a:t>
            </a:r>
            <a:endParaRPr lang="en-CA" sz="2800" i="1" dirty="0">
              <a:ln w="0">
                <a:solidFill>
                  <a:srgbClr val="00A8A4"/>
                </a:solidFill>
              </a:ln>
              <a:solidFill>
                <a:srgbClr val="00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47800" y="35052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7200" y="28588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3" name="Дуга 2"/>
          <p:cNvSpPr/>
          <p:nvPr/>
        </p:nvSpPr>
        <p:spPr>
          <a:xfrm>
            <a:off x="1600200" y="1981200"/>
            <a:ext cx="1981200" cy="847075"/>
          </a:xfrm>
          <a:prstGeom prst="arc">
            <a:avLst>
              <a:gd name="adj1" fmla="val 10874077"/>
              <a:gd name="adj2" fmla="val 21199493"/>
            </a:avLst>
          </a:prstGeom>
          <a:ln w="31750">
            <a:solidFill>
              <a:srgbClr val="FF2DB9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04800" y="28588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40000" y="5257800"/>
            <a:ext cx="235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(            </a:t>
            </a:r>
            <a:r>
              <a:rPr lang="hy-AM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r>
              <a:rPr lang="en-US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   </a:t>
            </a:r>
            <a:r>
              <a:rPr lang="ru-RU" sz="3200" b="1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)</a:t>
            </a:r>
            <a:endParaRPr lang="en-CA" sz="2800" b="1" i="1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724400" y="52578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28600" y="5272444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43000" y="6120825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y-AM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r>
              <a:rPr lang="en-US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500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 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133600" y="61208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+ </a:t>
            </a:r>
            <a:r>
              <a:rPr lang="en-US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</a:t>
            </a:r>
            <a:r>
              <a:rPr lang="hy-AM" sz="3200" b="1" dirty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5</a:t>
            </a:r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0 </a:t>
            </a:r>
            <a:endParaRPr lang="en-CA" sz="28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124200" y="6120825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r>
              <a:rPr lang="hy-AM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165</a:t>
            </a:r>
            <a:r>
              <a:rPr lang="en-US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0</a:t>
            </a:r>
            <a:r>
              <a:rPr lang="ru-RU" sz="3200" b="1" dirty="0" smtClean="0">
                <a:ln w="0">
                  <a:solidFill>
                    <a:srgbClr val="E60099"/>
                  </a:solidFill>
                </a:ln>
                <a:solidFill>
                  <a:srgbClr val="FF66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 </a:t>
            </a:r>
            <a:endParaRPr lang="en-CA" sz="2800" b="1" i="1" dirty="0">
              <a:ln w="0">
                <a:solidFill>
                  <a:srgbClr val="E60099"/>
                </a:solidFill>
              </a:ln>
              <a:solidFill>
                <a:srgbClr val="FF66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38200" y="60592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0">
                  <a:solidFill>
                    <a:schemeClr val="bg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ylfaen" pitchFamily="18" charset="0"/>
              </a:rPr>
              <a:t>= </a:t>
            </a:r>
            <a:endParaRPr lang="en-CA" sz="3200" b="1" i="1" dirty="0">
              <a:ln w="0">
                <a:solidFill>
                  <a:schemeClr val="bg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Fill>
                <a:solidFill>
                  <a:srgbClr val="8CD200"/>
                </a:solidFill>
              </a:uFill>
              <a:latin typeface="Sylfaen" pitchFamily="18" charset="0"/>
            </a:endParaRPr>
          </a:p>
        </p:txBody>
      </p:sp>
      <p:sp>
        <p:nvSpPr>
          <p:cNvPr id="92" name="Дуга 91"/>
          <p:cNvSpPr/>
          <p:nvPr/>
        </p:nvSpPr>
        <p:spPr>
          <a:xfrm>
            <a:off x="2088000" y="4267200"/>
            <a:ext cx="1066800" cy="496669"/>
          </a:xfrm>
          <a:prstGeom prst="arc">
            <a:avLst>
              <a:gd name="adj1" fmla="val 10954038"/>
              <a:gd name="adj2" fmla="val 21197997"/>
            </a:avLst>
          </a:prstGeom>
          <a:ln w="31750">
            <a:solidFill>
              <a:srgbClr val="FF2DB9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>
            <a:spLocks/>
          </p:cNvSpPr>
          <p:nvPr/>
        </p:nvSpPr>
        <p:spPr>
          <a:xfrm>
            <a:off x="3240000" y="2358000"/>
            <a:ext cx="771509" cy="504000"/>
          </a:xfrm>
          <a:prstGeom prst="ellipse">
            <a:avLst/>
          </a:prstGeom>
          <a:noFill/>
          <a:ln w="31750">
            <a:solidFill>
              <a:srgbClr val="FF2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70" name="Oval 69"/>
          <p:cNvSpPr>
            <a:spLocks/>
          </p:cNvSpPr>
          <p:nvPr/>
        </p:nvSpPr>
        <p:spPr>
          <a:xfrm>
            <a:off x="1819291" y="2971800"/>
            <a:ext cx="771509" cy="504000"/>
          </a:xfrm>
          <a:prstGeom prst="ellipse">
            <a:avLst/>
          </a:prstGeom>
          <a:noFill/>
          <a:ln w="31750">
            <a:solidFill>
              <a:srgbClr val="FF2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71" name="Oval 70"/>
          <p:cNvSpPr>
            <a:spLocks/>
          </p:cNvSpPr>
          <p:nvPr/>
        </p:nvSpPr>
        <p:spPr>
          <a:xfrm>
            <a:off x="2667000" y="4536000"/>
            <a:ext cx="771509" cy="504000"/>
          </a:xfrm>
          <a:prstGeom prst="ellipse">
            <a:avLst/>
          </a:prstGeom>
          <a:noFill/>
          <a:ln w="31750">
            <a:solidFill>
              <a:srgbClr val="FF2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72" name="Oval 71"/>
          <p:cNvSpPr>
            <a:spLocks/>
          </p:cNvSpPr>
          <p:nvPr/>
        </p:nvSpPr>
        <p:spPr>
          <a:xfrm>
            <a:off x="1828798" y="4536000"/>
            <a:ext cx="612000" cy="504000"/>
          </a:xfrm>
          <a:prstGeom prst="ellipse">
            <a:avLst/>
          </a:prstGeom>
          <a:noFill/>
          <a:ln w="317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73" name="Дуга 91"/>
          <p:cNvSpPr/>
          <p:nvPr/>
        </p:nvSpPr>
        <p:spPr>
          <a:xfrm flipV="1">
            <a:off x="2057400" y="4840069"/>
            <a:ext cx="1066800" cy="417731"/>
          </a:xfrm>
          <a:prstGeom prst="arc">
            <a:avLst>
              <a:gd name="adj1" fmla="val 11275641"/>
              <a:gd name="adj2" fmla="val 21197997"/>
            </a:avLst>
          </a:prstGeom>
          <a:ln w="31750">
            <a:solidFill>
              <a:srgbClr val="00B05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>
            <a:spLocks/>
          </p:cNvSpPr>
          <p:nvPr/>
        </p:nvSpPr>
        <p:spPr>
          <a:xfrm>
            <a:off x="1905000" y="5334000"/>
            <a:ext cx="771509" cy="504000"/>
          </a:xfrm>
          <a:prstGeom prst="ellipse">
            <a:avLst/>
          </a:prstGeom>
          <a:noFill/>
          <a:ln w="31750">
            <a:solidFill>
              <a:srgbClr val="FF2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75" name="Oval 74"/>
          <p:cNvSpPr>
            <a:spLocks/>
          </p:cNvSpPr>
          <p:nvPr/>
        </p:nvSpPr>
        <p:spPr>
          <a:xfrm>
            <a:off x="3096000" y="5328000"/>
            <a:ext cx="612000" cy="504000"/>
          </a:xfrm>
          <a:prstGeom prst="ellipse">
            <a:avLst/>
          </a:prstGeom>
          <a:noFill/>
          <a:ln w="31750">
            <a:solidFill>
              <a:srgbClr val="00B0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18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47" grpId="0"/>
      <p:bldP spid="69" grpId="0"/>
      <p:bldP spid="62" grpId="0"/>
      <p:bldP spid="13" grpId="0" animBg="1"/>
      <p:bldP spid="40" grpId="0" animBg="1"/>
      <p:bldP spid="51" grpId="0" animBg="1"/>
      <p:bldP spid="54" grpId="0" animBg="1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78" grpId="0"/>
      <p:bldP spid="46" grpId="0"/>
      <p:bldP spid="3" grpId="0" animBg="1"/>
      <p:bldP spid="52" grpId="0"/>
      <p:bldP spid="81" grpId="0"/>
      <p:bldP spid="83" grpId="0"/>
      <p:bldP spid="84" grpId="0"/>
      <p:bldP spid="87" grpId="0"/>
      <p:bldP spid="88" grpId="0"/>
      <p:bldP spid="89" grpId="0"/>
      <p:bldP spid="90" grpId="0"/>
      <p:bldP spid="55" grpId="0" animBg="1"/>
      <p:bldP spid="70" grpId="0" animBg="1"/>
      <p:bldP spid="70" grpId="1" animBg="1"/>
      <p:bldP spid="71" grpId="0" animBg="1"/>
      <p:bldP spid="72" grpId="0" animBg="1"/>
      <p:bldP spid="73" grpId="0" animBg="1"/>
      <p:bldP spid="74" grpId="0" animBg="1"/>
      <p:bldP spid="74" grpId="1" animBg="1"/>
      <p:bldP spid="75" grpId="0" animBg="1"/>
      <p:bldP spid="7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grpSp>
        <p:nvGrpSpPr>
          <p:cNvPr id="2" name="Group 18"/>
          <p:cNvGrpSpPr/>
          <p:nvPr/>
        </p:nvGrpSpPr>
        <p:grpSpPr>
          <a:xfrm>
            <a:off x="84982" y="659588"/>
            <a:ext cx="8906618" cy="5426088"/>
            <a:chOff x="84982" y="762000"/>
            <a:chExt cx="8906618" cy="5426088"/>
          </a:xfrm>
        </p:grpSpPr>
        <p:pic>
          <p:nvPicPr>
            <p:cNvPr id="1026" name="Picture 2" descr="C:\Users\мм\Desktop\Math 5-glukh 2\127342281-online-internet-courses-tutorial-web-education-concept-vector-flat-cartoon-design-graphic-illustrati.jp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84982" y="762000"/>
              <a:ext cx="8906618" cy="5426088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5" name="Picture 2" descr="C:\Users\мм\Desktop\Math 5-glukh 2\127342281-online-internet-courses-tutorial-web-education-concept-vector-flat-cartoon-design-graphic-illustrati.jpg"/>
            <p:cNvPicPr>
              <a:picLocks noChangeAspect="1" noChangeArrowheads="1"/>
            </p:cNvPicPr>
            <p:nvPr/>
          </p:nvPicPr>
          <p:blipFill>
            <a:blip r:embed="rId3" cstate="print"/>
            <a:srcRect l="68345" t="52292" r="26522" b="36805"/>
            <a:stretch>
              <a:fillRect/>
            </a:stretch>
          </p:blipFill>
          <p:spPr bwMode="auto">
            <a:xfrm>
              <a:off x="6166800" y="2667000"/>
              <a:ext cx="462600" cy="5916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17" name="Picture 2" descr="C:\Users\мм\Desktop\Math 5-glukh 2\127342281-online-internet-courses-tutorial-web-education-concept-vector-flat-cartoon-design-graphic-illustrati.jpg"/>
            <p:cNvPicPr>
              <a:picLocks noChangeAspect="1" noChangeArrowheads="1"/>
            </p:cNvPicPr>
            <p:nvPr/>
          </p:nvPicPr>
          <p:blipFill>
            <a:blip r:embed="rId3" cstate="print"/>
            <a:srcRect l="62356" t="53364" r="31655" b="42423"/>
            <a:stretch>
              <a:fillRect/>
            </a:stretch>
          </p:blipFill>
          <p:spPr bwMode="auto">
            <a:xfrm>
              <a:off x="5638800" y="3200400"/>
              <a:ext cx="533400" cy="685800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44" name="TextBox 43"/>
          <p:cNvSpPr txBox="1"/>
          <p:nvPr/>
        </p:nvSpPr>
        <p:spPr>
          <a:xfrm>
            <a:off x="76200" y="62585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Գայանե Սիմոնյան</a:t>
            </a:r>
          </a:p>
          <a:p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Կոտայքի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մարզի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Ակունքի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միջն</a:t>
            </a:r>
            <a:r>
              <a:rPr lang="en-CA" sz="1400" b="1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. </a:t>
            </a:r>
            <a:r>
              <a:rPr lang="en-CA" sz="1400" b="1" dirty="0" err="1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ourier Unicode" pitchFamily="18" charset="0"/>
              </a:rPr>
              <a:t>դպրոց</a:t>
            </a:r>
            <a:endParaRPr lang="en-CA" sz="1400" b="1" dirty="0"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solidFill>
                <a:schemeClr val="bg1">
                  <a:lumMod val="65000"/>
                </a:schemeClr>
              </a:solidFill>
              <a:latin typeface="Courier Unicode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19400" y="762000"/>
            <a:ext cx="6019800" cy="646331"/>
          </a:xfrm>
          <a:prstGeom prst="rect">
            <a:avLst/>
          </a:prstGeom>
          <a:solidFill>
            <a:srgbClr val="F7E1FF"/>
          </a:solidFill>
          <a:ln>
            <a:solidFill>
              <a:srgbClr val="9E00D6"/>
            </a:solidFill>
          </a:ln>
          <a:effectLst>
            <a:outerShdw blurRad="50800" dist="165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ln w="0">
                  <a:solidFill>
                    <a:srgbClr val="9E00D6"/>
                  </a:solidFill>
                </a:ln>
                <a:solidFill>
                  <a:srgbClr val="D765FF"/>
                </a:solidFill>
                <a:uFill>
                  <a:solidFill>
                    <a:schemeClr val="bg1"/>
                  </a:solidFill>
                </a:uFill>
                <a:latin typeface="Courier Unicode" pitchFamily="18" charset="0"/>
              </a:rPr>
              <a:t>ՇՆՈՐՀԱԿԱԼՈՒԹՅՈՒՆ</a:t>
            </a:r>
            <a:endParaRPr lang="en-CA" sz="3200" b="1" spc="300" dirty="0">
              <a:ln w="0">
                <a:solidFill>
                  <a:srgbClr val="9E00D6"/>
                </a:solidFill>
              </a:ln>
              <a:solidFill>
                <a:srgbClr val="D765FF"/>
              </a:solidFill>
              <a:uFill>
                <a:solidFill>
                  <a:schemeClr val="bg1"/>
                </a:solidFill>
              </a:uFill>
              <a:latin typeface="Courier Unicode" pitchFamily="18" charset="0"/>
            </a:endParaRPr>
          </a:p>
        </p:txBody>
      </p:sp>
      <p:sp>
        <p:nvSpPr>
          <p:cNvPr id="10" name="TextBox 14"/>
          <p:cNvSpPr txBox="1"/>
          <p:nvPr/>
        </p:nvSpPr>
        <p:spPr>
          <a:xfrm>
            <a:off x="762000" y="3084493"/>
            <a:ext cx="48006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1400" b="1" i="1" dirty="0" err="1" smtClean="0">
                <a:latin typeface="Sylfaen" pitchFamily="18" charset="0"/>
              </a:rPr>
              <a:t>Դասագիրք</a:t>
            </a:r>
            <a:r>
              <a:rPr lang="en-CA" sz="1400" b="1" i="1" dirty="0" smtClean="0">
                <a:latin typeface="Sylfaen" pitchFamily="18" charset="0"/>
              </a:rPr>
              <a:t>՝</a:t>
            </a:r>
            <a:r>
              <a:rPr lang="en-CA" sz="1400" dirty="0" smtClean="0">
                <a:latin typeface="Sylfaen" pitchFamily="18" charset="0"/>
              </a:rPr>
              <a:t> </a:t>
            </a:r>
          </a:p>
          <a:p>
            <a:r>
              <a:rPr lang="en-CA" sz="1400" dirty="0" smtClean="0">
                <a:latin typeface="Sylfaen" pitchFamily="18" charset="0"/>
              </a:rPr>
              <a:t>Բ.  </a:t>
            </a:r>
            <a:r>
              <a:rPr lang="en-CA" sz="1400" dirty="0" err="1" smtClean="0">
                <a:latin typeface="Sylfaen" pitchFamily="18" charset="0"/>
              </a:rPr>
              <a:t>Նահապետյան</a:t>
            </a:r>
            <a:r>
              <a:rPr lang="en-CA" sz="1400" dirty="0" smtClean="0">
                <a:latin typeface="Sylfaen" pitchFamily="18" charset="0"/>
              </a:rPr>
              <a:t>,  Ա.  </a:t>
            </a:r>
            <a:r>
              <a:rPr lang="en-CA" sz="1400" dirty="0" err="1" smtClean="0">
                <a:latin typeface="Sylfaen" pitchFamily="18" charset="0"/>
              </a:rPr>
              <a:t>Աբրահամյան</a:t>
            </a:r>
            <a:r>
              <a:rPr lang="en-CA" sz="1400" dirty="0" smtClean="0">
                <a:latin typeface="Sylfaen" pitchFamily="18" charset="0"/>
              </a:rPr>
              <a:t>, «</a:t>
            </a:r>
            <a:r>
              <a:rPr lang="en-CA" sz="1400" dirty="0" err="1" smtClean="0">
                <a:latin typeface="Sylfaen" pitchFamily="18" charset="0"/>
              </a:rPr>
              <a:t>Մաթեմատիկա</a:t>
            </a:r>
            <a:r>
              <a:rPr lang="en-CA" sz="1400" dirty="0" smtClean="0">
                <a:latin typeface="Sylfaen" pitchFamily="18" charset="0"/>
              </a:rPr>
              <a:t> 5» </a:t>
            </a:r>
            <a:r>
              <a:rPr lang="en-CA" sz="1400" dirty="0" err="1" smtClean="0">
                <a:latin typeface="Sylfaen" pitchFamily="18" charset="0"/>
              </a:rPr>
              <a:t>հիմնական</a:t>
            </a:r>
            <a:r>
              <a:rPr lang="en-CA" sz="1400" dirty="0" smtClean="0">
                <a:latin typeface="Sylfaen" pitchFamily="18" charset="0"/>
              </a:rPr>
              <a:t>  </a:t>
            </a:r>
            <a:r>
              <a:rPr lang="en-CA" sz="1400" dirty="0" err="1" smtClean="0">
                <a:latin typeface="Sylfaen" pitchFamily="18" charset="0"/>
              </a:rPr>
              <a:t>դպրոցի</a:t>
            </a:r>
            <a:r>
              <a:rPr lang="en-CA" sz="1400" dirty="0" smtClean="0">
                <a:latin typeface="Sylfaen" pitchFamily="18" charset="0"/>
              </a:rPr>
              <a:t>  5-րդ  </a:t>
            </a:r>
            <a:r>
              <a:rPr lang="en-CA" sz="1400" dirty="0" err="1" smtClean="0">
                <a:latin typeface="Sylfaen" pitchFamily="18" charset="0"/>
              </a:rPr>
              <a:t>դասարանի</a:t>
            </a:r>
            <a:r>
              <a:rPr lang="en-CA" sz="1400" dirty="0" smtClean="0">
                <a:latin typeface="Sylfaen" pitchFamily="18" charset="0"/>
              </a:rPr>
              <a:t>  </a:t>
            </a:r>
            <a:r>
              <a:rPr lang="en-CA" sz="1400" dirty="0" err="1" smtClean="0">
                <a:latin typeface="Sylfaen" pitchFamily="18" charset="0"/>
              </a:rPr>
              <a:t>դասագիրք</a:t>
            </a:r>
            <a:r>
              <a:rPr lang="en-CA" sz="1400" dirty="0" smtClean="0">
                <a:latin typeface="Sylfaen" pitchFamily="18" charset="0"/>
              </a:rPr>
              <a:t>,</a:t>
            </a:r>
            <a:r>
              <a:rPr lang="ru-RU" sz="1400" dirty="0" smtClean="0">
                <a:latin typeface="Sylfaen" pitchFamily="18" charset="0"/>
              </a:rPr>
              <a:t> </a:t>
            </a:r>
            <a:r>
              <a:rPr lang="en-CA" sz="1400" dirty="0" smtClean="0">
                <a:latin typeface="Sylfaen" pitchFamily="18" charset="0"/>
              </a:rPr>
              <a:t>«</a:t>
            </a:r>
            <a:r>
              <a:rPr lang="en-CA" sz="1400" dirty="0" err="1" smtClean="0">
                <a:latin typeface="Sylfaen" pitchFamily="18" charset="0"/>
              </a:rPr>
              <a:t>Մանմար</a:t>
            </a:r>
            <a:r>
              <a:rPr lang="en-CA" sz="1400" dirty="0" smtClean="0">
                <a:latin typeface="Sylfaen" pitchFamily="18" charset="0"/>
              </a:rPr>
              <a:t>»   </a:t>
            </a:r>
            <a:r>
              <a:rPr lang="en-CA" sz="1400" dirty="0" err="1" smtClean="0">
                <a:latin typeface="Sylfaen" pitchFamily="18" charset="0"/>
              </a:rPr>
              <a:t>հրատարակչություն</a:t>
            </a:r>
            <a:r>
              <a:rPr lang="en-CA" sz="1400" dirty="0" smtClean="0">
                <a:latin typeface="Sylfaen" pitchFamily="18" charset="0"/>
              </a:rPr>
              <a:t>,  </a:t>
            </a:r>
            <a:r>
              <a:rPr lang="en-CA" sz="1400" dirty="0" err="1" smtClean="0">
                <a:latin typeface="Sylfaen" pitchFamily="18" charset="0"/>
              </a:rPr>
              <a:t>Երևան</a:t>
            </a:r>
            <a:r>
              <a:rPr lang="en-CA" sz="1400" dirty="0" smtClean="0">
                <a:latin typeface="Sylfaen" pitchFamily="18" charset="0"/>
              </a:rPr>
              <a:t>  201</a:t>
            </a:r>
            <a:r>
              <a:rPr lang="ru-RU" sz="1400" dirty="0" smtClean="0">
                <a:latin typeface="Sylfaen" pitchFamily="18" charset="0"/>
              </a:rPr>
              <a:t>9</a:t>
            </a:r>
          </a:p>
        </p:txBody>
      </p:sp>
      <p:sp>
        <p:nvSpPr>
          <p:cNvPr id="12" name="TextBox 14"/>
          <p:cNvSpPr txBox="1"/>
          <p:nvPr/>
        </p:nvSpPr>
        <p:spPr>
          <a:xfrm>
            <a:off x="762000" y="4114800"/>
            <a:ext cx="3352800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z="1400" dirty="0" smtClean="0">
                <a:latin typeface="Sylfaen" pitchFamily="18" charset="0"/>
              </a:rPr>
              <a:t>Ս. Մ. </a:t>
            </a:r>
            <a:r>
              <a:rPr lang="en-CA" sz="1400" dirty="0" err="1" smtClean="0">
                <a:latin typeface="Sylfaen" pitchFamily="18" charset="0"/>
              </a:rPr>
              <a:t>Նիկոլսկի</a:t>
            </a:r>
            <a:r>
              <a:rPr lang="en-CA" sz="1400" dirty="0" smtClean="0">
                <a:latin typeface="Sylfaen" pitchFamily="18" charset="0"/>
              </a:rPr>
              <a:t>,  </a:t>
            </a:r>
            <a:r>
              <a:rPr lang="ru-RU" sz="1400" dirty="0" smtClean="0">
                <a:latin typeface="Sylfaen" pitchFamily="18" charset="0"/>
              </a:rPr>
              <a:t>Մ</a:t>
            </a:r>
            <a:r>
              <a:rPr lang="en-CA" sz="1400" dirty="0" smtClean="0">
                <a:latin typeface="Sylfaen" pitchFamily="18" charset="0"/>
              </a:rPr>
              <a:t>. </a:t>
            </a:r>
            <a:r>
              <a:rPr lang="ru-RU" sz="1400" dirty="0" smtClean="0">
                <a:latin typeface="Sylfaen" pitchFamily="18" charset="0"/>
              </a:rPr>
              <a:t>Կ</a:t>
            </a:r>
            <a:r>
              <a:rPr lang="en-CA" sz="1400" dirty="0" smtClean="0">
                <a:latin typeface="Sylfaen" pitchFamily="18" charset="0"/>
              </a:rPr>
              <a:t>.</a:t>
            </a:r>
            <a:r>
              <a:rPr lang="ru-RU" sz="1400" dirty="0" smtClean="0">
                <a:latin typeface="Sylfaen" pitchFamily="18" charset="0"/>
              </a:rPr>
              <a:t>Պոտապով</a:t>
            </a:r>
            <a:r>
              <a:rPr lang="en-CA" sz="1400" dirty="0" smtClean="0">
                <a:latin typeface="Sylfaen" pitchFamily="18" charset="0"/>
              </a:rPr>
              <a:t>, </a:t>
            </a:r>
            <a:endParaRPr lang="ru-RU" sz="1400" dirty="0" smtClean="0">
              <a:latin typeface="Sylfaen" pitchFamily="18" charset="0"/>
            </a:endParaRPr>
          </a:p>
          <a:p>
            <a:pPr lvl="0"/>
            <a:r>
              <a:rPr lang="ru-RU" sz="1400" dirty="0" smtClean="0">
                <a:latin typeface="Sylfaen" pitchFamily="18" charset="0"/>
              </a:rPr>
              <a:t>Ն</a:t>
            </a:r>
            <a:r>
              <a:rPr lang="en-CA" sz="1400" dirty="0" smtClean="0">
                <a:latin typeface="Sylfaen" pitchFamily="18" charset="0"/>
              </a:rPr>
              <a:t>.</a:t>
            </a:r>
            <a:r>
              <a:rPr lang="ru-RU" sz="1400" dirty="0" smtClean="0">
                <a:latin typeface="Sylfaen" pitchFamily="18" charset="0"/>
              </a:rPr>
              <a:t>Ն</a:t>
            </a:r>
            <a:r>
              <a:rPr lang="en-CA" sz="1400" dirty="0" smtClean="0">
                <a:latin typeface="Sylfaen" pitchFamily="18" charset="0"/>
              </a:rPr>
              <a:t>. </a:t>
            </a:r>
            <a:r>
              <a:rPr lang="ru-RU" sz="1400" dirty="0" smtClean="0">
                <a:latin typeface="Sylfaen" pitchFamily="18" charset="0"/>
              </a:rPr>
              <a:t>Ռեշետնիկով</a:t>
            </a:r>
            <a:r>
              <a:rPr lang="en-CA" sz="1400" dirty="0" smtClean="0">
                <a:latin typeface="Sylfaen" pitchFamily="18" charset="0"/>
              </a:rPr>
              <a:t>, </a:t>
            </a:r>
            <a:r>
              <a:rPr lang="ru-RU" sz="1400" dirty="0" smtClean="0">
                <a:latin typeface="Sylfaen" pitchFamily="18" charset="0"/>
              </a:rPr>
              <a:t>Ա</a:t>
            </a:r>
            <a:r>
              <a:rPr lang="en-CA" sz="1400" dirty="0" smtClean="0">
                <a:latin typeface="Sylfaen" pitchFamily="18" charset="0"/>
              </a:rPr>
              <a:t>.</a:t>
            </a:r>
            <a:r>
              <a:rPr lang="ru-RU" sz="1400" dirty="0" smtClean="0">
                <a:latin typeface="Sylfaen" pitchFamily="18" charset="0"/>
              </a:rPr>
              <a:t>Վ</a:t>
            </a:r>
            <a:r>
              <a:rPr lang="en-CA" sz="1400" dirty="0" smtClean="0">
                <a:latin typeface="Sylfaen" pitchFamily="18" charset="0"/>
              </a:rPr>
              <a:t>.</a:t>
            </a:r>
            <a:r>
              <a:rPr lang="ru-RU" sz="1400" dirty="0" smtClean="0">
                <a:latin typeface="Sylfaen" pitchFamily="18" charset="0"/>
              </a:rPr>
              <a:t> Շևկին</a:t>
            </a:r>
            <a:r>
              <a:rPr lang="en-CA" sz="1400" dirty="0" smtClean="0">
                <a:latin typeface="Sylfaen" pitchFamily="18" charset="0"/>
              </a:rPr>
              <a:t>,</a:t>
            </a:r>
            <a:endParaRPr lang="ru-RU" sz="1400" dirty="0" smtClean="0">
              <a:latin typeface="Sylfaen" pitchFamily="18" charset="0"/>
            </a:endParaRPr>
          </a:p>
          <a:p>
            <a:pPr lvl="0"/>
            <a:r>
              <a:rPr lang="en-CA" sz="1400" dirty="0" smtClean="0">
                <a:latin typeface="Sylfaen" pitchFamily="18" charset="0"/>
              </a:rPr>
              <a:t>«</a:t>
            </a:r>
            <a:r>
              <a:rPr lang="en-CA" sz="1400" dirty="0" err="1" smtClean="0">
                <a:latin typeface="Sylfaen" pitchFamily="18" charset="0"/>
              </a:rPr>
              <a:t>Մաթեմատիկա</a:t>
            </a:r>
            <a:r>
              <a:rPr lang="en-CA" sz="1400" dirty="0" smtClean="0">
                <a:latin typeface="Sylfaen" pitchFamily="18" charset="0"/>
              </a:rPr>
              <a:t> 5» </a:t>
            </a:r>
            <a:r>
              <a:rPr lang="ru-RU" sz="1400" dirty="0" smtClean="0">
                <a:latin typeface="Sylfaen" pitchFamily="18" charset="0"/>
              </a:rPr>
              <a:t>մաս</a:t>
            </a:r>
            <a:r>
              <a:rPr lang="en-CA" sz="1400" dirty="0" smtClean="0">
                <a:latin typeface="Sylfaen" pitchFamily="18" charset="0"/>
              </a:rPr>
              <a:t> 1,  </a:t>
            </a:r>
            <a:r>
              <a:rPr lang="en-CA" sz="1400" dirty="0" err="1" smtClean="0">
                <a:latin typeface="Sylfaen" pitchFamily="18" charset="0"/>
              </a:rPr>
              <a:t>հիմնական</a:t>
            </a:r>
            <a:r>
              <a:rPr lang="en-CA" sz="1400" dirty="0" smtClean="0">
                <a:latin typeface="Sylfaen" pitchFamily="18" charset="0"/>
              </a:rPr>
              <a:t>  </a:t>
            </a:r>
            <a:r>
              <a:rPr lang="en-CA" sz="1400" dirty="0" err="1" smtClean="0">
                <a:latin typeface="Sylfaen" pitchFamily="18" charset="0"/>
              </a:rPr>
              <a:t>դպրոցի</a:t>
            </a:r>
            <a:r>
              <a:rPr lang="en-CA" sz="1400" dirty="0" smtClean="0">
                <a:latin typeface="Sylfaen" pitchFamily="18" charset="0"/>
              </a:rPr>
              <a:t>  5-րդ  </a:t>
            </a:r>
            <a:r>
              <a:rPr lang="en-CA" sz="1400" dirty="0" err="1" smtClean="0">
                <a:latin typeface="Sylfaen" pitchFamily="18" charset="0"/>
              </a:rPr>
              <a:t>դասարանի</a:t>
            </a:r>
            <a:r>
              <a:rPr lang="en-CA" sz="1400" dirty="0" smtClean="0">
                <a:latin typeface="Sylfaen" pitchFamily="18" charset="0"/>
              </a:rPr>
              <a:t>  </a:t>
            </a:r>
            <a:r>
              <a:rPr lang="en-CA" sz="1400" dirty="0" err="1" smtClean="0">
                <a:latin typeface="Sylfaen" pitchFamily="18" charset="0"/>
              </a:rPr>
              <a:t>դասագ</a:t>
            </a:r>
            <a:r>
              <a:rPr lang="ru-RU" sz="1400" dirty="0" smtClean="0">
                <a:latin typeface="Sylfaen" pitchFamily="18" charset="0"/>
              </a:rPr>
              <a:t>ի</a:t>
            </a:r>
            <a:r>
              <a:rPr lang="en-CA" sz="1400" dirty="0" err="1" smtClean="0">
                <a:latin typeface="Sylfaen" pitchFamily="18" charset="0"/>
              </a:rPr>
              <a:t>րք</a:t>
            </a:r>
            <a:r>
              <a:rPr lang="en-CA" sz="1400" dirty="0" smtClean="0">
                <a:latin typeface="Sylfaen" pitchFamily="18" charset="0"/>
              </a:rPr>
              <a:t>, «</a:t>
            </a:r>
            <a:r>
              <a:rPr lang="en-CA" sz="1400" dirty="0" err="1" smtClean="0">
                <a:latin typeface="Sylfaen" pitchFamily="18" charset="0"/>
              </a:rPr>
              <a:t>Անտարես</a:t>
            </a:r>
            <a:r>
              <a:rPr lang="en-CA" sz="1400" dirty="0" smtClean="0">
                <a:latin typeface="Sylfaen" pitchFamily="18" charset="0"/>
              </a:rPr>
              <a:t>»   </a:t>
            </a:r>
            <a:r>
              <a:rPr lang="en-CA" sz="1400" dirty="0" err="1" smtClean="0">
                <a:latin typeface="Sylfaen" pitchFamily="18" charset="0"/>
              </a:rPr>
              <a:t>հրատարակչություն</a:t>
            </a:r>
            <a:r>
              <a:rPr lang="en-CA" sz="1400" dirty="0" smtClean="0">
                <a:latin typeface="Sylfaen" pitchFamily="18" charset="0"/>
              </a:rPr>
              <a:t>,  </a:t>
            </a:r>
            <a:r>
              <a:rPr lang="en-CA" sz="1400" dirty="0" err="1" smtClean="0">
                <a:latin typeface="Sylfaen" pitchFamily="18" charset="0"/>
              </a:rPr>
              <a:t>Երևան</a:t>
            </a:r>
            <a:r>
              <a:rPr lang="en-CA" sz="1400" dirty="0" smtClean="0">
                <a:latin typeface="Sylfaen" pitchFamily="18" charset="0"/>
              </a:rPr>
              <a:t>  2019</a:t>
            </a:r>
            <a:endParaRPr lang="ru-RU" sz="1400" dirty="0" smtClean="0">
              <a:latin typeface="Sylfaen" pitchFamily="18" charset="0"/>
            </a:endParaRPr>
          </a:p>
          <a:p>
            <a:endParaRPr lang="en-CA" sz="1400" dirty="0" smtClean="0">
              <a:latin typeface="Sylfae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3F3F3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smtClean="0">
            <a:ln w="0">
              <a:solidFill>
                <a:schemeClr val="tx1"/>
              </a:solidFill>
            </a:ln>
            <a:solidFill>
              <a:srgbClr val="D41DFF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10891</TotalTime>
  <Words>556</Words>
  <Application>Microsoft Office PowerPoint</Application>
  <PresentationFormat>On-screen Show (4:3)</PresentationFormat>
  <Paragraphs>266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Courier Unicode</vt:lpstr>
      <vt:lpstr>Sylfaen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Gayane</dc:creator>
  <cp:lastModifiedBy>gayasimonyan1969@gmail.com</cp:lastModifiedBy>
  <cp:revision>1194</cp:revision>
  <dcterms:created xsi:type="dcterms:W3CDTF">2006-08-16T00:00:00Z</dcterms:created>
  <dcterms:modified xsi:type="dcterms:W3CDTF">2022-09-12T18:22:49Z</dcterms:modified>
</cp:coreProperties>
</file>