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6"/>
  </p:notesMasterIdLst>
  <p:sldIdLst>
    <p:sldId id="439" r:id="rId2"/>
    <p:sldId id="440" r:id="rId3"/>
    <p:sldId id="441" r:id="rId4"/>
    <p:sldId id="427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Full" cryptAlgorithmClass="hash" cryptAlgorithmType="typeAny" cryptAlgorithmSid="4" spinCount="100000" saltData="g7iPac+byX8qSNr/DBhvHg==" hashData="BiTEqBv8EaAyJuhHa0kgeRAvq2s="/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DAD5"/>
    <a:srgbClr val="FF25B6"/>
    <a:srgbClr val="8A005C"/>
    <a:srgbClr val="DDFFFF"/>
    <a:srgbClr val="29FFFF"/>
    <a:srgbClr val="E8E8E8"/>
    <a:srgbClr val="005654"/>
    <a:srgbClr val="FF2D82"/>
    <a:srgbClr val="00F0EA"/>
    <a:srgbClr val="00E3D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88" autoAdjust="0"/>
    <p:restoredTop sz="94624" autoAdjust="0"/>
  </p:normalViewPr>
  <p:slideViewPr>
    <p:cSldViewPr>
      <p:cViewPr varScale="1">
        <p:scale>
          <a:sx n="88" d="100"/>
          <a:sy n="88" d="100"/>
        </p:scale>
        <p:origin x="1310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617FBB-B2C8-46B3-BA9C-1862CC0C4F31}" type="datetimeFigureOut">
              <a:rPr lang="en-CA" smtClean="0"/>
              <a:pPr/>
              <a:t>2022-09-12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D99275-DB89-4B66-9162-670025BE5B6F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y-AM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D99275-DB89-4B66-9162-670025BE5B6F}" type="slidenum">
              <a:rPr lang="en-CA" smtClean="0"/>
              <a:pPr/>
              <a:t>1</a:t>
            </a:fld>
            <a:endParaRPr lang="en-CA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y-AM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D99275-DB89-4B66-9162-670025BE5B6F}" type="slidenum">
              <a:rPr lang="en-CA" smtClean="0"/>
              <a:pPr/>
              <a:t>4</a:t>
            </a:fld>
            <a:endParaRPr lang="en-C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40"/>
          <p:cNvSpPr/>
          <p:nvPr/>
        </p:nvSpPr>
        <p:spPr>
          <a:xfrm>
            <a:off x="228600" y="228600"/>
            <a:ext cx="8305800" cy="5867400"/>
          </a:xfrm>
          <a:prstGeom prst="rect">
            <a:avLst/>
          </a:prstGeom>
          <a:solidFill>
            <a:srgbClr val="AFFFFF"/>
          </a:solidFill>
          <a:ln w="12700">
            <a:solidFill>
              <a:srgbClr val="FF2D82"/>
            </a:solidFill>
          </a:ln>
          <a:effectLst>
            <a:outerShdw blurRad="76200" dist="1143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38" name="Rectangle 37"/>
          <p:cNvSpPr/>
          <p:nvPr/>
        </p:nvSpPr>
        <p:spPr>
          <a:xfrm>
            <a:off x="457200" y="838200"/>
            <a:ext cx="8534400" cy="5791200"/>
          </a:xfrm>
          <a:prstGeom prst="rect">
            <a:avLst/>
          </a:prstGeom>
          <a:solidFill>
            <a:schemeClr val="bg1"/>
          </a:solidFill>
          <a:ln w="19050">
            <a:solidFill>
              <a:srgbClr val="FF2D82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y-AM"/>
          </a:p>
        </p:txBody>
      </p:sp>
      <p:grpSp>
        <p:nvGrpSpPr>
          <p:cNvPr id="2" name="Group 16"/>
          <p:cNvGrpSpPr/>
          <p:nvPr/>
        </p:nvGrpSpPr>
        <p:grpSpPr>
          <a:xfrm>
            <a:off x="533399" y="1447800"/>
            <a:ext cx="8382001" cy="5029200"/>
            <a:chOff x="533399" y="1447800"/>
            <a:chExt cx="8382001" cy="5029200"/>
          </a:xfrm>
        </p:grpSpPr>
        <p:grpSp>
          <p:nvGrpSpPr>
            <p:cNvPr id="3" name="Group 14"/>
            <p:cNvGrpSpPr/>
            <p:nvPr/>
          </p:nvGrpSpPr>
          <p:grpSpPr>
            <a:xfrm>
              <a:off x="533399" y="1447800"/>
              <a:ext cx="8382001" cy="5029200"/>
              <a:chOff x="533399" y="1447800"/>
              <a:chExt cx="8382001" cy="5029200"/>
            </a:xfrm>
          </p:grpSpPr>
          <p:pic>
            <p:nvPicPr>
              <p:cNvPr id="49153" name="Picture 1" descr="C:\Users\мм\Desktop\Buttons\կկկ.jpg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 l="909" t="21651" r="2120"/>
              <a:stretch>
                <a:fillRect/>
              </a:stretch>
            </p:blipFill>
            <p:spPr bwMode="auto">
              <a:xfrm>
                <a:off x="533399" y="1447800"/>
                <a:ext cx="8382001" cy="5029200"/>
              </a:xfrm>
              <a:prstGeom prst="rect">
                <a:avLst/>
              </a:prstGeom>
              <a:noFill/>
            </p:spPr>
          </p:pic>
          <p:pic>
            <p:nvPicPr>
              <p:cNvPr id="12" name="Picture 1" descr="C:\Users\мм\Desktop\Buttons\կկկ.jpg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 l="41461" t="89316" r="40026"/>
              <a:stretch>
                <a:fillRect/>
              </a:stretch>
            </p:blipFill>
            <p:spPr bwMode="auto">
              <a:xfrm>
                <a:off x="3124200" y="5791200"/>
                <a:ext cx="1600200" cy="685800"/>
              </a:xfrm>
              <a:prstGeom prst="rect">
                <a:avLst/>
              </a:prstGeom>
              <a:noFill/>
            </p:spPr>
          </p:pic>
          <p:pic>
            <p:nvPicPr>
              <p:cNvPr id="13" name="Picture 1" descr="C:\Users\мм\Desktop\Buttons\կկկ.jpg"/>
              <p:cNvPicPr>
                <a:picLocks noChangeAspect="1" noChangeArrowheads="1"/>
              </p:cNvPicPr>
              <p:nvPr/>
            </p:nvPicPr>
            <p:blipFill>
              <a:blip r:embed="rId3" cstate="print">
                <a:lum bright="2000"/>
              </a:blip>
              <a:srcRect l="41461" t="89316" r="40026"/>
              <a:stretch>
                <a:fillRect/>
              </a:stretch>
            </p:blipFill>
            <p:spPr bwMode="auto">
              <a:xfrm>
                <a:off x="609600" y="5791200"/>
                <a:ext cx="1600200" cy="685800"/>
              </a:xfrm>
              <a:prstGeom prst="rect">
                <a:avLst/>
              </a:prstGeom>
              <a:noFill/>
            </p:spPr>
          </p:pic>
          <p:pic>
            <p:nvPicPr>
              <p:cNvPr id="14" name="Picture 1" descr="C:\Users\мм\Desktop\Buttons\կկկ.jpg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 l="44106" t="89316" r="40026"/>
              <a:stretch>
                <a:fillRect/>
              </a:stretch>
            </p:blipFill>
            <p:spPr bwMode="auto">
              <a:xfrm>
                <a:off x="7467600" y="5791200"/>
                <a:ext cx="1371600" cy="685800"/>
              </a:xfrm>
              <a:prstGeom prst="rect">
                <a:avLst/>
              </a:prstGeom>
              <a:noFill/>
            </p:spPr>
          </p:pic>
        </p:grpSp>
        <p:pic>
          <p:nvPicPr>
            <p:cNvPr id="16" name="Picture 1" descr="C:\Users\мм\Desktop\Buttons\կկկ.jpg"/>
            <p:cNvPicPr>
              <a:picLocks noChangeAspect="1" noChangeArrowheads="1"/>
            </p:cNvPicPr>
            <p:nvPr/>
          </p:nvPicPr>
          <p:blipFill>
            <a:blip r:embed="rId3" cstate="print"/>
            <a:srcRect l="56447" t="95252" r="38264"/>
            <a:stretch>
              <a:fillRect/>
            </a:stretch>
          </p:blipFill>
          <p:spPr bwMode="auto">
            <a:xfrm>
              <a:off x="5791200" y="6166800"/>
              <a:ext cx="457200" cy="304800"/>
            </a:xfrm>
            <a:prstGeom prst="rect">
              <a:avLst/>
            </a:prstGeom>
            <a:noFill/>
          </p:spPr>
        </p:pic>
      </p:grpSp>
      <p:sp>
        <p:nvSpPr>
          <p:cNvPr id="42" name="TextBox 41"/>
          <p:cNvSpPr txBox="1"/>
          <p:nvPr/>
        </p:nvSpPr>
        <p:spPr>
          <a:xfrm>
            <a:off x="762000" y="449759"/>
            <a:ext cx="5181600" cy="70788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DAD5"/>
            </a:solidFill>
          </a:ln>
          <a:effectLst>
            <a:outerShdw blurRad="50800" dist="1270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ru-RU" sz="4000" b="1" spc="300" dirty="0" smtClean="0">
                <a:ln w="0">
                  <a:solidFill>
                    <a:srgbClr val="005654"/>
                  </a:solidFill>
                </a:ln>
                <a:solidFill>
                  <a:srgbClr val="29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Fill>
                  <a:solidFill>
                    <a:schemeClr val="bg1"/>
                  </a:solidFill>
                </a:uFill>
                <a:latin typeface="Courier Unicode" pitchFamily="18" charset="0"/>
              </a:rPr>
              <a:t>ՄԱԹԵՄԱՏԻԿԱ 5</a:t>
            </a:r>
            <a:endParaRPr lang="en-CA" sz="3600" b="1" spc="300" dirty="0">
              <a:ln w="0">
                <a:solidFill>
                  <a:srgbClr val="005654"/>
                </a:solidFill>
              </a:ln>
              <a:solidFill>
                <a:srgbClr val="29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chemeClr val="bg1"/>
                </a:solidFill>
              </a:uFill>
              <a:latin typeface="Courier Unicode" pitchFamily="18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1828800" y="2820650"/>
            <a:ext cx="42672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spc="-150" dirty="0" smtClean="0">
                <a:ln w="0">
                  <a:solidFill>
                    <a:srgbClr val="8A005C"/>
                  </a:solidFill>
                </a:ln>
                <a:solidFill>
                  <a:srgbClr val="FF25B6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uFill>
                  <a:solidFill>
                    <a:schemeClr val="bg1"/>
                  </a:solidFill>
                </a:uFill>
                <a:latin typeface="Courier Unicode" pitchFamily="18" charset="0"/>
              </a:rPr>
              <a:t>Հաշիվ և թիվ.</a:t>
            </a:r>
          </a:p>
          <a:p>
            <a:r>
              <a:rPr lang="ru-RU" sz="4400" b="1" spc="-150" dirty="0" smtClean="0">
                <a:ln w="0">
                  <a:solidFill>
                    <a:srgbClr val="8A005C"/>
                  </a:solidFill>
                </a:ln>
                <a:solidFill>
                  <a:srgbClr val="FF25B6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uFill>
                  <a:solidFill>
                    <a:schemeClr val="bg1"/>
                  </a:solidFill>
                </a:uFill>
                <a:latin typeface="Courier Unicode" pitchFamily="18" charset="0"/>
              </a:rPr>
              <a:t>բնական թվեր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457200" y="6096000"/>
            <a:ext cx="54864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500" b="1" dirty="0" smtClean="0">
                <a:solidFill>
                  <a:srgbClr val="7B7B7B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ourier Unicode" pitchFamily="18" charset="0"/>
              </a:rPr>
              <a:t>Գայանե Սիմոնյան</a:t>
            </a:r>
          </a:p>
          <a:p>
            <a:r>
              <a:rPr lang="en-CA" sz="1500" b="1" dirty="0" err="1" smtClean="0">
                <a:solidFill>
                  <a:srgbClr val="7B7B7B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ourier Unicode" pitchFamily="18" charset="0"/>
              </a:rPr>
              <a:t>Կոտայքի</a:t>
            </a:r>
            <a:r>
              <a:rPr lang="en-CA" sz="1500" b="1" dirty="0" smtClean="0">
                <a:solidFill>
                  <a:srgbClr val="7B7B7B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ourier Unicode" pitchFamily="18" charset="0"/>
              </a:rPr>
              <a:t> </a:t>
            </a:r>
            <a:r>
              <a:rPr lang="en-CA" sz="1500" b="1" dirty="0" err="1" smtClean="0">
                <a:solidFill>
                  <a:srgbClr val="7B7B7B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ourier Unicode" pitchFamily="18" charset="0"/>
              </a:rPr>
              <a:t>մարզի</a:t>
            </a:r>
            <a:r>
              <a:rPr lang="en-CA" sz="1500" b="1" dirty="0" smtClean="0">
                <a:solidFill>
                  <a:srgbClr val="7B7B7B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ourier Unicode" pitchFamily="18" charset="0"/>
              </a:rPr>
              <a:t> </a:t>
            </a:r>
            <a:r>
              <a:rPr lang="en-CA" sz="1500" b="1" dirty="0" err="1" smtClean="0">
                <a:solidFill>
                  <a:srgbClr val="7B7B7B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ourier Unicode" pitchFamily="18" charset="0"/>
              </a:rPr>
              <a:t>Ակունքի</a:t>
            </a:r>
            <a:r>
              <a:rPr lang="en-CA" sz="1500" b="1" dirty="0" smtClean="0">
                <a:solidFill>
                  <a:srgbClr val="7B7B7B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ourier Unicode" pitchFamily="18" charset="0"/>
              </a:rPr>
              <a:t> </a:t>
            </a:r>
            <a:r>
              <a:rPr lang="en-CA" sz="1500" b="1" dirty="0" err="1" smtClean="0">
                <a:solidFill>
                  <a:srgbClr val="7B7B7B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ourier Unicode" pitchFamily="18" charset="0"/>
              </a:rPr>
              <a:t>միջն</a:t>
            </a:r>
            <a:r>
              <a:rPr lang="en-CA" sz="1500" b="1" dirty="0" smtClean="0">
                <a:solidFill>
                  <a:srgbClr val="7B7B7B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ourier Unicode" pitchFamily="18" charset="0"/>
              </a:rPr>
              <a:t>. </a:t>
            </a:r>
            <a:r>
              <a:rPr lang="en-CA" sz="1500" b="1" dirty="0" err="1" smtClean="0">
                <a:solidFill>
                  <a:srgbClr val="7B7B7B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ourier Unicode" pitchFamily="18" charset="0"/>
              </a:rPr>
              <a:t>դպրոց</a:t>
            </a:r>
            <a:endParaRPr lang="en-CA" sz="1500" b="1" dirty="0">
              <a:solidFill>
                <a:srgbClr val="7B7B7B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Courier Unicode" pitchFamily="18" charset="0"/>
            </a:endParaRPr>
          </a:p>
        </p:txBody>
      </p:sp>
      <p:sp>
        <p:nvSpPr>
          <p:cNvPr id="15" name="TextBox 15"/>
          <p:cNvSpPr txBox="1"/>
          <p:nvPr/>
        </p:nvSpPr>
        <p:spPr>
          <a:xfrm>
            <a:off x="7086600" y="6059269"/>
            <a:ext cx="1828800" cy="646331"/>
          </a:xfrm>
          <a:prstGeom prst="rect">
            <a:avLst/>
          </a:prstGeom>
          <a:noFill/>
          <a:ln>
            <a:noFill/>
          </a:ln>
          <a:effectLst>
            <a:outerShdw blurRad="50800" dist="508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ru-RU" sz="3600" b="1" spc="300" dirty="0" smtClean="0">
                <a:ln w="0">
                  <a:solidFill>
                    <a:srgbClr val="005654"/>
                  </a:solidFill>
                </a:ln>
                <a:solidFill>
                  <a:srgbClr val="009592"/>
                </a:solidFill>
                <a:uFill>
                  <a:solidFill>
                    <a:schemeClr val="bg1"/>
                  </a:solidFill>
                </a:uFill>
                <a:latin typeface="Courier Unicode" pitchFamily="18" charset="0"/>
              </a:rPr>
              <a:t>Դաս 4</a:t>
            </a:r>
            <a:endParaRPr lang="en-CA" sz="3200" b="1" spc="300" dirty="0">
              <a:ln w="0">
                <a:solidFill>
                  <a:srgbClr val="005654"/>
                </a:solidFill>
              </a:ln>
              <a:solidFill>
                <a:srgbClr val="009592"/>
              </a:solidFill>
              <a:uFill>
                <a:solidFill>
                  <a:schemeClr val="bg1"/>
                </a:solidFill>
              </a:uFill>
              <a:latin typeface="Courier Unicode" pitchFamily="18" charset="0"/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  <p:bldP spid="43" grpId="0"/>
      <p:bldP spid="44" grpId="0"/>
      <p:bldP spid="1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2000" y="76200"/>
            <a:ext cx="8928000" cy="6660000"/>
          </a:xfrm>
          <a:prstGeom prst="rect">
            <a:avLst/>
          </a:prstGeom>
          <a:solidFill>
            <a:schemeClr val="bg1"/>
          </a:solidFill>
          <a:ln w="28575">
            <a:solidFill>
              <a:srgbClr val="FF2DB9"/>
            </a:solidFill>
          </a:ln>
          <a:effectLst>
            <a:outerShdw blurRad="50800" dist="1143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y-AM" dirty="0">
              <a:solidFill>
                <a:srgbClr val="FF2D82"/>
              </a:solidFill>
            </a:endParaRPr>
          </a:p>
        </p:txBody>
      </p:sp>
      <p:grpSp>
        <p:nvGrpSpPr>
          <p:cNvPr id="4" name="Group 3"/>
          <p:cNvGrpSpPr>
            <a:grpSpLocks noChangeAspect="1"/>
          </p:cNvGrpSpPr>
          <p:nvPr/>
        </p:nvGrpSpPr>
        <p:grpSpPr>
          <a:xfrm>
            <a:off x="108000" y="3657600"/>
            <a:ext cx="3044952" cy="3048525"/>
            <a:chOff x="108000" y="3882893"/>
            <a:chExt cx="2819400" cy="2822708"/>
          </a:xfrm>
        </p:grpSpPr>
        <p:pic>
          <p:nvPicPr>
            <p:cNvPr id="5" name="Picture 2" descr="C:\Users\мм\Desktop\3d-isometric-online-learning-or-distance-courses-vector-23961642.jpg"/>
            <p:cNvPicPr>
              <a:picLocks noChangeAspect="1" noChangeArrowheads="1"/>
            </p:cNvPicPr>
            <p:nvPr/>
          </p:nvPicPr>
          <p:blipFill>
            <a:blip r:embed="rId2" cstate="print"/>
            <a:srcRect l="3592" t="5921" b="4946"/>
            <a:stretch>
              <a:fillRect/>
            </a:stretch>
          </p:blipFill>
          <p:spPr bwMode="auto">
            <a:xfrm>
              <a:off x="108000" y="3882893"/>
              <a:ext cx="2819400" cy="2822708"/>
            </a:xfrm>
            <a:prstGeom prst="rect">
              <a:avLst/>
            </a:prstGeom>
            <a:noFill/>
          </p:spPr>
        </p:pic>
        <p:sp>
          <p:nvSpPr>
            <p:cNvPr id="6" name="TextBox 5"/>
            <p:cNvSpPr txBox="1"/>
            <p:nvPr/>
          </p:nvSpPr>
          <p:spPr>
            <a:xfrm>
              <a:off x="431333" y="4799046"/>
              <a:ext cx="1656178" cy="427468"/>
            </a:xfrm>
            <a:prstGeom prst="rect">
              <a:avLst/>
            </a:prstGeom>
            <a:noFill/>
            <a:scene3d>
              <a:camera prst="isometricRightUp"/>
              <a:lightRig rig="threePt" dir="t"/>
            </a:scene3d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400" b="1" dirty="0" smtClean="0">
                  <a:ln w="0">
                    <a:solidFill>
                      <a:srgbClr val="8A005C"/>
                    </a:solidFill>
                  </a:ln>
                  <a:solidFill>
                    <a:srgbClr val="FF66CC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Sylfaen" pitchFamily="18" charset="0"/>
                </a:rPr>
                <a:t>11 572 444</a:t>
              </a:r>
              <a:r>
                <a:rPr lang="en-US" sz="2400" b="1" dirty="0" smtClean="0">
                  <a:ln w="0">
                    <a:solidFill>
                      <a:srgbClr val="8A005C"/>
                    </a:solidFill>
                  </a:ln>
                  <a:solidFill>
                    <a:srgbClr val="FF66CC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Sylfaen" pitchFamily="18" charset="0"/>
                </a:rPr>
                <a:t> </a:t>
              </a:r>
              <a:r>
                <a:rPr lang="ru-RU" sz="2400" b="1" dirty="0" smtClean="0">
                  <a:ln w="0">
                    <a:solidFill>
                      <a:srgbClr val="8A005C"/>
                    </a:solidFill>
                  </a:ln>
                  <a:solidFill>
                    <a:srgbClr val="FF66CC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Sylfaen" pitchFamily="18" charset="0"/>
                </a:rPr>
                <a:t> </a:t>
              </a:r>
              <a:r>
                <a:rPr lang="en-US" sz="2400" b="1" dirty="0" smtClean="0">
                  <a:ln w="0">
                    <a:solidFill>
                      <a:srgbClr val="8A005C"/>
                    </a:solidFill>
                  </a:ln>
                  <a:solidFill>
                    <a:srgbClr val="FF66CC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Sylfaen" pitchFamily="18" charset="0"/>
                </a:rPr>
                <a:t> </a:t>
              </a:r>
              <a:endParaRPr lang="en-CA" sz="2000" b="1" i="1" dirty="0">
                <a:ln w="0">
                  <a:solidFill>
                    <a:srgbClr val="8A005C"/>
                  </a:solidFill>
                </a:ln>
                <a:solidFill>
                  <a:srgbClr val="FF66CC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Fill>
                  <a:solidFill>
                    <a:srgbClr val="8CD200"/>
                  </a:solidFill>
                </a:uFill>
                <a:latin typeface="Sylfaen" pitchFamily="18" charset="0"/>
              </a:endParaRPr>
            </a:p>
          </p:txBody>
        </p:sp>
      </p:grpSp>
      <p:sp>
        <p:nvSpPr>
          <p:cNvPr id="10" name="Rounded Rectangular Callout 9"/>
          <p:cNvSpPr/>
          <p:nvPr/>
        </p:nvSpPr>
        <p:spPr>
          <a:xfrm>
            <a:off x="3429000" y="3962400"/>
            <a:ext cx="5029200" cy="1676400"/>
          </a:xfrm>
          <a:prstGeom prst="wedgeRoundRectCallout">
            <a:avLst>
              <a:gd name="adj1" fmla="val -67546"/>
              <a:gd name="adj2" fmla="val 85578"/>
              <a:gd name="adj3" fmla="val 16667"/>
            </a:avLst>
          </a:prstGeom>
          <a:solidFill>
            <a:schemeClr val="bg1">
              <a:lumMod val="95000"/>
            </a:schemeClr>
          </a:solidFill>
          <a:ln w="22225">
            <a:solidFill>
              <a:srgbClr val="FF25B6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y-AM"/>
          </a:p>
        </p:txBody>
      </p:sp>
      <p:sp>
        <p:nvSpPr>
          <p:cNvPr id="3" name="TextBox 2"/>
          <p:cNvSpPr txBox="1"/>
          <p:nvPr/>
        </p:nvSpPr>
        <p:spPr>
          <a:xfrm>
            <a:off x="304800" y="304800"/>
            <a:ext cx="6781800" cy="830997"/>
          </a:xfrm>
          <a:prstGeom prst="rect">
            <a:avLst/>
          </a:prstGeom>
          <a:solidFill>
            <a:srgbClr val="DDFFFF"/>
          </a:solidFill>
          <a:ln w="19050">
            <a:solidFill>
              <a:srgbClr val="FF2DB9"/>
            </a:solidFill>
          </a:ln>
          <a:effectLst>
            <a:outerShdw blurRad="50800" dist="1524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hy-AM" sz="2400" i="1" dirty="0" smtClean="0">
                <a:latin typeface="Sylfaen" pitchFamily="18" charset="0"/>
              </a:rPr>
              <a:t>Առարկաներ</a:t>
            </a:r>
            <a:r>
              <a:rPr lang="ru-RU" sz="2400" i="1" dirty="0" smtClean="0">
                <a:latin typeface="Sylfaen" pitchFamily="18" charset="0"/>
              </a:rPr>
              <a:t>  </a:t>
            </a:r>
            <a:r>
              <a:rPr lang="hy-AM" sz="2400" i="1" dirty="0" smtClean="0">
                <a:latin typeface="Sylfaen" pitchFamily="18" charset="0"/>
              </a:rPr>
              <a:t>հաշվելու</a:t>
            </a:r>
            <a:r>
              <a:rPr lang="ru-RU" sz="2400" i="1" dirty="0" smtClean="0">
                <a:latin typeface="Sylfaen" pitchFamily="18" charset="0"/>
              </a:rPr>
              <a:t>  </a:t>
            </a:r>
            <a:r>
              <a:rPr lang="hy-AM" sz="2400" i="1" dirty="0" smtClean="0">
                <a:latin typeface="Sylfaen" pitchFamily="18" charset="0"/>
              </a:rPr>
              <a:t>համար</a:t>
            </a:r>
            <a:r>
              <a:rPr lang="ru-RU" sz="2400" i="1" dirty="0" smtClean="0">
                <a:latin typeface="Sylfaen" pitchFamily="18" charset="0"/>
              </a:rPr>
              <a:t>  </a:t>
            </a:r>
            <a:r>
              <a:rPr lang="hy-AM" sz="2400" i="1" dirty="0" smtClean="0">
                <a:latin typeface="Sylfaen" pitchFamily="18" charset="0"/>
              </a:rPr>
              <a:t>օգտագործվող</a:t>
            </a:r>
            <a:r>
              <a:rPr lang="ru-RU" sz="2400" i="1" dirty="0" smtClean="0">
                <a:latin typeface="Sylfaen" pitchFamily="18" charset="0"/>
              </a:rPr>
              <a:t>  </a:t>
            </a:r>
            <a:r>
              <a:rPr lang="hy-AM" sz="2400" i="1" dirty="0" smtClean="0">
                <a:latin typeface="Sylfaen" pitchFamily="18" charset="0"/>
              </a:rPr>
              <a:t>թվերը</a:t>
            </a:r>
            <a:r>
              <a:rPr lang="ru-RU" sz="2400" i="1" dirty="0" smtClean="0">
                <a:latin typeface="Sylfaen" pitchFamily="18" charset="0"/>
              </a:rPr>
              <a:t> կ</a:t>
            </a:r>
            <a:r>
              <a:rPr lang="hy-AM" sz="2400" i="1" dirty="0" smtClean="0">
                <a:latin typeface="Sylfaen" pitchFamily="18" charset="0"/>
              </a:rPr>
              <a:t>ոչվում</a:t>
            </a:r>
            <a:r>
              <a:rPr lang="ru-RU" sz="2400" i="1" dirty="0" smtClean="0">
                <a:latin typeface="Sylfaen" pitchFamily="18" charset="0"/>
              </a:rPr>
              <a:t>  </a:t>
            </a:r>
            <a:r>
              <a:rPr lang="hy-AM" sz="2400" i="1" dirty="0" smtClean="0">
                <a:latin typeface="Sylfaen" pitchFamily="18" charset="0"/>
              </a:rPr>
              <a:t>են</a:t>
            </a:r>
            <a:r>
              <a:rPr lang="ru-RU" sz="2400" i="1" dirty="0" smtClean="0">
                <a:latin typeface="Sylfaen" pitchFamily="18" charset="0"/>
              </a:rPr>
              <a:t>  </a:t>
            </a:r>
            <a:r>
              <a:rPr lang="hy-AM" sz="2400" i="1" dirty="0" smtClean="0">
                <a:ln>
                  <a:solidFill>
                    <a:srgbClr val="8A005C"/>
                  </a:solidFill>
                </a:ln>
                <a:solidFill>
                  <a:srgbClr val="FF25B6"/>
                </a:solidFill>
                <a:latin typeface="Sylfaen" pitchFamily="18" charset="0"/>
              </a:rPr>
              <a:t>բնական</a:t>
            </a:r>
            <a:r>
              <a:rPr lang="ru-RU" sz="2400" i="1" dirty="0" smtClean="0">
                <a:ln>
                  <a:solidFill>
                    <a:srgbClr val="8A005C"/>
                  </a:solidFill>
                </a:ln>
                <a:solidFill>
                  <a:srgbClr val="FF25B6"/>
                </a:solidFill>
                <a:latin typeface="Sylfaen" pitchFamily="18" charset="0"/>
              </a:rPr>
              <a:t>  </a:t>
            </a:r>
            <a:r>
              <a:rPr lang="hy-AM" sz="2400" i="1" dirty="0" smtClean="0">
                <a:ln>
                  <a:solidFill>
                    <a:srgbClr val="8A005C"/>
                  </a:solidFill>
                </a:ln>
                <a:solidFill>
                  <a:srgbClr val="FF25B6"/>
                </a:solidFill>
                <a:latin typeface="Sylfaen" pitchFamily="18" charset="0"/>
              </a:rPr>
              <a:t>թվեր</a:t>
            </a:r>
            <a:r>
              <a:rPr lang="ru-RU" sz="2400" i="1" dirty="0" smtClean="0">
                <a:ln>
                  <a:solidFill>
                    <a:srgbClr val="8A005C"/>
                  </a:solidFill>
                </a:ln>
                <a:solidFill>
                  <a:srgbClr val="FF25B6"/>
                </a:solidFill>
                <a:latin typeface="Sylfaen" pitchFamily="18" charset="0"/>
              </a:rPr>
              <a:t>:</a:t>
            </a:r>
            <a:endParaRPr lang="en-CA" sz="600" i="1" dirty="0">
              <a:ln>
                <a:solidFill>
                  <a:srgbClr val="8A005C"/>
                </a:solidFill>
              </a:ln>
              <a:solidFill>
                <a:srgbClr val="FF25B6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0" y="1390471"/>
            <a:ext cx="8077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y-AM" sz="3600" b="1" dirty="0" smtClean="0">
                <a:ln>
                  <a:solidFill>
                    <a:srgbClr val="8A005C"/>
                  </a:solidFill>
                </a:ln>
                <a:solidFill>
                  <a:srgbClr val="29FFFF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1,</a:t>
            </a:r>
            <a:r>
              <a:rPr lang="ru-RU" sz="3600" b="1" dirty="0" smtClean="0">
                <a:ln>
                  <a:solidFill>
                    <a:srgbClr val="8A005C"/>
                  </a:solidFill>
                </a:ln>
                <a:solidFill>
                  <a:srgbClr val="29FFFF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 </a:t>
            </a:r>
            <a:r>
              <a:rPr lang="hy-AM" sz="3600" b="1" dirty="0" smtClean="0">
                <a:ln>
                  <a:solidFill>
                    <a:srgbClr val="8A005C"/>
                  </a:solidFill>
                </a:ln>
                <a:solidFill>
                  <a:srgbClr val="29FFFF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 2, </a:t>
            </a:r>
            <a:r>
              <a:rPr lang="ru-RU" sz="3600" b="1" dirty="0" smtClean="0">
                <a:ln>
                  <a:solidFill>
                    <a:srgbClr val="8A005C"/>
                  </a:solidFill>
                </a:ln>
                <a:solidFill>
                  <a:srgbClr val="29FFFF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 </a:t>
            </a:r>
            <a:r>
              <a:rPr lang="hy-AM" sz="3600" b="1" dirty="0" smtClean="0">
                <a:ln>
                  <a:solidFill>
                    <a:srgbClr val="8A005C"/>
                  </a:solidFill>
                </a:ln>
                <a:solidFill>
                  <a:srgbClr val="29FFFF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3, </a:t>
            </a:r>
            <a:r>
              <a:rPr lang="ru-RU" sz="3600" b="1" dirty="0" smtClean="0">
                <a:ln>
                  <a:solidFill>
                    <a:srgbClr val="8A005C"/>
                  </a:solidFill>
                </a:ln>
                <a:solidFill>
                  <a:srgbClr val="29FFFF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 </a:t>
            </a:r>
            <a:r>
              <a:rPr lang="hy-AM" sz="3600" b="1" dirty="0" smtClean="0">
                <a:ln>
                  <a:solidFill>
                    <a:srgbClr val="8A005C"/>
                  </a:solidFill>
                </a:ln>
                <a:solidFill>
                  <a:srgbClr val="29FFFF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4, </a:t>
            </a:r>
            <a:r>
              <a:rPr lang="ru-RU" sz="3600" b="1" dirty="0" smtClean="0">
                <a:ln>
                  <a:solidFill>
                    <a:srgbClr val="8A005C"/>
                  </a:solidFill>
                </a:ln>
                <a:solidFill>
                  <a:srgbClr val="29FFFF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 </a:t>
            </a:r>
            <a:r>
              <a:rPr lang="hy-AM" sz="3600" b="1" dirty="0" smtClean="0">
                <a:ln>
                  <a:solidFill>
                    <a:srgbClr val="8A005C"/>
                  </a:solidFill>
                </a:ln>
                <a:solidFill>
                  <a:srgbClr val="29FFFF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5, </a:t>
            </a:r>
            <a:r>
              <a:rPr lang="ru-RU" sz="3600" b="1" dirty="0" smtClean="0">
                <a:ln>
                  <a:solidFill>
                    <a:srgbClr val="8A005C"/>
                  </a:solidFill>
                </a:ln>
                <a:solidFill>
                  <a:srgbClr val="29FFFF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 </a:t>
            </a:r>
            <a:r>
              <a:rPr lang="hy-AM" sz="3600" b="1" dirty="0" smtClean="0">
                <a:ln>
                  <a:solidFill>
                    <a:srgbClr val="8A005C"/>
                  </a:solidFill>
                </a:ln>
                <a:solidFill>
                  <a:srgbClr val="29FFFF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6,</a:t>
            </a:r>
            <a:r>
              <a:rPr lang="ru-RU" sz="3600" b="1" dirty="0" smtClean="0">
                <a:ln>
                  <a:solidFill>
                    <a:srgbClr val="8A005C"/>
                  </a:solidFill>
                </a:ln>
                <a:solidFill>
                  <a:srgbClr val="29FFFF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 </a:t>
            </a:r>
            <a:r>
              <a:rPr lang="hy-AM" sz="3600" b="1" dirty="0" smtClean="0">
                <a:ln>
                  <a:solidFill>
                    <a:srgbClr val="8A005C"/>
                  </a:solidFill>
                </a:ln>
                <a:solidFill>
                  <a:srgbClr val="29FFFF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 7,</a:t>
            </a:r>
            <a:r>
              <a:rPr lang="ru-RU" sz="3600" b="1" dirty="0" smtClean="0">
                <a:ln>
                  <a:solidFill>
                    <a:srgbClr val="8A005C"/>
                  </a:solidFill>
                </a:ln>
                <a:solidFill>
                  <a:srgbClr val="29FFFF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 </a:t>
            </a:r>
            <a:r>
              <a:rPr lang="hy-AM" sz="3600" b="1" dirty="0" smtClean="0">
                <a:ln>
                  <a:solidFill>
                    <a:srgbClr val="8A005C"/>
                  </a:solidFill>
                </a:ln>
                <a:solidFill>
                  <a:srgbClr val="29FFFF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 8,</a:t>
            </a:r>
            <a:r>
              <a:rPr lang="ru-RU" sz="3600" b="1" dirty="0" smtClean="0">
                <a:ln>
                  <a:solidFill>
                    <a:srgbClr val="8A005C"/>
                  </a:solidFill>
                </a:ln>
                <a:solidFill>
                  <a:srgbClr val="29FFFF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 </a:t>
            </a:r>
            <a:r>
              <a:rPr lang="hy-AM" sz="3600" b="1" dirty="0" smtClean="0">
                <a:ln>
                  <a:solidFill>
                    <a:srgbClr val="8A005C"/>
                  </a:solidFill>
                </a:ln>
                <a:solidFill>
                  <a:srgbClr val="29FFFF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 9, </a:t>
            </a:r>
            <a:r>
              <a:rPr lang="ru-RU" sz="3600" b="1" dirty="0" smtClean="0">
                <a:ln>
                  <a:solidFill>
                    <a:srgbClr val="8A005C"/>
                  </a:solidFill>
                </a:ln>
                <a:solidFill>
                  <a:srgbClr val="29FFFF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 </a:t>
            </a:r>
            <a:r>
              <a:rPr lang="hy-AM" sz="3600" b="1" dirty="0" smtClean="0">
                <a:ln>
                  <a:solidFill>
                    <a:srgbClr val="8A005C"/>
                  </a:solidFill>
                </a:ln>
                <a:solidFill>
                  <a:srgbClr val="29FFFF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10, </a:t>
            </a:r>
            <a:r>
              <a:rPr lang="ru-RU" sz="3600" b="1" dirty="0" smtClean="0">
                <a:ln>
                  <a:solidFill>
                    <a:srgbClr val="8A005C"/>
                  </a:solidFill>
                </a:ln>
                <a:solidFill>
                  <a:srgbClr val="29FFFF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 </a:t>
            </a:r>
            <a:r>
              <a:rPr lang="hy-AM" sz="3600" b="1" dirty="0" smtClean="0">
                <a:ln>
                  <a:solidFill>
                    <a:srgbClr val="8A005C"/>
                  </a:solidFill>
                </a:ln>
                <a:solidFill>
                  <a:srgbClr val="29FFFF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11, </a:t>
            </a:r>
            <a:r>
              <a:rPr lang="ru-RU" sz="3600" b="1" dirty="0" smtClean="0">
                <a:ln>
                  <a:solidFill>
                    <a:srgbClr val="8A005C"/>
                  </a:solidFill>
                </a:ln>
                <a:solidFill>
                  <a:srgbClr val="29FFFF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 </a:t>
            </a:r>
            <a:r>
              <a:rPr lang="hy-AM" sz="3600" b="1" dirty="0" smtClean="0">
                <a:ln>
                  <a:solidFill>
                    <a:srgbClr val="8A005C"/>
                  </a:solidFill>
                </a:ln>
                <a:solidFill>
                  <a:srgbClr val="29FFFF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12,</a:t>
            </a:r>
            <a:r>
              <a:rPr lang="ru-RU" sz="3600" b="1" dirty="0" smtClean="0">
                <a:ln>
                  <a:solidFill>
                    <a:srgbClr val="8A005C"/>
                  </a:solidFill>
                </a:ln>
                <a:solidFill>
                  <a:srgbClr val="29FFFF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 </a:t>
            </a:r>
            <a:r>
              <a:rPr lang="hy-AM" sz="3600" b="1" dirty="0" smtClean="0">
                <a:ln>
                  <a:solidFill>
                    <a:srgbClr val="8A005C"/>
                  </a:solidFill>
                </a:ln>
                <a:solidFill>
                  <a:srgbClr val="29FFFF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 13, </a:t>
            </a:r>
            <a:r>
              <a:rPr lang="ru-RU" sz="3600" b="1" dirty="0" smtClean="0">
                <a:ln>
                  <a:solidFill>
                    <a:srgbClr val="8A005C"/>
                  </a:solidFill>
                </a:ln>
                <a:solidFill>
                  <a:srgbClr val="29FFFF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 </a:t>
            </a:r>
            <a:r>
              <a:rPr lang="hy-AM" sz="3600" b="1" dirty="0" smtClean="0">
                <a:ln>
                  <a:solidFill>
                    <a:srgbClr val="8A005C"/>
                  </a:solidFill>
                </a:ln>
                <a:solidFill>
                  <a:srgbClr val="29FFFF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14, </a:t>
            </a:r>
            <a:r>
              <a:rPr lang="ru-RU" sz="3600" b="1" dirty="0" smtClean="0">
                <a:ln>
                  <a:solidFill>
                    <a:srgbClr val="8A005C"/>
                  </a:solidFill>
                </a:ln>
                <a:solidFill>
                  <a:srgbClr val="29FFFF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 15</a:t>
            </a:r>
            <a:r>
              <a:rPr lang="hy-AM" sz="3600" b="1" dirty="0" smtClean="0">
                <a:ln>
                  <a:solidFill>
                    <a:srgbClr val="8A005C"/>
                  </a:solidFill>
                </a:ln>
                <a:solidFill>
                  <a:srgbClr val="29FFFF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…</a:t>
            </a:r>
            <a:endParaRPr lang="en-CA" sz="3200" b="1" i="1" dirty="0">
              <a:ln>
                <a:solidFill>
                  <a:srgbClr val="8A005C"/>
                </a:solidFill>
              </a:ln>
              <a:solidFill>
                <a:srgbClr val="29FFFF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1000" y="2743200"/>
            <a:ext cx="7924800" cy="830997"/>
          </a:xfrm>
          <a:prstGeom prst="rect">
            <a:avLst/>
          </a:prstGeom>
          <a:solidFill>
            <a:srgbClr val="DDFFFF"/>
          </a:solidFill>
          <a:ln w="19050">
            <a:solidFill>
              <a:srgbClr val="FF2DB9"/>
            </a:solidFill>
          </a:ln>
          <a:effectLst>
            <a:outerShdw blurRad="50800" dist="1524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ru-RU" sz="2400" i="1" dirty="0" smtClean="0">
                <a:latin typeface="Sylfaen" pitchFamily="18" charset="0"/>
              </a:rPr>
              <a:t>Բ</a:t>
            </a:r>
            <a:r>
              <a:rPr lang="hy-AM" sz="2400" i="1" dirty="0" smtClean="0">
                <a:latin typeface="Sylfaen" pitchFamily="18" charset="0"/>
              </a:rPr>
              <a:t>նական</a:t>
            </a:r>
            <a:r>
              <a:rPr lang="ru-RU" sz="2400" i="1" dirty="0" smtClean="0">
                <a:latin typeface="Sylfaen" pitchFamily="18" charset="0"/>
              </a:rPr>
              <a:t>  </a:t>
            </a:r>
            <a:r>
              <a:rPr lang="hy-AM" sz="2400" i="1" dirty="0" smtClean="0">
                <a:latin typeface="Sylfaen" pitchFamily="18" charset="0"/>
              </a:rPr>
              <a:t>թվերը,</a:t>
            </a:r>
            <a:r>
              <a:rPr lang="ru-RU" sz="2400" i="1" dirty="0" smtClean="0">
                <a:latin typeface="Sylfaen" pitchFamily="18" charset="0"/>
              </a:rPr>
              <a:t>  </a:t>
            </a:r>
            <a:r>
              <a:rPr lang="hy-AM" sz="2400" i="1" dirty="0" smtClean="0">
                <a:latin typeface="Sylfaen" pitchFamily="18" charset="0"/>
              </a:rPr>
              <a:t>գրված</a:t>
            </a:r>
            <a:r>
              <a:rPr lang="ru-RU" sz="2400" i="1" dirty="0" smtClean="0">
                <a:latin typeface="Sylfaen" pitchFamily="18" charset="0"/>
              </a:rPr>
              <a:t>  </a:t>
            </a:r>
            <a:r>
              <a:rPr lang="hy-AM" sz="2400" i="1" dirty="0" smtClean="0">
                <a:latin typeface="Sylfaen" pitchFamily="18" charset="0"/>
              </a:rPr>
              <a:t>աճման</a:t>
            </a:r>
            <a:r>
              <a:rPr lang="ru-RU" sz="2400" i="1" dirty="0" smtClean="0">
                <a:latin typeface="Sylfaen" pitchFamily="18" charset="0"/>
              </a:rPr>
              <a:t>  </a:t>
            </a:r>
            <a:r>
              <a:rPr lang="hy-AM" sz="2400" i="1" dirty="0" smtClean="0">
                <a:latin typeface="Sylfaen" pitchFamily="18" charset="0"/>
              </a:rPr>
              <a:t>կարգով</a:t>
            </a:r>
            <a:r>
              <a:rPr lang="ru-RU" sz="2400" i="1" dirty="0" smtClean="0">
                <a:latin typeface="Sylfaen" pitchFamily="18" charset="0"/>
              </a:rPr>
              <a:t>  </a:t>
            </a:r>
            <a:r>
              <a:rPr lang="hy-AM" sz="2400" i="1" dirty="0" smtClean="0">
                <a:latin typeface="Sylfaen" pitchFamily="18" charset="0"/>
              </a:rPr>
              <a:t>և</a:t>
            </a:r>
            <a:r>
              <a:rPr lang="ru-RU" sz="2400" i="1" dirty="0" smtClean="0">
                <a:latin typeface="Sylfaen" pitchFamily="18" charset="0"/>
              </a:rPr>
              <a:t> </a:t>
            </a:r>
            <a:r>
              <a:rPr lang="hy-AM" sz="2400" i="1" dirty="0" smtClean="0">
                <a:latin typeface="Sylfaen" pitchFamily="18" charset="0"/>
              </a:rPr>
              <a:t> առանց</a:t>
            </a:r>
            <a:r>
              <a:rPr lang="ru-RU" sz="2400" i="1" dirty="0" smtClean="0">
                <a:latin typeface="Sylfaen" pitchFamily="18" charset="0"/>
              </a:rPr>
              <a:t>  </a:t>
            </a:r>
            <a:r>
              <a:rPr lang="hy-AM" sz="2400" i="1" dirty="0" smtClean="0">
                <a:latin typeface="Sylfaen" pitchFamily="18" charset="0"/>
              </a:rPr>
              <a:t>բացթողումների,</a:t>
            </a:r>
            <a:r>
              <a:rPr lang="ru-RU" sz="2400" i="1" dirty="0" smtClean="0">
                <a:latin typeface="Sylfaen" pitchFamily="18" charset="0"/>
              </a:rPr>
              <a:t>  </a:t>
            </a:r>
            <a:r>
              <a:rPr lang="hy-AM" sz="2400" i="1" dirty="0" smtClean="0">
                <a:latin typeface="Sylfaen" pitchFamily="18" charset="0"/>
              </a:rPr>
              <a:t>կազմում</a:t>
            </a:r>
            <a:r>
              <a:rPr lang="ru-RU" sz="2400" i="1" dirty="0" smtClean="0">
                <a:latin typeface="Sylfaen" pitchFamily="18" charset="0"/>
              </a:rPr>
              <a:t>  </a:t>
            </a:r>
            <a:r>
              <a:rPr lang="hy-AM" sz="2400" i="1" dirty="0" smtClean="0">
                <a:latin typeface="Sylfaen" pitchFamily="18" charset="0"/>
              </a:rPr>
              <a:t>են </a:t>
            </a:r>
            <a:r>
              <a:rPr lang="ru-RU" sz="2400" i="1" dirty="0" smtClean="0">
                <a:latin typeface="Sylfaen" pitchFamily="18" charset="0"/>
              </a:rPr>
              <a:t> </a:t>
            </a:r>
            <a:r>
              <a:rPr lang="hy-AM" sz="2400" i="1" dirty="0" smtClean="0">
                <a:ln>
                  <a:solidFill>
                    <a:srgbClr val="8A005C"/>
                  </a:solidFill>
                </a:ln>
                <a:solidFill>
                  <a:srgbClr val="FF25B6"/>
                </a:solidFill>
                <a:latin typeface="Sylfaen" pitchFamily="18" charset="0"/>
              </a:rPr>
              <a:t>բնական</a:t>
            </a:r>
            <a:r>
              <a:rPr lang="ru-RU" sz="2400" i="1" dirty="0" smtClean="0">
                <a:ln>
                  <a:solidFill>
                    <a:srgbClr val="8A005C"/>
                  </a:solidFill>
                </a:ln>
                <a:solidFill>
                  <a:srgbClr val="FF25B6"/>
                </a:solidFill>
                <a:latin typeface="Sylfaen" pitchFamily="18" charset="0"/>
              </a:rPr>
              <a:t>  </a:t>
            </a:r>
            <a:r>
              <a:rPr lang="hy-AM" sz="2400" i="1" dirty="0" smtClean="0">
                <a:ln>
                  <a:solidFill>
                    <a:srgbClr val="8A005C"/>
                  </a:solidFill>
                </a:ln>
                <a:solidFill>
                  <a:srgbClr val="FF25B6"/>
                </a:solidFill>
                <a:latin typeface="Sylfaen" pitchFamily="18" charset="0"/>
              </a:rPr>
              <a:t>թվերի</a:t>
            </a:r>
            <a:r>
              <a:rPr lang="ru-RU" sz="2400" i="1" dirty="0" smtClean="0">
                <a:ln>
                  <a:solidFill>
                    <a:srgbClr val="8A005C"/>
                  </a:solidFill>
                </a:ln>
                <a:solidFill>
                  <a:srgbClr val="FF25B6"/>
                </a:solidFill>
                <a:latin typeface="Sylfaen" pitchFamily="18" charset="0"/>
              </a:rPr>
              <a:t>  </a:t>
            </a:r>
            <a:r>
              <a:rPr lang="hy-AM" sz="2400" i="1" dirty="0" smtClean="0">
                <a:ln>
                  <a:solidFill>
                    <a:srgbClr val="8A005C"/>
                  </a:solidFill>
                </a:ln>
                <a:solidFill>
                  <a:srgbClr val="FF25B6"/>
                </a:solidFill>
                <a:latin typeface="Sylfaen" pitchFamily="18" charset="0"/>
              </a:rPr>
              <a:t>շարքը</a:t>
            </a:r>
            <a:r>
              <a:rPr lang="ru-RU" sz="2400" i="1" dirty="0" smtClean="0">
                <a:ln>
                  <a:solidFill>
                    <a:srgbClr val="8A005C"/>
                  </a:solidFill>
                </a:ln>
                <a:solidFill>
                  <a:srgbClr val="FF25B6"/>
                </a:solidFill>
                <a:latin typeface="Sylfaen" pitchFamily="18" charset="0"/>
              </a:rPr>
              <a:t>:</a:t>
            </a:r>
            <a:endParaRPr lang="en-CA" sz="600" i="1" dirty="0">
              <a:ln>
                <a:solidFill>
                  <a:srgbClr val="8A005C"/>
                </a:solidFill>
              </a:ln>
              <a:solidFill>
                <a:srgbClr val="FF25B6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429000" y="4038600"/>
            <a:ext cx="50292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i="1" dirty="0" smtClean="0">
                <a:ln w="0">
                  <a:solidFill>
                    <a:srgbClr val="005654"/>
                  </a:solidFill>
                </a:ln>
                <a:solidFill>
                  <a:srgbClr val="00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Երկու  ցանկացած  բնական  թվերից  ավելի  </a:t>
            </a:r>
            <a:r>
              <a:rPr lang="ru-RU" sz="2200" i="1" dirty="0" smtClean="0">
                <a:ln w="0">
                  <a:solidFill>
                    <a:srgbClr val="8A005C"/>
                  </a:solidFill>
                </a:ln>
                <a:solidFill>
                  <a:srgbClr val="FF25B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մեծ  է  </a:t>
            </a:r>
            <a:r>
              <a:rPr lang="ru-RU" sz="2200" i="1" dirty="0" smtClean="0">
                <a:ln w="0">
                  <a:solidFill>
                    <a:srgbClr val="005654"/>
                  </a:solidFill>
                </a:ln>
                <a:solidFill>
                  <a:srgbClr val="00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այն  թիվը,  որը  </a:t>
            </a:r>
            <a:r>
              <a:rPr lang="en-US" sz="2200" i="1" dirty="0" smtClean="0">
                <a:ln w="0">
                  <a:solidFill>
                    <a:srgbClr val="005654"/>
                  </a:solidFill>
                </a:ln>
                <a:solidFill>
                  <a:srgbClr val="00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 </a:t>
            </a:r>
            <a:r>
              <a:rPr lang="hy-AM" sz="2200" i="1" dirty="0" smtClean="0">
                <a:ln w="0">
                  <a:solidFill>
                    <a:srgbClr val="005654"/>
                  </a:solidFill>
                </a:ln>
                <a:solidFill>
                  <a:srgbClr val="00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 </a:t>
            </a:r>
            <a:r>
              <a:rPr lang="ru-RU" sz="2200" i="1" dirty="0" smtClean="0">
                <a:ln w="0">
                  <a:solidFill>
                    <a:srgbClr val="005654"/>
                  </a:solidFill>
                </a:ln>
                <a:solidFill>
                  <a:srgbClr val="00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բնական  </a:t>
            </a:r>
            <a:r>
              <a:rPr lang="hy-AM" sz="2200" i="1" dirty="0" smtClean="0">
                <a:ln w="0">
                  <a:solidFill>
                    <a:srgbClr val="005654"/>
                  </a:solidFill>
                </a:ln>
                <a:solidFill>
                  <a:srgbClr val="00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թվերի</a:t>
            </a:r>
            <a:r>
              <a:rPr lang="en-US" sz="2200" i="1" dirty="0" smtClean="0">
                <a:ln w="0">
                  <a:solidFill>
                    <a:srgbClr val="005654"/>
                  </a:solidFill>
                </a:ln>
                <a:solidFill>
                  <a:srgbClr val="00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 </a:t>
            </a:r>
            <a:r>
              <a:rPr lang="hy-AM" sz="2200" i="1" dirty="0" smtClean="0">
                <a:ln w="0">
                  <a:solidFill>
                    <a:srgbClr val="005654"/>
                  </a:solidFill>
                </a:ln>
                <a:solidFill>
                  <a:srgbClr val="00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 </a:t>
            </a:r>
            <a:r>
              <a:rPr lang="ru-RU" sz="2200" i="1" dirty="0" smtClean="0">
                <a:ln w="0">
                  <a:solidFill>
                    <a:srgbClr val="005654"/>
                  </a:solidFill>
                </a:ln>
                <a:solidFill>
                  <a:srgbClr val="00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շարքում  </a:t>
            </a:r>
            <a:r>
              <a:rPr lang="hy-AM" sz="2200" i="1" dirty="0" smtClean="0">
                <a:latin typeface="Sylfaen" pitchFamily="18" charset="0"/>
              </a:rPr>
              <a:t>(</a:t>
            </a:r>
            <a:r>
              <a:rPr lang="ru-RU" sz="2200" i="1" dirty="0" smtClean="0">
                <a:latin typeface="Sylfaen" pitchFamily="18" charset="0"/>
              </a:rPr>
              <a:t>այսինքն`  հաշվելիս</a:t>
            </a:r>
            <a:r>
              <a:rPr lang="hy-AM" sz="2200" i="1" dirty="0" smtClean="0">
                <a:latin typeface="Sylfaen" pitchFamily="18" charset="0"/>
              </a:rPr>
              <a:t>)</a:t>
            </a:r>
            <a:r>
              <a:rPr lang="ru-RU" sz="2200" i="1" dirty="0" smtClean="0">
                <a:latin typeface="Sylfaen" pitchFamily="18" charset="0"/>
              </a:rPr>
              <a:t> </a:t>
            </a:r>
            <a:r>
              <a:rPr lang="ru-RU" sz="2200" i="1" dirty="0" smtClean="0">
                <a:ln w="0">
                  <a:solidFill>
                    <a:srgbClr val="005654"/>
                  </a:solidFill>
                </a:ln>
                <a:solidFill>
                  <a:srgbClr val="00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ավելի  </a:t>
            </a:r>
            <a:r>
              <a:rPr lang="ru-RU" sz="2200" i="1" dirty="0" smtClean="0">
                <a:ln w="0">
                  <a:solidFill>
                    <a:srgbClr val="8A005C"/>
                  </a:solidFill>
                </a:ln>
                <a:solidFill>
                  <a:srgbClr val="FF25B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ուշ  է  հանդիպում</a:t>
            </a:r>
            <a:r>
              <a:rPr lang="hy-AM" sz="2200" i="1" dirty="0" smtClean="0">
                <a:ln w="0">
                  <a:solidFill>
                    <a:srgbClr val="8A005C"/>
                  </a:solidFill>
                </a:ln>
                <a:solidFill>
                  <a:srgbClr val="FF25B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:</a:t>
            </a:r>
            <a:endParaRPr lang="en-CA" sz="2200" i="1" dirty="0">
              <a:ln w="0">
                <a:solidFill>
                  <a:srgbClr val="8A005C"/>
                </a:solidFill>
              </a:ln>
              <a:solidFill>
                <a:srgbClr val="FF25B6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648200" y="5752237"/>
            <a:ext cx="4419600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dirty="0" smtClean="0">
                <a:ln w="0">
                  <a:solidFill>
                    <a:srgbClr val="005654"/>
                  </a:solidFill>
                </a:ln>
                <a:solidFill>
                  <a:srgbClr val="00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0 </a:t>
            </a:r>
            <a:r>
              <a:rPr lang="ru-RU" sz="2400" b="1" i="1" dirty="0" smtClean="0">
                <a:ln w="0">
                  <a:solidFill>
                    <a:srgbClr val="005654"/>
                  </a:solidFill>
                </a:ln>
                <a:solidFill>
                  <a:srgbClr val="00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-ն  </a:t>
            </a:r>
            <a:r>
              <a:rPr lang="ru-RU" sz="2300" i="1" dirty="0" smtClean="0">
                <a:ln w="0"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փոքր  է  </a:t>
            </a:r>
          </a:p>
          <a:p>
            <a:pPr algn="ctr"/>
            <a:r>
              <a:rPr lang="ru-RU" sz="2300" i="1" dirty="0" smtClean="0">
                <a:ln w="0"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ցանկացած  բնական  թվից:</a:t>
            </a:r>
            <a:endParaRPr lang="en-CA" sz="2300" i="1" dirty="0">
              <a:ln w="0"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8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3" grpId="0" animBg="1"/>
      <p:bldP spid="7" grpId="0"/>
      <p:bldP spid="8" grpId="0" animBg="1"/>
      <p:bldP spid="9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2000" y="76200"/>
            <a:ext cx="8928000" cy="6660000"/>
          </a:xfrm>
          <a:prstGeom prst="rect">
            <a:avLst/>
          </a:prstGeom>
          <a:solidFill>
            <a:schemeClr val="bg1"/>
          </a:solidFill>
          <a:ln w="28575">
            <a:solidFill>
              <a:srgbClr val="FF2DB9"/>
            </a:solidFill>
          </a:ln>
          <a:effectLst>
            <a:outerShdw blurRad="50800" dist="1143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y-AM" dirty="0">
              <a:solidFill>
                <a:srgbClr val="FF2D82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304800"/>
            <a:ext cx="6477000" cy="830997"/>
          </a:xfrm>
          <a:prstGeom prst="rect">
            <a:avLst/>
          </a:prstGeom>
          <a:solidFill>
            <a:srgbClr val="DDFFFF"/>
          </a:solidFill>
          <a:ln w="19050">
            <a:solidFill>
              <a:srgbClr val="FF2DB9"/>
            </a:solidFill>
          </a:ln>
          <a:effectLst>
            <a:outerShdw blurRad="50800" dist="1524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hy-AM" sz="2400" i="1" dirty="0" smtClean="0">
                <a:latin typeface="Sylfaen" pitchFamily="18" charset="0"/>
              </a:rPr>
              <a:t>Թվերը </a:t>
            </a:r>
            <a:r>
              <a:rPr lang="ru-RU" sz="2400" i="1" dirty="0" smtClean="0">
                <a:latin typeface="Sylfaen" pitchFamily="18" charset="0"/>
              </a:rPr>
              <a:t> </a:t>
            </a:r>
            <a:r>
              <a:rPr lang="hy-AM" sz="2400" i="1" dirty="0" smtClean="0">
                <a:latin typeface="Sylfaen" pitchFamily="18" charset="0"/>
              </a:rPr>
              <a:t>համեմատելիս</a:t>
            </a:r>
            <a:r>
              <a:rPr lang="ru-RU" sz="2400" i="1" dirty="0" smtClean="0">
                <a:latin typeface="Sylfaen" pitchFamily="18" charset="0"/>
              </a:rPr>
              <a:t> </a:t>
            </a:r>
            <a:r>
              <a:rPr lang="hy-AM" sz="2400" i="1" dirty="0" smtClean="0">
                <a:latin typeface="Sylfaen" pitchFamily="18" charset="0"/>
              </a:rPr>
              <a:t> հարմար</a:t>
            </a:r>
            <a:r>
              <a:rPr lang="ru-RU" sz="2400" i="1" dirty="0" smtClean="0">
                <a:latin typeface="Sylfaen" pitchFamily="18" charset="0"/>
              </a:rPr>
              <a:t> </a:t>
            </a:r>
            <a:r>
              <a:rPr lang="hy-AM" sz="2400" i="1" dirty="0" smtClean="0">
                <a:latin typeface="Sylfaen" pitchFamily="18" charset="0"/>
              </a:rPr>
              <a:t> է</a:t>
            </a:r>
            <a:r>
              <a:rPr lang="ru-RU" sz="2400" i="1" dirty="0" smtClean="0">
                <a:latin typeface="Sylfaen" pitchFamily="18" charset="0"/>
              </a:rPr>
              <a:t> </a:t>
            </a:r>
            <a:r>
              <a:rPr lang="hy-AM" sz="2400" i="1" dirty="0" smtClean="0">
                <a:latin typeface="Sylfaen" pitchFamily="18" charset="0"/>
              </a:rPr>
              <a:t> գործածել</a:t>
            </a:r>
            <a:r>
              <a:rPr lang="ru-RU" sz="2400" i="1" dirty="0" smtClean="0">
                <a:latin typeface="Sylfaen" pitchFamily="18" charset="0"/>
              </a:rPr>
              <a:t> </a:t>
            </a:r>
            <a:r>
              <a:rPr lang="hy-AM" sz="2400" i="1" dirty="0" smtClean="0">
                <a:latin typeface="Sylfaen" pitchFamily="18" charset="0"/>
              </a:rPr>
              <a:t> հատուկ</a:t>
            </a:r>
            <a:r>
              <a:rPr lang="ru-RU" sz="2400" i="1" dirty="0" smtClean="0">
                <a:latin typeface="Sylfaen" pitchFamily="18" charset="0"/>
              </a:rPr>
              <a:t> </a:t>
            </a:r>
            <a:r>
              <a:rPr lang="hy-AM" sz="2400" i="1" dirty="0" smtClean="0">
                <a:latin typeface="Sylfaen" pitchFamily="18" charset="0"/>
              </a:rPr>
              <a:t> </a:t>
            </a:r>
            <a:r>
              <a:rPr lang="hy-AM" sz="2400" i="1" dirty="0" smtClean="0">
                <a:ln w="0">
                  <a:solidFill>
                    <a:srgbClr val="8A005C"/>
                  </a:solidFill>
                </a:ln>
                <a:solidFill>
                  <a:srgbClr val="FF25B6"/>
                </a:solidFill>
                <a:latin typeface="Sylfaen" pitchFamily="18" charset="0"/>
              </a:rPr>
              <a:t>համեմատման</a:t>
            </a:r>
            <a:r>
              <a:rPr lang="ru-RU" sz="2400" i="1" dirty="0" smtClean="0">
                <a:ln w="0">
                  <a:solidFill>
                    <a:srgbClr val="8A005C"/>
                  </a:solidFill>
                </a:ln>
                <a:solidFill>
                  <a:srgbClr val="FF25B6"/>
                </a:solidFill>
                <a:latin typeface="Sylfaen" pitchFamily="18" charset="0"/>
              </a:rPr>
              <a:t>  </a:t>
            </a:r>
            <a:r>
              <a:rPr lang="hy-AM" sz="2400" i="1" dirty="0" smtClean="0">
                <a:ln w="0">
                  <a:solidFill>
                    <a:srgbClr val="8A005C"/>
                  </a:solidFill>
                </a:ln>
                <a:solidFill>
                  <a:srgbClr val="FF25B6"/>
                </a:solidFill>
                <a:latin typeface="Sylfaen" pitchFamily="18" charset="0"/>
              </a:rPr>
              <a:t>նշաններ:</a:t>
            </a:r>
            <a:endParaRPr lang="en-CA" sz="600" i="1" dirty="0">
              <a:ln w="0">
                <a:solidFill>
                  <a:srgbClr val="8A005C"/>
                </a:solidFill>
              </a:ln>
              <a:solidFill>
                <a:srgbClr val="FF25B6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grpSp>
        <p:nvGrpSpPr>
          <p:cNvPr id="4" name="Group 3"/>
          <p:cNvGrpSpPr>
            <a:grpSpLocks noChangeAspect="1"/>
          </p:cNvGrpSpPr>
          <p:nvPr/>
        </p:nvGrpSpPr>
        <p:grpSpPr>
          <a:xfrm>
            <a:off x="108000" y="3657600"/>
            <a:ext cx="3044952" cy="3048525"/>
            <a:chOff x="108000" y="3882893"/>
            <a:chExt cx="2819400" cy="2822708"/>
          </a:xfrm>
        </p:grpSpPr>
        <p:pic>
          <p:nvPicPr>
            <p:cNvPr id="5" name="Picture 2" descr="C:\Users\мм\Desktop\3d-isometric-online-learning-or-distance-courses-vector-23961642.jpg"/>
            <p:cNvPicPr>
              <a:picLocks noChangeAspect="1" noChangeArrowheads="1"/>
            </p:cNvPicPr>
            <p:nvPr/>
          </p:nvPicPr>
          <p:blipFill>
            <a:blip r:embed="rId2" cstate="print"/>
            <a:srcRect l="3592" t="5921" b="4946"/>
            <a:stretch>
              <a:fillRect/>
            </a:stretch>
          </p:blipFill>
          <p:spPr bwMode="auto">
            <a:xfrm>
              <a:off x="108000" y="3882893"/>
              <a:ext cx="2819400" cy="2822708"/>
            </a:xfrm>
            <a:prstGeom prst="rect">
              <a:avLst/>
            </a:prstGeom>
            <a:noFill/>
          </p:spPr>
        </p:pic>
        <p:sp>
          <p:nvSpPr>
            <p:cNvPr id="6" name="TextBox 5"/>
            <p:cNvSpPr txBox="1"/>
            <p:nvPr/>
          </p:nvSpPr>
          <p:spPr>
            <a:xfrm>
              <a:off x="431333" y="4799046"/>
              <a:ext cx="1656178" cy="427468"/>
            </a:xfrm>
            <a:prstGeom prst="rect">
              <a:avLst/>
            </a:prstGeom>
            <a:noFill/>
            <a:scene3d>
              <a:camera prst="isometricRightUp"/>
              <a:lightRig rig="threePt" dir="t"/>
            </a:scene3d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400" b="1" dirty="0" smtClean="0">
                  <a:ln w="0">
                    <a:solidFill>
                      <a:srgbClr val="8A005C"/>
                    </a:solidFill>
                  </a:ln>
                  <a:solidFill>
                    <a:srgbClr val="FF66CC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Sylfaen" pitchFamily="18" charset="0"/>
                </a:rPr>
                <a:t>11 572 444</a:t>
              </a:r>
              <a:r>
                <a:rPr lang="en-US" sz="2400" b="1" dirty="0" smtClean="0">
                  <a:ln w="0">
                    <a:solidFill>
                      <a:srgbClr val="8A005C"/>
                    </a:solidFill>
                  </a:ln>
                  <a:solidFill>
                    <a:srgbClr val="FF66CC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Sylfaen" pitchFamily="18" charset="0"/>
                </a:rPr>
                <a:t> </a:t>
              </a:r>
              <a:r>
                <a:rPr lang="ru-RU" sz="2400" b="1" dirty="0" smtClean="0">
                  <a:ln w="0">
                    <a:solidFill>
                      <a:srgbClr val="8A005C"/>
                    </a:solidFill>
                  </a:ln>
                  <a:solidFill>
                    <a:srgbClr val="FF66CC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Sylfaen" pitchFamily="18" charset="0"/>
                </a:rPr>
                <a:t> </a:t>
              </a:r>
              <a:r>
                <a:rPr lang="en-US" sz="2400" b="1" dirty="0" smtClean="0">
                  <a:ln w="0">
                    <a:solidFill>
                      <a:srgbClr val="8A005C"/>
                    </a:solidFill>
                  </a:ln>
                  <a:solidFill>
                    <a:srgbClr val="FF66CC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Sylfaen" pitchFamily="18" charset="0"/>
                </a:rPr>
                <a:t> </a:t>
              </a:r>
              <a:endParaRPr lang="en-CA" sz="2000" b="1" i="1" dirty="0">
                <a:ln w="0">
                  <a:solidFill>
                    <a:srgbClr val="8A005C"/>
                  </a:solidFill>
                </a:ln>
                <a:solidFill>
                  <a:srgbClr val="FF66CC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Fill>
                  <a:solidFill>
                    <a:srgbClr val="8CD200"/>
                  </a:solidFill>
                </a:uFill>
                <a:latin typeface="Sylfaen" pitchFamily="18" charset="0"/>
              </a:endParaRP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2743200" y="1398600"/>
            <a:ext cx="152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n w="0"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mbria Math"/>
                <a:ea typeface="Cambria Math"/>
              </a:rPr>
              <a:t>«</a:t>
            </a:r>
            <a:r>
              <a:rPr lang="ru-RU" sz="2300" dirty="0" smtClean="0">
                <a:ln w="0"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մեծ  է</a:t>
            </a:r>
            <a:r>
              <a:rPr lang="ru-RU" sz="2300" dirty="0" smtClean="0">
                <a:ln w="0"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mbria Math"/>
                <a:ea typeface="Cambria Math"/>
              </a:rPr>
              <a:t>»</a:t>
            </a:r>
            <a:r>
              <a:rPr lang="ru-RU" sz="2300" dirty="0" smtClean="0">
                <a:ln w="0"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819400" y="2057400"/>
            <a:ext cx="152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n w="0"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mbria Math"/>
                <a:ea typeface="Cambria Math"/>
              </a:rPr>
              <a:t>«</a:t>
            </a:r>
            <a:r>
              <a:rPr lang="ru-RU" sz="2300" dirty="0" smtClean="0">
                <a:ln w="0"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փոքր  է</a:t>
            </a:r>
            <a:r>
              <a:rPr lang="ru-RU" sz="2300" dirty="0" smtClean="0">
                <a:ln w="0"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mbria Math"/>
                <a:ea typeface="Cambria Math"/>
              </a:rPr>
              <a:t>»</a:t>
            </a:r>
            <a:r>
              <a:rPr lang="ru-RU" sz="2300" dirty="0" smtClean="0">
                <a:ln w="0"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133600" y="838200"/>
            <a:ext cx="6096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800" b="1" dirty="0" smtClean="0">
                <a:ln w="0">
                  <a:solidFill>
                    <a:srgbClr val="8A005C"/>
                  </a:solidFill>
                </a:ln>
                <a:solidFill>
                  <a:srgbClr val="FF25B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&gt;</a:t>
            </a:r>
            <a:endParaRPr lang="ru-RU" sz="7200" dirty="0" smtClean="0">
              <a:ln w="0">
                <a:solidFill>
                  <a:srgbClr val="8A005C"/>
                </a:solidFill>
              </a:ln>
              <a:solidFill>
                <a:srgbClr val="FF25B6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Sylfae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133600" y="1524000"/>
            <a:ext cx="6096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800" b="1" dirty="0" smtClean="0">
                <a:ln w="0">
                  <a:solidFill>
                    <a:srgbClr val="8A005C"/>
                  </a:solidFill>
                </a:ln>
                <a:solidFill>
                  <a:srgbClr val="FF25B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&lt;</a:t>
            </a:r>
            <a:endParaRPr lang="ru-RU" sz="7200" dirty="0" smtClean="0">
              <a:ln w="0">
                <a:solidFill>
                  <a:srgbClr val="8A005C"/>
                </a:solidFill>
              </a:ln>
              <a:solidFill>
                <a:srgbClr val="FF25B6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Sylfae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486400" y="838200"/>
            <a:ext cx="8382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800" b="1" dirty="0" smtClean="0">
                <a:ln w="0">
                  <a:solidFill>
                    <a:srgbClr val="8A005C"/>
                  </a:solidFill>
                </a:ln>
                <a:solidFill>
                  <a:srgbClr val="FF25B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=</a:t>
            </a:r>
            <a:endParaRPr lang="ru-RU" sz="7200" dirty="0" smtClean="0">
              <a:ln w="0">
                <a:solidFill>
                  <a:srgbClr val="8A005C"/>
                </a:solidFill>
              </a:ln>
              <a:solidFill>
                <a:srgbClr val="FF25B6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Sylfae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486400" y="1524000"/>
            <a:ext cx="8382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800" b="1" dirty="0" smtClean="0">
                <a:ln w="0">
                  <a:solidFill>
                    <a:srgbClr val="8A005C"/>
                  </a:solidFill>
                </a:ln>
                <a:solidFill>
                  <a:srgbClr val="FF25B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≠</a:t>
            </a:r>
            <a:endParaRPr lang="ru-RU" sz="7200" dirty="0" smtClean="0">
              <a:ln w="0">
                <a:solidFill>
                  <a:srgbClr val="8A005C"/>
                </a:solidFill>
              </a:ln>
              <a:solidFill>
                <a:srgbClr val="FF25B6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Sylfae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324600" y="1398600"/>
            <a:ext cx="2362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n w="0"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mbria Math"/>
                <a:ea typeface="Cambria Math"/>
              </a:rPr>
              <a:t>«</a:t>
            </a:r>
            <a:r>
              <a:rPr lang="ru-RU" sz="2300" dirty="0" smtClean="0">
                <a:ln w="0"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հավասար  է</a:t>
            </a:r>
            <a:r>
              <a:rPr lang="ru-RU" sz="2300" dirty="0" smtClean="0">
                <a:ln w="0"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mbria Math"/>
                <a:ea typeface="Cambria Math"/>
              </a:rPr>
              <a:t>»</a:t>
            </a:r>
            <a:r>
              <a:rPr lang="ru-RU" sz="2300" dirty="0" smtClean="0">
                <a:ln w="0"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 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400800" y="2052935"/>
            <a:ext cx="2362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n w="0"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mbria Math"/>
                <a:ea typeface="Cambria Math"/>
              </a:rPr>
              <a:t>«</a:t>
            </a:r>
            <a:r>
              <a:rPr lang="ru-RU" sz="2300" dirty="0" smtClean="0">
                <a:ln w="0"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հավասար  չէ</a:t>
            </a:r>
            <a:r>
              <a:rPr lang="ru-RU" sz="2300" dirty="0" smtClean="0">
                <a:ln w="0"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mbria Math"/>
                <a:ea typeface="Cambria Math"/>
              </a:rPr>
              <a:t>»</a:t>
            </a:r>
            <a:r>
              <a:rPr lang="ru-RU" sz="2300" dirty="0" smtClean="0">
                <a:ln w="0"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 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038600" y="2743200"/>
            <a:ext cx="1676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ln w="0">
                  <a:solidFill>
                    <a:srgbClr val="8A005C"/>
                  </a:solidFill>
                </a:ln>
                <a:solidFill>
                  <a:srgbClr val="FF25B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15</a:t>
            </a:r>
            <a:r>
              <a:rPr lang="ru-RU" sz="4000" b="1" dirty="0" smtClean="0">
                <a:ln w="0">
                  <a:solidFill>
                    <a:srgbClr val="8A005C"/>
                  </a:solidFill>
                </a:ln>
                <a:solidFill>
                  <a:srgbClr val="FF25B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 </a:t>
            </a:r>
            <a:r>
              <a:rPr lang="ru-RU" sz="4800" b="1" dirty="0" smtClean="0">
                <a:ln w="0">
                  <a:solidFill>
                    <a:srgbClr val="8A005C"/>
                  </a:solidFill>
                </a:ln>
                <a:solidFill>
                  <a:srgbClr val="FF25B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&gt;</a:t>
            </a:r>
            <a:r>
              <a:rPr lang="ru-RU" sz="3600" b="1" dirty="0" smtClean="0">
                <a:ln w="0">
                  <a:solidFill>
                    <a:srgbClr val="8A005C"/>
                  </a:solidFill>
                </a:ln>
                <a:solidFill>
                  <a:srgbClr val="FF25B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 2</a:t>
            </a:r>
            <a:endParaRPr lang="ru-RU" sz="4000" dirty="0" smtClean="0">
              <a:ln w="0">
                <a:solidFill>
                  <a:srgbClr val="8A005C"/>
                </a:solidFill>
              </a:ln>
              <a:solidFill>
                <a:srgbClr val="FF25B6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Sylfae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638800" y="2964597"/>
            <a:ext cx="320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n w="0"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  <a:ea typeface="Cambria Math"/>
              </a:rPr>
              <a:t>«15-ը  </a:t>
            </a:r>
            <a:r>
              <a:rPr lang="ru-RU" sz="2300" dirty="0" smtClean="0">
                <a:ln w="0"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մեծ  է  2-ից</a:t>
            </a:r>
            <a:r>
              <a:rPr lang="ru-RU" sz="2300" dirty="0" smtClean="0">
                <a:ln w="0"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  <a:ea typeface="Cambria Math"/>
              </a:rPr>
              <a:t>»</a:t>
            </a:r>
            <a:r>
              <a:rPr lang="ru-RU" sz="2300" dirty="0" smtClean="0">
                <a:ln w="0"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 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4114800" y="3352800"/>
            <a:ext cx="1676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ln w="0">
                  <a:solidFill>
                    <a:srgbClr val="8A005C"/>
                  </a:solidFill>
                </a:ln>
                <a:solidFill>
                  <a:srgbClr val="FF25B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0</a:t>
            </a:r>
            <a:r>
              <a:rPr lang="ru-RU" sz="4000" b="1" dirty="0" smtClean="0">
                <a:ln w="0">
                  <a:solidFill>
                    <a:srgbClr val="8A005C"/>
                  </a:solidFill>
                </a:ln>
                <a:solidFill>
                  <a:srgbClr val="FF25B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 </a:t>
            </a:r>
            <a:r>
              <a:rPr lang="ru-RU" sz="4800" b="1" dirty="0" smtClean="0">
                <a:ln w="0">
                  <a:solidFill>
                    <a:srgbClr val="8A005C"/>
                  </a:solidFill>
                </a:ln>
                <a:solidFill>
                  <a:srgbClr val="FF25B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&lt;</a:t>
            </a:r>
            <a:r>
              <a:rPr lang="ru-RU" sz="3600" b="1" dirty="0" smtClean="0">
                <a:ln w="0">
                  <a:solidFill>
                    <a:srgbClr val="8A005C"/>
                  </a:solidFill>
                </a:ln>
                <a:solidFill>
                  <a:srgbClr val="FF25B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 7</a:t>
            </a:r>
            <a:endParaRPr lang="ru-RU" sz="4000" dirty="0" smtClean="0">
              <a:ln w="0">
                <a:solidFill>
                  <a:srgbClr val="8A005C"/>
                </a:solidFill>
              </a:ln>
              <a:solidFill>
                <a:srgbClr val="FF25B6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Sylfae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638800" y="3574197"/>
            <a:ext cx="320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n w="0"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  <a:ea typeface="Cambria Math"/>
              </a:rPr>
              <a:t>«0-ն  </a:t>
            </a:r>
            <a:r>
              <a:rPr lang="ru-RU" sz="2300" dirty="0" smtClean="0">
                <a:ln w="0"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փոքր  է  7-ից</a:t>
            </a:r>
            <a:r>
              <a:rPr lang="ru-RU" sz="2300" dirty="0" smtClean="0">
                <a:ln w="0"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  <a:ea typeface="Cambria Math"/>
              </a:rPr>
              <a:t>»</a:t>
            </a:r>
            <a:r>
              <a:rPr lang="ru-RU" sz="2300" dirty="0" smtClean="0">
                <a:ln w="0"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 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715000" y="4137392"/>
            <a:ext cx="3200400" cy="8156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n w="0"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  <a:ea typeface="Cambria Math"/>
              </a:rPr>
              <a:t>«25-ը  </a:t>
            </a:r>
            <a:r>
              <a:rPr lang="ru-RU" sz="2300" dirty="0" smtClean="0">
                <a:ln w="0"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հավասար  չէ  26-ի</a:t>
            </a:r>
            <a:r>
              <a:rPr lang="ru-RU" sz="2300" dirty="0" smtClean="0">
                <a:ln w="0"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  <a:ea typeface="Cambria Math"/>
              </a:rPr>
              <a:t>»</a:t>
            </a:r>
            <a:r>
              <a:rPr lang="ru-RU" sz="2300" dirty="0" smtClean="0">
                <a:ln w="0"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 </a:t>
            </a:r>
          </a:p>
        </p:txBody>
      </p:sp>
      <p:grpSp>
        <p:nvGrpSpPr>
          <p:cNvPr id="39" name="Group 38"/>
          <p:cNvGrpSpPr/>
          <p:nvPr/>
        </p:nvGrpSpPr>
        <p:grpSpPr>
          <a:xfrm>
            <a:off x="2057400" y="1295400"/>
            <a:ext cx="1676400" cy="3886200"/>
            <a:chOff x="2057400" y="1295400"/>
            <a:chExt cx="1676400" cy="3886200"/>
          </a:xfrm>
        </p:grpSpPr>
        <p:sp>
          <p:nvSpPr>
            <p:cNvPr id="27" name="Rectangle 26"/>
            <p:cNvSpPr/>
            <p:nvPr/>
          </p:nvSpPr>
          <p:spPr>
            <a:xfrm>
              <a:off x="2057400" y="1295400"/>
              <a:ext cx="762000" cy="1371600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y-AM"/>
            </a:p>
          </p:txBody>
        </p:sp>
        <p:cxnSp>
          <p:nvCxnSpPr>
            <p:cNvPr id="29" name="Straight Connector 28"/>
            <p:cNvCxnSpPr/>
            <p:nvPr/>
          </p:nvCxnSpPr>
          <p:spPr>
            <a:xfrm>
              <a:off x="2438400" y="2667000"/>
              <a:ext cx="0" cy="1905000"/>
            </a:xfrm>
            <a:prstGeom prst="line">
              <a:avLst/>
            </a:prstGeom>
            <a:ln w="19050">
              <a:solidFill>
                <a:schemeClr val="tx1"/>
              </a:solidFill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>
              <a:off x="2438400" y="4572000"/>
              <a:ext cx="1295400" cy="609600"/>
            </a:xfrm>
            <a:prstGeom prst="line">
              <a:avLst/>
            </a:prstGeom>
            <a:ln w="19050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TextBox 18"/>
          <p:cNvSpPr txBox="1"/>
          <p:nvPr/>
        </p:nvSpPr>
        <p:spPr>
          <a:xfrm>
            <a:off x="1981200" y="2981980"/>
            <a:ext cx="1828800" cy="523220"/>
          </a:xfrm>
          <a:prstGeom prst="rect">
            <a:avLst/>
          </a:prstGeom>
          <a:solidFill>
            <a:srgbClr val="E8E8E8"/>
          </a:solidFill>
          <a:ln w="31750">
            <a:solidFill>
              <a:srgbClr val="00EBE6"/>
            </a:solidFill>
          </a:ln>
          <a:effectLst>
            <a:outerShdw blurRad="50800" dist="139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n w="0">
                  <a:solidFill>
                    <a:srgbClr val="46002F"/>
                  </a:solidFill>
                </a:ln>
                <a:solidFill>
                  <a:srgbClr val="FF25B6"/>
                </a:solidFill>
                <a:latin typeface="Sylfaen" pitchFamily="18" charset="0"/>
              </a:rPr>
              <a:t>Օ</a:t>
            </a:r>
            <a:r>
              <a:rPr lang="hy-AM" sz="2800" b="1" dirty="0" smtClean="0">
                <a:ln w="0">
                  <a:solidFill>
                    <a:srgbClr val="46002F"/>
                  </a:solidFill>
                </a:ln>
                <a:solidFill>
                  <a:srgbClr val="FF25B6"/>
                </a:solidFill>
                <a:latin typeface="Sylfaen" pitchFamily="18" charset="0"/>
              </a:rPr>
              <a:t>րինակ</a:t>
            </a:r>
            <a:r>
              <a:rPr lang="ru-RU" sz="2800" b="1" dirty="0" smtClean="0">
                <a:ln w="0">
                  <a:solidFill>
                    <a:srgbClr val="46002F"/>
                  </a:solidFill>
                </a:ln>
                <a:solidFill>
                  <a:srgbClr val="FF25B6"/>
                </a:solidFill>
                <a:latin typeface="Sylfaen" pitchFamily="18" charset="0"/>
              </a:rPr>
              <a:t>`</a:t>
            </a:r>
            <a:r>
              <a:rPr lang="en-US" sz="2800" b="1" dirty="0" smtClean="0">
                <a:ln>
                  <a:solidFill>
                    <a:srgbClr val="46002F"/>
                  </a:solidFill>
                </a:ln>
                <a:solidFill>
                  <a:srgbClr val="FF25B6"/>
                </a:solidFill>
                <a:latin typeface="Sylfaen" pitchFamily="18" charset="0"/>
              </a:rPr>
              <a:t> </a:t>
            </a:r>
            <a:endParaRPr lang="ru-RU" sz="2800" b="1" dirty="0" smtClean="0">
              <a:ln>
                <a:solidFill>
                  <a:srgbClr val="46002F"/>
                </a:solidFill>
              </a:ln>
              <a:solidFill>
                <a:srgbClr val="FF25B6"/>
              </a:solidFill>
              <a:latin typeface="Sylfaen" pitchFamily="18" charset="0"/>
            </a:endParaRPr>
          </a:p>
        </p:txBody>
      </p:sp>
      <p:grpSp>
        <p:nvGrpSpPr>
          <p:cNvPr id="49" name="Group 48"/>
          <p:cNvGrpSpPr/>
          <p:nvPr/>
        </p:nvGrpSpPr>
        <p:grpSpPr>
          <a:xfrm>
            <a:off x="4114800" y="2895600"/>
            <a:ext cx="1676400" cy="3093000"/>
            <a:chOff x="2057400" y="1295400"/>
            <a:chExt cx="1676400" cy="3093000"/>
          </a:xfrm>
        </p:grpSpPr>
        <p:sp>
          <p:nvSpPr>
            <p:cNvPr id="50" name="Rectangle 49"/>
            <p:cNvSpPr/>
            <p:nvPr/>
          </p:nvSpPr>
          <p:spPr>
            <a:xfrm>
              <a:off x="2057400" y="1295400"/>
              <a:ext cx="1676400" cy="1219200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y-AM"/>
            </a:p>
          </p:txBody>
        </p:sp>
        <p:cxnSp>
          <p:nvCxnSpPr>
            <p:cNvPr id="51" name="Straight Connector 50"/>
            <p:cNvCxnSpPr>
              <a:stCxn id="50" idx="2"/>
            </p:cNvCxnSpPr>
            <p:nvPr/>
          </p:nvCxnSpPr>
          <p:spPr>
            <a:xfrm>
              <a:off x="2895600" y="2514600"/>
              <a:ext cx="0" cy="1873800"/>
            </a:xfrm>
            <a:prstGeom prst="line">
              <a:avLst/>
            </a:prstGeom>
            <a:ln w="19050">
              <a:solidFill>
                <a:schemeClr val="tx1"/>
              </a:solidFill>
              <a:headEnd type="oval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1" name="TextBox 40"/>
          <p:cNvSpPr txBox="1"/>
          <p:nvPr/>
        </p:nvSpPr>
        <p:spPr>
          <a:xfrm>
            <a:off x="3505200" y="5181600"/>
            <a:ext cx="5257800" cy="461665"/>
          </a:xfrm>
          <a:prstGeom prst="rect">
            <a:avLst/>
          </a:prstGeom>
          <a:solidFill>
            <a:srgbClr val="E8E8E8"/>
          </a:solidFill>
          <a:ln w="15875">
            <a:solidFill>
              <a:schemeClr val="tx1"/>
            </a:solidFill>
          </a:ln>
          <a:effectLst>
            <a:outerShdw blurRad="50800" dist="139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n w="0">
                  <a:solidFill>
                    <a:srgbClr val="46002F"/>
                  </a:solidFill>
                </a:ln>
                <a:solidFill>
                  <a:srgbClr val="FF25B6"/>
                </a:solidFill>
                <a:latin typeface="Sylfaen" pitchFamily="18" charset="0"/>
              </a:rPr>
              <a:t>անհավասարությունների  նշաններ</a:t>
            </a:r>
            <a:r>
              <a:rPr lang="en-US" sz="2400" dirty="0" smtClean="0">
                <a:ln>
                  <a:solidFill>
                    <a:srgbClr val="46002F"/>
                  </a:solidFill>
                </a:ln>
                <a:solidFill>
                  <a:srgbClr val="FF25B6"/>
                </a:solidFill>
                <a:latin typeface="Sylfaen" pitchFamily="18" charset="0"/>
              </a:rPr>
              <a:t> </a:t>
            </a:r>
            <a:endParaRPr lang="ru-RU" sz="2400" dirty="0" smtClean="0">
              <a:ln>
                <a:solidFill>
                  <a:srgbClr val="46002F"/>
                </a:solidFill>
              </a:ln>
              <a:solidFill>
                <a:srgbClr val="FF25B6"/>
              </a:solidFill>
              <a:latin typeface="Sylfaen" pitchFamily="18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3505200" y="6015335"/>
            <a:ext cx="3581400" cy="461665"/>
          </a:xfrm>
          <a:prstGeom prst="rect">
            <a:avLst/>
          </a:prstGeom>
          <a:solidFill>
            <a:srgbClr val="E8E8E8"/>
          </a:solidFill>
          <a:ln w="15875">
            <a:solidFill>
              <a:schemeClr val="tx1"/>
            </a:solidFill>
          </a:ln>
          <a:effectLst>
            <a:outerShdw blurRad="50800" dist="139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n w="0">
                  <a:solidFill>
                    <a:srgbClr val="46002F"/>
                  </a:solidFill>
                </a:ln>
                <a:solidFill>
                  <a:srgbClr val="FF25B6"/>
                </a:solidFill>
                <a:latin typeface="Sylfaen" pitchFamily="18" charset="0"/>
              </a:rPr>
              <a:t>անհավասարություններ</a:t>
            </a:r>
            <a:r>
              <a:rPr lang="en-US" sz="2400" dirty="0" smtClean="0">
                <a:ln>
                  <a:solidFill>
                    <a:srgbClr val="46002F"/>
                  </a:solidFill>
                </a:ln>
                <a:solidFill>
                  <a:srgbClr val="FF25B6"/>
                </a:solidFill>
                <a:latin typeface="Sylfaen" pitchFamily="18" charset="0"/>
              </a:rPr>
              <a:t> </a:t>
            </a:r>
            <a:endParaRPr lang="ru-RU" sz="2400" dirty="0" smtClean="0">
              <a:ln>
                <a:solidFill>
                  <a:srgbClr val="46002F"/>
                </a:solidFill>
              </a:ln>
              <a:solidFill>
                <a:srgbClr val="FF25B6"/>
              </a:solidFill>
              <a:latin typeface="Sylfae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114800" y="4038600"/>
            <a:ext cx="1676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ln w="0">
                  <a:solidFill>
                    <a:srgbClr val="8A005C"/>
                  </a:solidFill>
                </a:ln>
                <a:solidFill>
                  <a:srgbClr val="FF25B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25</a:t>
            </a:r>
            <a:r>
              <a:rPr lang="ru-RU" sz="4000" b="1" dirty="0" smtClean="0">
                <a:ln w="0">
                  <a:solidFill>
                    <a:srgbClr val="8A005C"/>
                  </a:solidFill>
                </a:ln>
                <a:solidFill>
                  <a:srgbClr val="FF25B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 </a:t>
            </a:r>
            <a:r>
              <a:rPr lang="ru-RU" sz="4800" b="1" dirty="0" smtClean="0">
                <a:ln w="0">
                  <a:solidFill>
                    <a:srgbClr val="8A005C"/>
                  </a:solidFill>
                </a:ln>
                <a:solidFill>
                  <a:srgbClr val="FF25B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≠</a:t>
            </a:r>
            <a:r>
              <a:rPr lang="ru-RU" sz="3600" b="1" dirty="0" smtClean="0">
                <a:ln w="0">
                  <a:solidFill>
                    <a:srgbClr val="8A005C"/>
                  </a:solidFill>
                </a:ln>
                <a:solidFill>
                  <a:srgbClr val="FF25B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 26</a:t>
            </a:r>
            <a:endParaRPr lang="ru-RU" sz="4000" dirty="0" smtClean="0">
              <a:ln w="0">
                <a:solidFill>
                  <a:srgbClr val="8A005C"/>
                </a:solidFill>
              </a:ln>
              <a:solidFill>
                <a:srgbClr val="FF25B6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Sylfaen" pitchFamily="18" charset="0"/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6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5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70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5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80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5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0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4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1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6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20" grpId="0"/>
      <p:bldP spid="21" grpId="0"/>
      <p:bldP spid="22" grpId="0"/>
      <p:bldP spid="23" grpId="0"/>
      <p:bldP spid="26" grpId="0"/>
      <p:bldP spid="26" grpId="1"/>
      <p:bldP spid="19" grpId="0" animBg="1"/>
      <p:bldP spid="41" grpId="0" animBg="1"/>
      <p:bldP spid="56" grpId="0" animBg="1"/>
      <p:bldP spid="24" grpId="0"/>
      <p:bldP spid="24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40"/>
          <p:cNvSpPr/>
          <p:nvPr/>
        </p:nvSpPr>
        <p:spPr>
          <a:xfrm>
            <a:off x="228600" y="228600"/>
            <a:ext cx="8305800" cy="5867400"/>
          </a:xfrm>
          <a:prstGeom prst="rect">
            <a:avLst/>
          </a:prstGeom>
          <a:solidFill>
            <a:srgbClr val="A4EAE8"/>
          </a:solidFill>
          <a:ln w="12700">
            <a:solidFill>
              <a:srgbClr val="FF2D82"/>
            </a:solidFill>
          </a:ln>
          <a:effectLst>
            <a:outerShdw blurRad="76200" dist="1143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38" name="Rectangle 37"/>
          <p:cNvSpPr/>
          <p:nvPr/>
        </p:nvSpPr>
        <p:spPr>
          <a:xfrm>
            <a:off x="457200" y="457200"/>
            <a:ext cx="8534400" cy="6172200"/>
          </a:xfrm>
          <a:prstGeom prst="rect">
            <a:avLst/>
          </a:prstGeom>
          <a:solidFill>
            <a:schemeClr val="bg1"/>
          </a:solidFill>
          <a:ln w="19050">
            <a:solidFill>
              <a:srgbClr val="FF2D82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y-AM"/>
          </a:p>
        </p:txBody>
      </p:sp>
      <p:grpSp>
        <p:nvGrpSpPr>
          <p:cNvPr id="16" name="Group 15"/>
          <p:cNvGrpSpPr/>
          <p:nvPr/>
        </p:nvGrpSpPr>
        <p:grpSpPr>
          <a:xfrm>
            <a:off x="533399" y="1447800"/>
            <a:ext cx="8382001" cy="5029200"/>
            <a:chOff x="533399" y="1447800"/>
            <a:chExt cx="8382001" cy="5029200"/>
          </a:xfrm>
        </p:grpSpPr>
        <p:grpSp>
          <p:nvGrpSpPr>
            <p:cNvPr id="17" name="Group 14"/>
            <p:cNvGrpSpPr/>
            <p:nvPr/>
          </p:nvGrpSpPr>
          <p:grpSpPr>
            <a:xfrm>
              <a:off x="533399" y="1447800"/>
              <a:ext cx="8382001" cy="5029200"/>
              <a:chOff x="533399" y="1447800"/>
              <a:chExt cx="8382001" cy="5029200"/>
            </a:xfrm>
          </p:grpSpPr>
          <p:pic>
            <p:nvPicPr>
              <p:cNvPr id="19" name="Picture 1" descr="C:\Users\мм\Desktop\Buttons\կկկ.jpg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 l="909" t="21651" r="2120"/>
              <a:stretch>
                <a:fillRect/>
              </a:stretch>
            </p:blipFill>
            <p:spPr bwMode="auto">
              <a:xfrm>
                <a:off x="533399" y="1447800"/>
                <a:ext cx="8382001" cy="5029200"/>
              </a:xfrm>
              <a:prstGeom prst="rect">
                <a:avLst/>
              </a:prstGeom>
              <a:noFill/>
            </p:spPr>
          </p:pic>
          <p:pic>
            <p:nvPicPr>
              <p:cNvPr id="20" name="Picture 1" descr="C:\Users\мм\Desktop\Buttons\կկկ.jpg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 l="41461" t="89316" r="40026"/>
              <a:stretch>
                <a:fillRect/>
              </a:stretch>
            </p:blipFill>
            <p:spPr bwMode="auto">
              <a:xfrm>
                <a:off x="3124200" y="5791200"/>
                <a:ext cx="1600200" cy="685800"/>
              </a:xfrm>
              <a:prstGeom prst="rect">
                <a:avLst/>
              </a:prstGeom>
              <a:noFill/>
            </p:spPr>
          </p:pic>
          <p:pic>
            <p:nvPicPr>
              <p:cNvPr id="21" name="Picture 1" descr="C:\Users\мм\Desktop\Buttons\կկկ.jpg"/>
              <p:cNvPicPr>
                <a:picLocks noChangeAspect="1" noChangeArrowheads="1"/>
              </p:cNvPicPr>
              <p:nvPr/>
            </p:nvPicPr>
            <p:blipFill>
              <a:blip r:embed="rId3" cstate="print">
                <a:lum bright="2000"/>
              </a:blip>
              <a:srcRect l="41461" t="89316" r="40026"/>
              <a:stretch>
                <a:fillRect/>
              </a:stretch>
            </p:blipFill>
            <p:spPr bwMode="auto">
              <a:xfrm>
                <a:off x="609600" y="5791200"/>
                <a:ext cx="1600200" cy="685800"/>
              </a:xfrm>
              <a:prstGeom prst="rect">
                <a:avLst/>
              </a:prstGeom>
              <a:noFill/>
            </p:spPr>
          </p:pic>
          <p:pic>
            <p:nvPicPr>
              <p:cNvPr id="22" name="Picture 1" descr="C:\Users\мм\Desktop\Buttons\կկկ.jpg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 l="44106" t="89316" r="40026"/>
              <a:stretch>
                <a:fillRect/>
              </a:stretch>
            </p:blipFill>
            <p:spPr bwMode="auto">
              <a:xfrm>
                <a:off x="7467600" y="5791200"/>
                <a:ext cx="1371600" cy="685800"/>
              </a:xfrm>
              <a:prstGeom prst="rect">
                <a:avLst/>
              </a:prstGeom>
              <a:noFill/>
            </p:spPr>
          </p:pic>
        </p:grpSp>
        <p:pic>
          <p:nvPicPr>
            <p:cNvPr id="18" name="Picture 1" descr="C:\Users\мм\Desktop\Buttons\կկկ.jpg"/>
            <p:cNvPicPr>
              <a:picLocks noChangeAspect="1" noChangeArrowheads="1"/>
            </p:cNvPicPr>
            <p:nvPr/>
          </p:nvPicPr>
          <p:blipFill>
            <a:blip r:embed="rId3" cstate="print"/>
            <a:srcRect l="56447" t="95252" r="38264"/>
            <a:stretch>
              <a:fillRect/>
            </a:stretch>
          </p:blipFill>
          <p:spPr bwMode="auto">
            <a:xfrm>
              <a:off x="5791200" y="6166800"/>
              <a:ext cx="457200" cy="304800"/>
            </a:xfrm>
            <a:prstGeom prst="rect">
              <a:avLst/>
            </a:prstGeom>
            <a:noFill/>
          </p:spPr>
        </p:pic>
      </p:grpSp>
      <p:sp>
        <p:nvSpPr>
          <p:cNvPr id="43" name="TextBox 42"/>
          <p:cNvSpPr txBox="1"/>
          <p:nvPr/>
        </p:nvSpPr>
        <p:spPr>
          <a:xfrm>
            <a:off x="2057400" y="838200"/>
            <a:ext cx="6553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spc="-150" dirty="0" smtClean="0">
                <a:ln w="0">
                  <a:solidFill>
                    <a:srgbClr val="8A005C"/>
                  </a:solidFill>
                </a:ln>
                <a:solidFill>
                  <a:srgbClr val="FF25B6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uFill>
                  <a:solidFill>
                    <a:schemeClr val="bg1"/>
                  </a:solidFill>
                </a:uFill>
                <a:latin typeface="Courier Unicode" pitchFamily="18" charset="0"/>
              </a:rPr>
              <a:t>ՇՆՈՐՀԱԿԱԼՈՒԹՅՈՒՆ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533400" y="6156000"/>
            <a:ext cx="548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400" b="1" dirty="0" smtClean="0">
                <a:solidFill>
                  <a:srgbClr val="7B7B7B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ourier Unicode" pitchFamily="18" charset="0"/>
              </a:rPr>
              <a:t>Գայանե Սիմոնյան</a:t>
            </a:r>
          </a:p>
          <a:p>
            <a:r>
              <a:rPr lang="en-CA" sz="1400" b="1" dirty="0" err="1" smtClean="0">
                <a:solidFill>
                  <a:srgbClr val="7B7B7B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ourier Unicode" pitchFamily="18" charset="0"/>
              </a:rPr>
              <a:t>Կոտայքի</a:t>
            </a:r>
            <a:r>
              <a:rPr lang="en-CA" sz="1400" b="1" dirty="0" smtClean="0">
                <a:solidFill>
                  <a:srgbClr val="7B7B7B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ourier Unicode" pitchFamily="18" charset="0"/>
              </a:rPr>
              <a:t> </a:t>
            </a:r>
            <a:r>
              <a:rPr lang="en-CA" sz="1400" b="1" dirty="0" err="1" smtClean="0">
                <a:solidFill>
                  <a:srgbClr val="7B7B7B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ourier Unicode" pitchFamily="18" charset="0"/>
              </a:rPr>
              <a:t>մարզի</a:t>
            </a:r>
            <a:r>
              <a:rPr lang="en-CA" sz="1400" b="1" dirty="0" smtClean="0">
                <a:solidFill>
                  <a:srgbClr val="7B7B7B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ourier Unicode" pitchFamily="18" charset="0"/>
              </a:rPr>
              <a:t> </a:t>
            </a:r>
            <a:r>
              <a:rPr lang="en-CA" sz="1400" b="1" dirty="0" err="1" smtClean="0">
                <a:solidFill>
                  <a:srgbClr val="7B7B7B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ourier Unicode" pitchFamily="18" charset="0"/>
              </a:rPr>
              <a:t>Ակունքի</a:t>
            </a:r>
            <a:r>
              <a:rPr lang="en-CA" sz="1400" b="1" dirty="0" smtClean="0">
                <a:solidFill>
                  <a:srgbClr val="7B7B7B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ourier Unicode" pitchFamily="18" charset="0"/>
              </a:rPr>
              <a:t> </a:t>
            </a:r>
            <a:r>
              <a:rPr lang="en-CA" sz="1400" b="1" dirty="0" err="1" smtClean="0">
                <a:solidFill>
                  <a:srgbClr val="7B7B7B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ourier Unicode" pitchFamily="18" charset="0"/>
              </a:rPr>
              <a:t>միջն</a:t>
            </a:r>
            <a:r>
              <a:rPr lang="en-CA" sz="1400" b="1" dirty="0" smtClean="0">
                <a:solidFill>
                  <a:srgbClr val="7B7B7B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ourier Unicode" pitchFamily="18" charset="0"/>
              </a:rPr>
              <a:t>. </a:t>
            </a:r>
            <a:r>
              <a:rPr lang="en-CA" sz="1400" b="1" dirty="0" err="1" smtClean="0">
                <a:solidFill>
                  <a:srgbClr val="7B7B7B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ourier Unicode" pitchFamily="18" charset="0"/>
              </a:rPr>
              <a:t>դպրոց</a:t>
            </a:r>
            <a:endParaRPr lang="en-CA" sz="1400" b="1" dirty="0">
              <a:solidFill>
                <a:srgbClr val="7B7B7B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Courier Unicode" pitchFamily="18" charset="0"/>
            </a:endParaRPr>
          </a:p>
        </p:txBody>
      </p:sp>
      <p:sp>
        <p:nvSpPr>
          <p:cNvPr id="14" name="TextBox 14"/>
          <p:cNvSpPr txBox="1"/>
          <p:nvPr/>
        </p:nvSpPr>
        <p:spPr>
          <a:xfrm>
            <a:off x="1676400" y="2782431"/>
            <a:ext cx="4648200" cy="224676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CA" sz="1400" b="1" i="1" dirty="0" err="1" smtClean="0">
                <a:latin typeface="Sylfaen" pitchFamily="18" charset="0"/>
              </a:rPr>
              <a:t>Դասագիրք</a:t>
            </a:r>
            <a:r>
              <a:rPr lang="en-CA" sz="1400" b="1" i="1" dirty="0" smtClean="0">
                <a:latin typeface="Sylfaen" pitchFamily="18" charset="0"/>
              </a:rPr>
              <a:t>՝</a:t>
            </a:r>
            <a:r>
              <a:rPr lang="en-CA" sz="1400" dirty="0" smtClean="0">
                <a:latin typeface="Sylfaen" pitchFamily="18" charset="0"/>
              </a:rPr>
              <a:t> </a:t>
            </a:r>
          </a:p>
          <a:p>
            <a:r>
              <a:rPr lang="en-CA" sz="1400" dirty="0" smtClean="0">
                <a:latin typeface="Sylfaen" pitchFamily="18" charset="0"/>
              </a:rPr>
              <a:t>Բ.  </a:t>
            </a:r>
            <a:r>
              <a:rPr lang="en-CA" sz="1400" dirty="0" err="1" smtClean="0">
                <a:latin typeface="Sylfaen" pitchFamily="18" charset="0"/>
              </a:rPr>
              <a:t>Նահապետյան</a:t>
            </a:r>
            <a:r>
              <a:rPr lang="en-CA" sz="1400" dirty="0" smtClean="0">
                <a:latin typeface="Sylfaen" pitchFamily="18" charset="0"/>
              </a:rPr>
              <a:t>,  Ա.  </a:t>
            </a:r>
            <a:r>
              <a:rPr lang="en-CA" sz="1400" dirty="0" err="1" smtClean="0">
                <a:latin typeface="Sylfaen" pitchFamily="18" charset="0"/>
              </a:rPr>
              <a:t>Աբրահամյան</a:t>
            </a:r>
            <a:r>
              <a:rPr lang="en-CA" sz="1400" dirty="0" smtClean="0">
                <a:latin typeface="Sylfaen" pitchFamily="18" charset="0"/>
              </a:rPr>
              <a:t>, «</a:t>
            </a:r>
            <a:r>
              <a:rPr lang="en-CA" sz="1400" dirty="0" err="1" smtClean="0">
                <a:latin typeface="Sylfaen" pitchFamily="18" charset="0"/>
              </a:rPr>
              <a:t>Մաթեմատիկա</a:t>
            </a:r>
            <a:r>
              <a:rPr lang="en-CA" sz="1400" dirty="0" smtClean="0">
                <a:latin typeface="Sylfaen" pitchFamily="18" charset="0"/>
              </a:rPr>
              <a:t> 5» </a:t>
            </a:r>
            <a:r>
              <a:rPr lang="en-CA" sz="1400" dirty="0" err="1" smtClean="0">
                <a:latin typeface="Sylfaen" pitchFamily="18" charset="0"/>
              </a:rPr>
              <a:t>հիմնական</a:t>
            </a:r>
            <a:r>
              <a:rPr lang="en-CA" sz="1400" dirty="0" smtClean="0">
                <a:latin typeface="Sylfaen" pitchFamily="18" charset="0"/>
              </a:rPr>
              <a:t>  </a:t>
            </a:r>
            <a:r>
              <a:rPr lang="en-CA" sz="1400" dirty="0" err="1" smtClean="0">
                <a:latin typeface="Sylfaen" pitchFamily="18" charset="0"/>
              </a:rPr>
              <a:t>դպրոցի</a:t>
            </a:r>
            <a:r>
              <a:rPr lang="en-CA" sz="1400" dirty="0" smtClean="0">
                <a:latin typeface="Sylfaen" pitchFamily="18" charset="0"/>
              </a:rPr>
              <a:t>  5-րդ  </a:t>
            </a:r>
            <a:r>
              <a:rPr lang="en-CA" sz="1400" dirty="0" err="1" smtClean="0">
                <a:latin typeface="Sylfaen" pitchFamily="18" charset="0"/>
              </a:rPr>
              <a:t>դասարանի</a:t>
            </a:r>
            <a:r>
              <a:rPr lang="en-CA" sz="1400" dirty="0" smtClean="0">
                <a:latin typeface="Sylfaen" pitchFamily="18" charset="0"/>
              </a:rPr>
              <a:t>  </a:t>
            </a:r>
            <a:r>
              <a:rPr lang="en-CA" sz="1400" dirty="0" err="1" smtClean="0">
                <a:latin typeface="Sylfaen" pitchFamily="18" charset="0"/>
              </a:rPr>
              <a:t>դասագիրք</a:t>
            </a:r>
            <a:r>
              <a:rPr lang="en-CA" sz="1400" dirty="0" smtClean="0">
                <a:latin typeface="Sylfaen" pitchFamily="18" charset="0"/>
              </a:rPr>
              <a:t>,</a:t>
            </a:r>
            <a:r>
              <a:rPr lang="ru-RU" sz="1400" dirty="0" smtClean="0">
                <a:latin typeface="Sylfaen" pitchFamily="18" charset="0"/>
              </a:rPr>
              <a:t> </a:t>
            </a:r>
            <a:r>
              <a:rPr lang="en-CA" sz="1400" dirty="0" smtClean="0">
                <a:latin typeface="Sylfaen" pitchFamily="18" charset="0"/>
              </a:rPr>
              <a:t>«</a:t>
            </a:r>
            <a:r>
              <a:rPr lang="en-CA" sz="1400" dirty="0" err="1" smtClean="0">
                <a:latin typeface="Sylfaen" pitchFamily="18" charset="0"/>
              </a:rPr>
              <a:t>Մանմար</a:t>
            </a:r>
            <a:r>
              <a:rPr lang="en-CA" sz="1400" dirty="0" smtClean="0">
                <a:latin typeface="Sylfaen" pitchFamily="18" charset="0"/>
              </a:rPr>
              <a:t>»   </a:t>
            </a:r>
            <a:r>
              <a:rPr lang="en-CA" sz="1400" dirty="0" err="1" smtClean="0">
                <a:latin typeface="Sylfaen" pitchFamily="18" charset="0"/>
              </a:rPr>
              <a:t>հրատարակչություն</a:t>
            </a:r>
            <a:r>
              <a:rPr lang="en-CA" sz="1400" dirty="0" smtClean="0">
                <a:latin typeface="Sylfaen" pitchFamily="18" charset="0"/>
              </a:rPr>
              <a:t>,  </a:t>
            </a:r>
            <a:r>
              <a:rPr lang="en-CA" sz="1400" dirty="0" err="1" smtClean="0">
                <a:latin typeface="Sylfaen" pitchFamily="18" charset="0"/>
              </a:rPr>
              <a:t>Երևան</a:t>
            </a:r>
            <a:r>
              <a:rPr lang="en-CA" sz="1400" dirty="0" smtClean="0">
                <a:latin typeface="Sylfaen" pitchFamily="18" charset="0"/>
              </a:rPr>
              <a:t>  201</a:t>
            </a:r>
            <a:r>
              <a:rPr lang="ru-RU" sz="1400" dirty="0" smtClean="0">
                <a:latin typeface="Sylfaen" pitchFamily="18" charset="0"/>
              </a:rPr>
              <a:t>9</a:t>
            </a:r>
          </a:p>
          <a:p>
            <a:endParaRPr lang="ru-RU" sz="1400" dirty="0" smtClean="0">
              <a:latin typeface="Sylfaen" pitchFamily="18" charset="0"/>
            </a:endParaRPr>
          </a:p>
          <a:p>
            <a:r>
              <a:rPr lang="en-CA" sz="1400" dirty="0" smtClean="0">
                <a:latin typeface="Sylfaen" pitchFamily="18" charset="0"/>
              </a:rPr>
              <a:t>Ս. Մ. </a:t>
            </a:r>
            <a:r>
              <a:rPr lang="en-CA" sz="1400" dirty="0" err="1" smtClean="0">
                <a:latin typeface="Sylfaen" pitchFamily="18" charset="0"/>
              </a:rPr>
              <a:t>Նիկոլսկի</a:t>
            </a:r>
            <a:r>
              <a:rPr lang="en-CA" sz="1400" dirty="0" smtClean="0">
                <a:latin typeface="Sylfaen" pitchFamily="18" charset="0"/>
              </a:rPr>
              <a:t>,  </a:t>
            </a:r>
            <a:r>
              <a:rPr lang="ru-RU" sz="1400" dirty="0" smtClean="0">
                <a:latin typeface="Sylfaen" pitchFamily="18" charset="0"/>
              </a:rPr>
              <a:t>Մ</a:t>
            </a:r>
            <a:r>
              <a:rPr lang="en-CA" sz="1400" dirty="0" smtClean="0">
                <a:latin typeface="Sylfaen" pitchFamily="18" charset="0"/>
              </a:rPr>
              <a:t>. </a:t>
            </a:r>
            <a:r>
              <a:rPr lang="ru-RU" sz="1400" dirty="0" smtClean="0">
                <a:latin typeface="Sylfaen" pitchFamily="18" charset="0"/>
              </a:rPr>
              <a:t>Կ</a:t>
            </a:r>
            <a:r>
              <a:rPr lang="en-CA" sz="1400" dirty="0" smtClean="0">
                <a:latin typeface="Sylfaen" pitchFamily="18" charset="0"/>
              </a:rPr>
              <a:t>.</a:t>
            </a:r>
            <a:r>
              <a:rPr lang="ru-RU" sz="1400" dirty="0" smtClean="0">
                <a:latin typeface="Sylfaen" pitchFamily="18" charset="0"/>
              </a:rPr>
              <a:t>Պոտապով</a:t>
            </a:r>
            <a:r>
              <a:rPr lang="en-CA" sz="1400" dirty="0" smtClean="0">
                <a:latin typeface="Sylfaen" pitchFamily="18" charset="0"/>
              </a:rPr>
              <a:t>, </a:t>
            </a:r>
            <a:r>
              <a:rPr lang="ru-RU" sz="1400" dirty="0" smtClean="0">
                <a:latin typeface="Sylfaen" pitchFamily="18" charset="0"/>
              </a:rPr>
              <a:t>Ն</a:t>
            </a:r>
            <a:r>
              <a:rPr lang="en-CA" sz="1400" dirty="0" smtClean="0">
                <a:latin typeface="Sylfaen" pitchFamily="18" charset="0"/>
              </a:rPr>
              <a:t>.</a:t>
            </a:r>
            <a:r>
              <a:rPr lang="ru-RU" sz="1400" dirty="0" smtClean="0">
                <a:latin typeface="Sylfaen" pitchFamily="18" charset="0"/>
              </a:rPr>
              <a:t>Ն</a:t>
            </a:r>
            <a:r>
              <a:rPr lang="en-CA" sz="1400" dirty="0" smtClean="0">
                <a:latin typeface="Sylfaen" pitchFamily="18" charset="0"/>
              </a:rPr>
              <a:t>. </a:t>
            </a:r>
            <a:r>
              <a:rPr lang="ru-RU" sz="1400" dirty="0" smtClean="0">
                <a:latin typeface="Sylfaen" pitchFamily="18" charset="0"/>
              </a:rPr>
              <a:t>Ռեշետնիկով</a:t>
            </a:r>
            <a:r>
              <a:rPr lang="en-CA" sz="1400" dirty="0" smtClean="0">
                <a:latin typeface="Sylfaen" pitchFamily="18" charset="0"/>
              </a:rPr>
              <a:t>, </a:t>
            </a:r>
            <a:r>
              <a:rPr lang="ru-RU" sz="1400" dirty="0" smtClean="0">
                <a:latin typeface="Sylfaen" pitchFamily="18" charset="0"/>
              </a:rPr>
              <a:t>Ա</a:t>
            </a:r>
            <a:r>
              <a:rPr lang="en-CA" sz="1400" dirty="0" smtClean="0">
                <a:latin typeface="Sylfaen" pitchFamily="18" charset="0"/>
              </a:rPr>
              <a:t>.</a:t>
            </a:r>
            <a:r>
              <a:rPr lang="ru-RU" sz="1400" dirty="0" smtClean="0">
                <a:latin typeface="Sylfaen" pitchFamily="18" charset="0"/>
              </a:rPr>
              <a:t>Վ</a:t>
            </a:r>
            <a:r>
              <a:rPr lang="en-CA" sz="1400" dirty="0" smtClean="0">
                <a:latin typeface="Sylfaen" pitchFamily="18" charset="0"/>
              </a:rPr>
              <a:t>. </a:t>
            </a:r>
            <a:r>
              <a:rPr lang="ru-RU" sz="1400" dirty="0" smtClean="0">
                <a:latin typeface="Sylfaen" pitchFamily="18" charset="0"/>
              </a:rPr>
              <a:t>Շևկին</a:t>
            </a:r>
            <a:r>
              <a:rPr lang="en-CA" sz="1400" dirty="0" smtClean="0">
                <a:latin typeface="Sylfaen" pitchFamily="18" charset="0"/>
              </a:rPr>
              <a:t>,«</a:t>
            </a:r>
            <a:r>
              <a:rPr lang="en-CA" sz="1400" dirty="0" err="1" smtClean="0">
                <a:latin typeface="Sylfaen" pitchFamily="18" charset="0"/>
              </a:rPr>
              <a:t>Մաթեմատիկա</a:t>
            </a:r>
            <a:r>
              <a:rPr lang="en-CA" sz="1400" dirty="0" smtClean="0">
                <a:latin typeface="Sylfaen" pitchFamily="18" charset="0"/>
              </a:rPr>
              <a:t> 5» </a:t>
            </a:r>
            <a:r>
              <a:rPr lang="ru-RU" sz="1400" dirty="0" smtClean="0">
                <a:latin typeface="Sylfaen" pitchFamily="18" charset="0"/>
              </a:rPr>
              <a:t>մաս</a:t>
            </a:r>
            <a:r>
              <a:rPr lang="en-CA" sz="1400" dirty="0" smtClean="0">
                <a:latin typeface="Sylfaen" pitchFamily="18" charset="0"/>
              </a:rPr>
              <a:t> 1,  </a:t>
            </a:r>
            <a:r>
              <a:rPr lang="en-CA" sz="1400" dirty="0" err="1" smtClean="0">
                <a:latin typeface="Sylfaen" pitchFamily="18" charset="0"/>
              </a:rPr>
              <a:t>հիմնական</a:t>
            </a:r>
            <a:r>
              <a:rPr lang="en-CA" sz="1400" dirty="0" smtClean="0">
                <a:latin typeface="Sylfaen" pitchFamily="18" charset="0"/>
              </a:rPr>
              <a:t>  </a:t>
            </a:r>
            <a:r>
              <a:rPr lang="en-CA" sz="1400" dirty="0" err="1" smtClean="0">
                <a:latin typeface="Sylfaen" pitchFamily="18" charset="0"/>
              </a:rPr>
              <a:t>դպրոցի</a:t>
            </a:r>
            <a:r>
              <a:rPr lang="en-CA" sz="1400" dirty="0" smtClean="0">
                <a:latin typeface="Sylfaen" pitchFamily="18" charset="0"/>
              </a:rPr>
              <a:t>  5-րդ  </a:t>
            </a:r>
            <a:r>
              <a:rPr lang="en-CA" sz="1400" dirty="0" err="1" smtClean="0">
                <a:latin typeface="Sylfaen" pitchFamily="18" charset="0"/>
              </a:rPr>
              <a:t>դասարանի</a:t>
            </a:r>
            <a:r>
              <a:rPr lang="en-CA" sz="1400" dirty="0" smtClean="0">
                <a:latin typeface="Sylfaen" pitchFamily="18" charset="0"/>
              </a:rPr>
              <a:t>  </a:t>
            </a:r>
            <a:r>
              <a:rPr lang="en-CA" sz="1400" dirty="0" err="1" smtClean="0">
                <a:latin typeface="Sylfaen" pitchFamily="18" charset="0"/>
              </a:rPr>
              <a:t>դասագ</a:t>
            </a:r>
            <a:r>
              <a:rPr lang="ru-RU" sz="1400" dirty="0" smtClean="0">
                <a:latin typeface="Sylfaen" pitchFamily="18" charset="0"/>
              </a:rPr>
              <a:t>ի</a:t>
            </a:r>
            <a:r>
              <a:rPr lang="en-CA" sz="1400" dirty="0" err="1" smtClean="0">
                <a:latin typeface="Sylfaen" pitchFamily="18" charset="0"/>
              </a:rPr>
              <a:t>րք</a:t>
            </a:r>
            <a:r>
              <a:rPr lang="en-CA" sz="1400" dirty="0" smtClean="0">
                <a:latin typeface="Sylfaen" pitchFamily="18" charset="0"/>
              </a:rPr>
              <a:t>,  «</a:t>
            </a:r>
            <a:r>
              <a:rPr lang="en-CA" sz="1400" dirty="0" err="1" smtClean="0">
                <a:latin typeface="Sylfaen" pitchFamily="18" charset="0"/>
              </a:rPr>
              <a:t>Անտարես</a:t>
            </a:r>
            <a:r>
              <a:rPr lang="en-CA" sz="1400" dirty="0" smtClean="0">
                <a:latin typeface="Sylfaen" pitchFamily="18" charset="0"/>
              </a:rPr>
              <a:t>»   </a:t>
            </a:r>
            <a:r>
              <a:rPr lang="en-CA" sz="1400" dirty="0" err="1" smtClean="0">
                <a:latin typeface="Sylfaen" pitchFamily="18" charset="0"/>
              </a:rPr>
              <a:t>հրատարակչություն</a:t>
            </a:r>
            <a:r>
              <a:rPr lang="en-CA" sz="1400" dirty="0" smtClean="0">
                <a:latin typeface="Sylfaen" pitchFamily="18" charset="0"/>
              </a:rPr>
              <a:t>,  </a:t>
            </a:r>
            <a:r>
              <a:rPr lang="en-CA" sz="1400" dirty="0" err="1" smtClean="0">
                <a:latin typeface="Sylfaen" pitchFamily="18" charset="0"/>
              </a:rPr>
              <a:t>Երևան</a:t>
            </a:r>
            <a:r>
              <a:rPr lang="en-CA" sz="1400" dirty="0" smtClean="0">
                <a:latin typeface="Sylfaen" pitchFamily="18" charset="0"/>
              </a:rPr>
              <a:t>  2019</a:t>
            </a:r>
            <a:endParaRPr lang="ru-RU" sz="1400" dirty="0" smtClean="0">
              <a:latin typeface="Sylfaen" pitchFamily="18" charset="0"/>
            </a:endParaRPr>
          </a:p>
          <a:p>
            <a:endParaRPr lang="en-CA" sz="1400" dirty="0" smtClean="0">
              <a:latin typeface="Sylfaen" pitchFamily="18" charset="0"/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  <p:bldP spid="1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3F3F3"/>
        </a:solidFill>
        <a:ln>
          <a:noFill/>
        </a:ln>
        <a:effectLst>
          <a:outerShdw blurRad="63500" sx="102000" sy="102000" algn="ctr" rotWithShape="0">
            <a:prstClr val="black">
              <a:alpha val="40000"/>
            </a:prstClr>
          </a:outerShdw>
        </a:effectLst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>
          <a:defRPr sz="2400" dirty="0" smtClean="0">
            <a:ln w="0">
              <a:solidFill>
                <a:schemeClr val="tx1"/>
              </a:solidFill>
            </a:ln>
            <a:solidFill>
              <a:srgbClr val="D41DFF"/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7739</TotalTime>
  <Words>261</Words>
  <Application>Microsoft Office PowerPoint</Application>
  <PresentationFormat>On-screen Show (4:3)</PresentationFormat>
  <Paragraphs>41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Cambria Math</vt:lpstr>
      <vt:lpstr>Courier Unicode</vt:lpstr>
      <vt:lpstr>Sylfaen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Gayane</dc:creator>
  <cp:lastModifiedBy>gayasimonyan1969@gmail.com</cp:lastModifiedBy>
  <cp:revision>828</cp:revision>
  <dcterms:created xsi:type="dcterms:W3CDTF">2006-08-16T00:00:00Z</dcterms:created>
  <dcterms:modified xsi:type="dcterms:W3CDTF">2022-09-12T17:31:20Z</dcterms:modified>
</cp:coreProperties>
</file>