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 bookmarkIdSeed="13">
  <p:sldMasterIdLst>
    <p:sldMasterId id="2147483765" r:id="rId1"/>
  </p:sldMasterIdLst>
  <p:notesMasterIdLst>
    <p:notesMasterId r:id="rId19"/>
  </p:notesMasterIdLst>
  <p:sldIdLst>
    <p:sldId id="262" r:id="rId2"/>
    <p:sldId id="259" r:id="rId3"/>
    <p:sldId id="257" r:id="rId4"/>
    <p:sldId id="340" r:id="rId5"/>
    <p:sldId id="344" r:id="rId6"/>
    <p:sldId id="270" r:id="rId7"/>
    <p:sldId id="346" r:id="rId8"/>
    <p:sldId id="342" r:id="rId9"/>
    <p:sldId id="290" r:id="rId10"/>
    <p:sldId id="288" r:id="rId11"/>
    <p:sldId id="347" r:id="rId12"/>
    <p:sldId id="293" r:id="rId13"/>
    <p:sldId id="348" r:id="rId14"/>
    <p:sldId id="343" r:id="rId15"/>
    <p:sldId id="349" r:id="rId16"/>
    <p:sldId id="345" r:id="rId17"/>
    <p:sldId id="337" r:id="rId18"/>
  </p:sldIdLst>
  <p:sldSz cx="9144000" cy="5143500" type="screen16x9"/>
  <p:notesSz cx="6858000" cy="9144000"/>
  <p:embeddedFontLst>
    <p:embeddedFont>
      <p:font typeface="Abel" charset="0"/>
      <p:regular r:id="rId20"/>
    </p:embeddedFont>
    <p:embeddedFont>
      <p:font typeface="Wingdings 3" pitchFamily="18" charset="2"/>
      <p:regular r:id="rId21"/>
    </p:embeddedFont>
    <p:embeddedFont>
      <p:font typeface="Sylfaen" pitchFamily="18" charset="0"/>
      <p:regular r:id="rId22"/>
    </p:embeddedFon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Trebuchet MS" pitchFamily="34" charset="0"/>
      <p:regular r:id="rId27"/>
      <p:bold r:id="rId28"/>
      <p:italic r:id="rId29"/>
      <p:boldItalic r:id="rId30"/>
    </p:embeddedFont>
    <p:embeddedFont>
      <p:font typeface="Livvic" charset="0"/>
      <p:regular r:id="rId31"/>
      <p:bold r:id="rId32"/>
      <p:italic r:id="rId33"/>
      <p:boldItalic r:id="rId34"/>
    </p:embeddedFont>
    <p:embeddedFont>
      <p:font typeface="Roboto Condensed Light" charset="0"/>
      <p:regular r:id="rId35"/>
      <p: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9E2C9"/>
    <a:srgbClr val="DCAE52"/>
    <a:srgbClr val="AF7132"/>
    <a:srgbClr val="FFDD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34320C4-DE9E-4EC4-A929-E56CE1E83327}">
  <a:tblStyle styleId="{C34320C4-DE9E-4EC4-A929-E56CE1E833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67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font" Target="fonts/font1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font" Target="fonts/font14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font" Target="fonts/font17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font" Target="fonts/font1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9927690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998d722621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Google Shape;396;g998d722621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84994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998d722621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998d722621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828309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9a5542f15b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9a5542f15b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97861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g9aea31311b_6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9" name="Google Shape;779;g9aea31311b_6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2813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9aea31311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9aea31311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9348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9aea31311b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9aea31311b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61284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g9aea31311b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Google Shape;592;g9aea31311b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9920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1837917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4082237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61836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8545781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0741128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7168499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38709839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9862456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>
            <a:spLocks noGrp="1"/>
          </p:cNvSpPr>
          <p:nvPr>
            <p:ph type="title"/>
          </p:nvPr>
        </p:nvSpPr>
        <p:spPr>
          <a:xfrm>
            <a:off x="2716500" y="2904100"/>
            <a:ext cx="3711000" cy="39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subTitle" idx="1"/>
          </p:nvPr>
        </p:nvSpPr>
        <p:spPr>
          <a:xfrm>
            <a:off x="1986000" y="1750675"/>
            <a:ext cx="5172000" cy="131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8199943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1427100" y="1221400"/>
            <a:ext cx="2946900" cy="27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35993012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ong text">
  <p:cSld name="Title and long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1"/>
          <p:cNvSpPr txBox="1">
            <a:spLocks noGrp="1"/>
          </p:cNvSpPr>
          <p:nvPr>
            <p:ph type="subTitle" idx="1"/>
          </p:nvPr>
        </p:nvSpPr>
        <p:spPr>
          <a:xfrm>
            <a:off x="625650" y="1048041"/>
            <a:ext cx="7689900" cy="352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 sz="12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46" name="Google Shape;246;p21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20906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048573135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accen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body" idx="1"/>
          </p:nvPr>
        </p:nvSpPr>
        <p:spPr>
          <a:xfrm>
            <a:off x="1572325" y="2586704"/>
            <a:ext cx="2599200" cy="12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2"/>
          </p:nvPr>
        </p:nvSpPr>
        <p:spPr>
          <a:xfrm>
            <a:off x="4972523" y="2586704"/>
            <a:ext cx="2599200" cy="125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3"/>
          </p:nvPr>
        </p:nvSpPr>
        <p:spPr>
          <a:xfrm>
            <a:off x="1551500" y="2382475"/>
            <a:ext cx="2599200" cy="2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5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4"/>
          </p:nvPr>
        </p:nvSpPr>
        <p:spPr>
          <a:xfrm>
            <a:off x="4972525" y="2382475"/>
            <a:ext cx="2599200" cy="21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5"/>
                </a:solidFill>
                <a:latin typeface="Abel"/>
                <a:ea typeface="Abel"/>
                <a:cs typeface="Abel"/>
                <a:sym typeface="Abe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52684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chnological app">
  <p:cSld name="Technological app"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2"/>
          <p:cNvSpPr txBox="1">
            <a:spLocks noGrp="1"/>
          </p:cNvSpPr>
          <p:nvPr>
            <p:ph type="subTitle" idx="1"/>
          </p:nvPr>
        </p:nvSpPr>
        <p:spPr>
          <a:xfrm>
            <a:off x="1116488" y="2036100"/>
            <a:ext cx="2727900" cy="168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22"/>
          <p:cNvSpPr txBox="1">
            <a:spLocks noGrp="1"/>
          </p:cNvSpPr>
          <p:nvPr>
            <p:ph type="title"/>
          </p:nvPr>
        </p:nvSpPr>
        <p:spPr>
          <a:xfrm>
            <a:off x="1996975" y="539500"/>
            <a:ext cx="5150100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2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3092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43803523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61432182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248045221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1443102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18C7-6B2C-46C8-935F-7AFA337CD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04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32890096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0432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59328-0542-4ACA-BC12-52A6E548E59E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="" xmlns:p14="http://schemas.microsoft.com/office/powerpoint/2010/main" val="424064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3" r:id="rId17"/>
    <p:sldLayoutId id="2147483784" r:id="rId18"/>
    <p:sldLayoutId id="2147483785" r:id="rId19"/>
    <p:sldLayoutId id="2147483786" r:id="rId20"/>
    <p:sldLayoutId id="2147483787" r:id="rId2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r.ascol.am/?fbclid=IwAR2duGiv7CacEqfhJKFBRmU4HSUybYuJvDLz2uq0SG5yTAKFmOke6kSpNP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4" Type="http://schemas.openxmlformats.org/officeDocument/2006/relationships/hyperlink" Target="https://star.ascol.am/admin/?fbclid=IwAR0ruARHIufNqyfEZerYRz-Ydjh_QpyZPuPVAaI7Jwxpmic01mYUnKOy4fI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2672F71-9120-4092-8FA3-F726B33159B9}"/>
              </a:ext>
            </a:extLst>
          </p:cNvPr>
          <p:cNvSpPr txBox="1"/>
          <p:nvPr/>
        </p:nvSpPr>
        <p:spPr>
          <a:xfrm>
            <a:off x="554702" y="226877"/>
            <a:ext cx="7003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y-AM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  <a:t>ՄԱԳԻՍՏՐՈՍԱԿԱՆ ԹԵԶԻ ԱՐԴԻԱԿԱՆՈՒԹՅՈՒՆԸ`</a:t>
            </a:r>
            <a:endParaRPr lang="en-US" sz="1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6340" y="1256005"/>
            <a:ext cx="791429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Արդի տեխնոլոգիաներն այսօր ջնջել են սահմանները գիտության և մեթոդիկայի բնագավառում, ուստի անհրաժեշտություն է առաջանում մշակելու ուսուցիչներին օգնելու տարբեր տեխնոլոգիական հավելվածներ, համակարգեր, որոնք կլրացնեն շարունական զարգացման պահանջմունքը։</a:t>
            </a:r>
          </a:p>
          <a:p>
            <a:pPr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Այս առումով մեր թեման </a:t>
            </a:r>
            <a:r>
              <a:rPr lang="hy-AM" sz="1600" b="1" dirty="0">
                <a:latin typeface="GHEA Grapalatl"/>
              </a:rPr>
              <a:t>խիստ արդիական է։</a:t>
            </a:r>
            <a:endParaRPr lang="ru-RU" sz="1600" dirty="0">
              <a:latin typeface="GHEA Grapalatl"/>
            </a:endParaRPr>
          </a:p>
          <a:p>
            <a:pPr>
              <a:lnSpc>
                <a:spcPct val="150000"/>
              </a:lnSpc>
            </a:pPr>
            <a:endParaRPr lang="ru-RU" sz="1800" dirty="0">
              <a:latin typeface="GHEA Grapalat" panose="02000506050000020003" pitchFamily="50" charset="0"/>
            </a:endParaRPr>
          </a:p>
          <a:p>
            <a:pPr algn="just"/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2F97993-5DBD-4F44-B2F9-A71000A04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B7407-4409-4FF0-B7D7-2CE8E26D2921}" type="slidenum">
              <a:rPr lang="hy-AM" smtClean="0"/>
              <a:pPr/>
              <a:t>10</a:t>
            </a:fld>
            <a:endParaRPr lang="hy-AM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33905EC-08DD-400F-B970-5649CD2D3A7C}"/>
              </a:ext>
            </a:extLst>
          </p:cNvPr>
          <p:cNvSpPr txBox="1"/>
          <p:nvPr/>
        </p:nvSpPr>
        <p:spPr>
          <a:xfrm>
            <a:off x="592931" y="394739"/>
            <a:ext cx="8326156" cy="111825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hy-AM" sz="1800" b="1" dirty="0">
                <a:latin typeface="GHEA Grapalatl"/>
              </a:rPr>
              <a:t>ԳԼՈՒԽ 1․ ՈՒՍՈՒՑՉԻ ՇԱՐՈՒՆԱԿԱԿԱՆ ԶԱՐԳԱՑՄԱՆ ԱՌԱՆՁՆԱՀԱՏԿՈՒԹՅՈՒՆՆԵՐԸ ՀԱՆՐԱԿՐԹԱԿԱՆ ԴՊՐՈՑՈՒՄ</a:t>
            </a:r>
            <a:endParaRPr lang="ru-RU" sz="1800" b="1" dirty="0">
              <a:latin typeface="GHEA Grapalatl"/>
            </a:endParaRPr>
          </a:p>
          <a:p>
            <a:pPr algn="ctr">
              <a:spcAft>
                <a:spcPts val="750"/>
              </a:spcAft>
            </a:pPr>
            <a:r>
              <a:rPr lang="hy-AM" sz="2400" b="1" dirty="0"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hy-AM" sz="2400" dirty="0"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CC97455-62C0-4330-A237-439A7FF3203A}"/>
              </a:ext>
            </a:extLst>
          </p:cNvPr>
          <p:cNvSpPr txBox="1"/>
          <p:nvPr/>
        </p:nvSpPr>
        <p:spPr>
          <a:xfrm>
            <a:off x="592931" y="1891968"/>
            <a:ext cx="79581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Ուսումնասիրվել է ուսուցիչների մասնագիտական կարողությունների շարունակական զարգացման հայեցակարգային հիմքերը։</a:t>
            </a:r>
            <a:endParaRPr lang="hy-AM" sz="1600" dirty="0">
              <a:effectLst/>
              <a:latin typeface="GHEA Grapalatl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98048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6268" y="866274"/>
            <a:ext cx="5857660" cy="378135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y-AM" b="1" dirty="0"/>
              <a:t>Առաջին գլխի ամփոփում</a:t>
            </a:r>
            <a:endParaRPr lang="ru-RU" dirty="0"/>
          </a:p>
          <a:p>
            <a:r>
              <a:rPr lang="hy-AM" b="1" dirty="0"/>
              <a:t> </a:t>
            </a:r>
            <a:endParaRPr lang="ru-RU" dirty="0"/>
          </a:p>
          <a:p>
            <a:r>
              <a:rPr lang="hy-AM" b="1" dirty="0"/>
              <a:t> 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hy-AM" dirty="0"/>
              <a:t>Այս գլխում կատարվել է  ուսումնասիրություն՝ ուսուցչի շարունակական զարգացման առանձնահատկությունները   հանրակրթական դպրոցում, գործառույթի մասին։ Անդրադաձ է կատարվել ուսուցիչների մասնագիտական կարողությունների շարունական զարգացման հայեցակարգային հիմքերին, ուսումնասիրվել է մենթորական աջակցության կազմակերպման գործընթացը հանրակրթական դպրոցում։ 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hy-AM" dirty="0"/>
              <a:t>Կատարվել է ուսուցման ավանդական և նոր տեխնոլոգիաների  համեմատական բնութագրի դիտարկումը։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58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690E102-506D-4A1D-ABEE-7D42968D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B7407-4409-4FF0-B7D7-2CE8E26D2921}" type="slidenum">
              <a:rPr lang="hy-AM" smtClean="0"/>
              <a:pPr/>
              <a:t>12</a:t>
            </a:fld>
            <a:endParaRPr lang="hy-AM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AFD7F18-C1F0-4EBB-A032-F8C2DA9D1DFC}"/>
              </a:ext>
            </a:extLst>
          </p:cNvPr>
          <p:cNvSpPr txBox="1"/>
          <p:nvPr/>
        </p:nvSpPr>
        <p:spPr>
          <a:xfrm>
            <a:off x="998166" y="399693"/>
            <a:ext cx="72119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y-AM" sz="1800" b="1" dirty="0">
                <a:latin typeface="GHEA Grapalatl"/>
              </a:rPr>
              <a:t>ԳԼՈՒԽ 2․ ՎԵԲ ՏԵԽՆՈԼՈԳԻԱՆԵՐԻ ԿԻՐԱՌՄԱՆ ԱՌԱՆՁՆԱՀԱՏԿՈՒԹՅՈՒՆՆԵՐԸ ՈՒՍՈՒՑՉԻ ՇԱՐՈՒՆԱԿԱԿԱՆ ԶԱՐԳԱՑՄԱՆ ԳՈՐԾԸՆԹԱՑՈՒՄ</a:t>
            </a:r>
            <a:endParaRPr lang="ru-RU" sz="1800" b="1" dirty="0">
              <a:latin typeface="GHEA Grapalat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975C39F-F768-4528-ADB7-7DB9824501BC}"/>
              </a:ext>
            </a:extLst>
          </p:cNvPr>
          <p:cNvSpPr txBox="1"/>
          <p:nvPr/>
        </p:nvSpPr>
        <p:spPr>
          <a:xfrm>
            <a:off x="241737" y="1505487"/>
            <a:ext cx="82653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Հետազոտվել է վեբ համակարգերի մշակման արդի տեխնոլոգիաները։ </a:t>
            </a:r>
            <a:endParaRPr lang="hy-AM" sz="1600" dirty="0">
              <a:effectLst/>
              <a:latin typeface="GHEA Grapalatl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89264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5014" y="563765"/>
            <a:ext cx="6393924" cy="39119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y-AM" b="1" dirty="0"/>
              <a:t>Երկրորդ գլխի ամփոփում</a:t>
            </a:r>
            <a:endParaRPr lang="ru-RU" dirty="0"/>
          </a:p>
          <a:p>
            <a:r>
              <a:rPr lang="hy-AM" b="1" dirty="0"/>
              <a:t> </a:t>
            </a:r>
            <a:endParaRPr lang="ru-RU" dirty="0"/>
          </a:p>
          <a:p>
            <a:r>
              <a:rPr lang="hy-AM" b="1" dirty="0"/>
              <a:t> 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hy-AM" dirty="0"/>
              <a:t>Այս գլխում իրականցավել  է  վեբ տեխնոլոգիաների կիրառման առանձնահատկությունները  ուսուցչի շարունակական գործընթացում, ինրպես նաև իրականացվել է վեբ համակարգերի  մշակման արդի տեխնոլոգիաների   նկարագրական փուլի գործընթացը։ Ներկայացվել է՝  HTML, CSS, Bootstrap, JavaScript, jQuery: jQuery , PHP, MySQL տեխնոլոգիաները և վերջիներիս միջոցով նախագծերի մշակման մեխանիզմները։ Ուսումնասիրվել  է առցանց երկխոսային համակարգերի գործառական համեմատական բնութագրերի գործընթացը։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86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45"/>
          <p:cNvSpPr txBox="1">
            <a:spLocks noGrp="1"/>
          </p:cNvSpPr>
          <p:nvPr>
            <p:ph type="title"/>
          </p:nvPr>
        </p:nvSpPr>
        <p:spPr>
          <a:xfrm>
            <a:off x="458205" y="357490"/>
            <a:ext cx="8337576" cy="5535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l"/>
              </a:rPr>
              <a:t>Գլուխ 3․ «Օգնություն ուսուցչին›› առցանց ավտոմատացված երկխոսային համակարգի մշակում և ներկայացում</a:t>
            </a:r>
            <a:endParaRPr lang="ru-RU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22B3BBA-DD73-43AA-9653-F8A7D9680EC0}"/>
              </a:ext>
            </a:extLst>
          </p:cNvPr>
          <p:cNvSpPr txBox="1"/>
          <p:nvPr/>
        </p:nvSpPr>
        <p:spPr>
          <a:xfrm>
            <a:off x="165606" y="1241037"/>
            <a:ext cx="4572000" cy="31363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8940" algn="just">
              <a:lnSpc>
                <a:spcPct val="150000"/>
              </a:lnSpc>
              <a:spcAft>
                <a:spcPts val="1000"/>
              </a:spcAft>
            </a:pPr>
            <a:r>
              <a:rPr lang="hy-AM" sz="1600" dirty="0">
                <a:effectLst/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Երրորդ գլխում ներկայացրել ենք մեր կողմից  մշակված համակարգը, որը հասանելի է բոլոր կրթական հաստատությունների համար։ </a:t>
            </a:r>
          </a:p>
          <a:p>
            <a:pPr marL="408940" algn="just">
              <a:lnSpc>
                <a:spcPct val="150000"/>
              </a:lnSpc>
              <a:spcAft>
                <a:spcPts val="1000"/>
              </a:spcAft>
            </a:pPr>
            <a:r>
              <a:rPr lang="hy-AM" sz="1600" dirty="0">
                <a:effectLst/>
                <a:latin typeface="GHEA Grapalat" panose="02000506050000020003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3-րդ գլխում մանրամասն  ներկայացված են մշակված նախագծի շահագործման աշխատանքի նկարագիրը, գործիքամիջոցները, հրահանգները։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3F365178-6251-4F6B-B25C-5D6BB807D84B}"/>
              </a:ext>
            </a:extLst>
          </p:cNvPr>
          <p:cNvSpPr/>
          <p:nvPr/>
        </p:nvSpPr>
        <p:spPr>
          <a:xfrm>
            <a:off x="5346289" y="1645159"/>
            <a:ext cx="3170903" cy="106194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/>
              <a:t>Ուսուցիչ</a:t>
            </a:r>
            <a:endParaRPr lang="ru-RU" dirty="0"/>
          </a:p>
          <a:p>
            <a:pPr algn="ctr"/>
            <a:r>
              <a:rPr lang="en-US" dirty="0">
                <a:solidFill>
                  <a:schemeClr val="tx1"/>
                </a:solidFill>
                <a:hlinkClick r:id="rId3"/>
              </a:rPr>
              <a:t>https://star.ascol.am/?fbclid=IwAR2duGiv7CacEqfhJKFBRmU4HSUybYuJvDLz2uq0SG5yTAKFmOke6kSpNPs</a:t>
            </a:r>
            <a:endParaRPr lang="hy-AM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D2B77B9F-35BB-413B-A79D-4C5D4421E4F6}"/>
              </a:ext>
            </a:extLst>
          </p:cNvPr>
          <p:cNvSpPr/>
          <p:nvPr/>
        </p:nvSpPr>
        <p:spPr>
          <a:xfrm>
            <a:off x="5346289" y="3205316"/>
            <a:ext cx="3292385" cy="158069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y-AM" dirty="0"/>
              <a:t>Կառավարման</a:t>
            </a:r>
          </a:p>
          <a:p>
            <a:pPr algn="ctr"/>
            <a:r>
              <a:rPr lang="hy-AM" dirty="0"/>
              <a:t>Վահանակ</a:t>
            </a:r>
            <a:endParaRPr lang="ru-RU" dirty="0"/>
          </a:p>
          <a:p>
            <a:pPr algn="ctr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://star.ascol.am/admin/?fbclid=IwAR0ruARHIufNqyfEZerYRz-Ydjh_QpyZPuPVAaI7Jwxpmic01mYUnKOy4fI</a:t>
            </a:r>
            <a:endParaRPr lang="ru-RU" dirty="0"/>
          </a:p>
          <a:p>
            <a:pPr algn="ctr"/>
            <a:endParaRPr lang="hy-AM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9392" y="577516"/>
            <a:ext cx="6228921" cy="36369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y-AM" b="1" dirty="0"/>
              <a:t>Երրորդ գլխի ամփոփում</a:t>
            </a:r>
            <a:endParaRPr lang="ru-RU" dirty="0"/>
          </a:p>
          <a:p>
            <a:r>
              <a:rPr lang="hy-AM" b="1" dirty="0"/>
              <a:t> </a:t>
            </a:r>
            <a:endParaRPr lang="ru-RU" dirty="0"/>
          </a:p>
          <a:p>
            <a:pPr algn="just">
              <a:lnSpc>
                <a:spcPct val="150000"/>
              </a:lnSpc>
            </a:pPr>
            <a:r>
              <a:rPr lang="hy-AM" dirty="0"/>
              <a:t>Այս գլխում իրականցավել  Է  «Օգնություն ուսուցչին››  առցանց ավտոմատացված երկխոսային համակարգի մշակում առաջադրված թեմայով, վեբ կայքի նախագծման  մեխանիզմների ներկայացում։ Այս գլխում է տրվել  կայքի հնարավորությունների մասին ինֆորմացիա և այն  գործածաման ենթարկելու հրահանգներ։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495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95;p45">
            <a:extLst>
              <a:ext uri="{FF2B5EF4-FFF2-40B4-BE49-F238E27FC236}">
                <a16:creationId xmlns="" xmlns:a16="http://schemas.microsoft.com/office/drawing/2014/main" id="{E6F72CB0-1A78-4999-8812-595AB2B6777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6164" y="157655"/>
            <a:ext cx="8244360" cy="37837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hy-AM" sz="1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Calibri" panose="020F0502020204030204" pitchFamily="34" charset="0"/>
                <a:cs typeface="Sylfaen" panose="010A0502050306030303" pitchFamily="18" charset="0"/>
              </a:rPr>
              <a:t>ԵԶՐԱԿԱՑՈՒԹՅՈՒՆ</a:t>
            </a:r>
            <a:endParaRPr lang="hy-AM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9241" y="559168"/>
            <a:ext cx="6910552" cy="4584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hy-AM" dirty="0" smtClean="0">
                <a:latin typeface="GHEA Grapalatl"/>
              </a:rPr>
              <a:t>Ուսումնասիրվել են առցանց երկխոսային համակարգերի կազմակերպման հիմնական բնութագրերը հիմնավորվել է,որ ժամանակակից համակարգերում առցանց երկխոսային գործառույթները հիմնականում իրականացվում են ավտոմատ բոտերով։ </a:t>
            </a:r>
            <a:endParaRPr lang="en-US" dirty="0" smtClean="0">
              <a:latin typeface="GHEA Grapalatl"/>
            </a:endParaRP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GHEA Grapalatl"/>
              </a:rPr>
              <a:t> </a:t>
            </a:r>
            <a:r>
              <a:rPr lang="hy-AM" dirty="0" smtClean="0">
                <a:latin typeface="GHEA Grapalatl"/>
              </a:rPr>
              <a:t>Վերլուծվել են ուսումնական գործընթացում</a:t>
            </a:r>
            <a:r>
              <a:rPr lang="en-US" dirty="0" smtClean="0">
                <a:latin typeface="GHEA Grapalatl"/>
              </a:rPr>
              <a:t> </a:t>
            </a:r>
            <a:r>
              <a:rPr lang="hy-AM" dirty="0" smtClean="0">
                <a:latin typeface="GHEA Grapalatl"/>
              </a:rPr>
              <a:t>երկխոսային համակարգերի կիրառման առանձնահատկությունները,ըստ որի առցանց երկխոսային համակարգերը ապահովում են ուսուցման գործընթացի փոխգործակ</a:t>
            </a:r>
            <a:r>
              <a:rPr lang="en-US" dirty="0" smtClean="0">
                <a:latin typeface="GHEA Grapalatl"/>
              </a:rPr>
              <a:t>ց</a:t>
            </a:r>
            <a:r>
              <a:rPr lang="hy-AM" dirty="0" smtClean="0">
                <a:latin typeface="GHEA Grapalatl"/>
              </a:rPr>
              <a:t>ությունը,հետադարձ կապը։ </a:t>
            </a:r>
            <a:endParaRPr lang="en-US" dirty="0" smtClean="0">
              <a:latin typeface="GHEA Grapalatl"/>
            </a:endParaRP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GHEA Grapalatl"/>
              </a:rPr>
              <a:t> </a:t>
            </a:r>
            <a:r>
              <a:rPr lang="hy-AM" dirty="0" smtClean="0">
                <a:latin typeface="GHEA Grapalatl"/>
              </a:rPr>
              <a:t>Բացահայտվել են հանրակրթական դպրոցներում ուսուցչի մասնագիտամանկավարժական կարիքները,որոնք հնարավոր է բավարարել նոր տեխնոլոգիաների հնարավորությունների լայն կիրառմամբ։ </a:t>
            </a:r>
            <a:endParaRPr lang="en-US" dirty="0" smtClean="0">
              <a:latin typeface="GHEA Grapalatl"/>
            </a:endParaRPr>
          </a:p>
          <a:p>
            <a:pPr marL="342900" lvl="1" indent="-342900">
              <a:lnSpc>
                <a:spcPct val="150000"/>
              </a:lnSpc>
              <a:buAutoNum type="arabicPeriod"/>
            </a:pPr>
            <a:r>
              <a:rPr lang="en-US" dirty="0" smtClean="0">
                <a:latin typeface="GHEA Grapalatl"/>
              </a:rPr>
              <a:t> </a:t>
            </a:r>
            <a:r>
              <a:rPr lang="hy-AM" dirty="0" smtClean="0">
                <a:latin typeface="GHEA Grapalatl"/>
              </a:rPr>
              <a:t>Մեր կողմից մշակված օգնություն ուսուցչին առցանց երկխոսային համակարգը հնարավորություն է տալիս ուսուցչին բավարարելու տեխնոլոգիական պահանջմունքները։</a:t>
            </a:r>
            <a:endParaRPr lang="ru-RU" dirty="0">
              <a:latin typeface="GHEA Grapalat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8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565B524-8F5A-43A1-BDE0-B99244C5B816}"/>
              </a:ext>
            </a:extLst>
          </p:cNvPr>
          <p:cNvSpPr txBox="1"/>
          <p:nvPr/>
        </p:nvSpPr>
        <p:spPr>
          <a:xfrm>
            <a:off x="1185047" y="1768671"/>
            <a:ext cx="5775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HEA Grapalat" panose="02000506050000020003" pitchFamily="50" charset="0"/>
              </a:rPr>
              <a:t>Շնորհակալություն</a:t>
            </a:r>
            <a:endParaRPr lang="hy-AM" sz="4800" dirty="0">
              <a:solidFill>
                <a:schemeClr val="tx1"/>
              </a:solidFill>
              <a:latin typeface="GHEA Grapalat" panose="02000506050000020003" pitchFamily="50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232715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2"/>
          <p:cNvSpPr txBox="1">
            <a:spLocks noGrp="1"/>
          </p:cNvSpPr>
          <p:nvPr>
            <p:ph type="title"/>
          </p:nvPr>
        </p:nvSpPr>
        <p:spPr>
          <a:xfrm>
            <a:off x="405557" y="446886"/>
            <a:ext cx="6573287" cy="4111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y-AM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  <a:t>ՄԱԳԻՍՏՐՈՍԱԿԱՆ ԹԵԶԻ ՆՊԱՏԱԿՆ Է`</a:t>
            </a:r>
            <a:br>
              <a:rPr lang="hy-AM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</a:br>
            <a:endParaRPr lang="hy-AM" sz="18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4929" y="966636"/>
            <a:ext cx="7567448" cy="152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y-AM" sz="1600" dirty="0">
                <a:latin typeface="GHEA Grapalat" panose="02000506050000020003" pitchFamily="50" charset="0"/>
              </a:rPr>
              <a:t>Հետազոտության </a:t>
            </a:r>
            <a:r>
              <a:rPr lang="hy-AM" sz="1600" b="1" dirty="0">
                <a:latin typeface="GHEA Grapalat" panose="02000506050000020003" pitchFamily="50" charset="0"/>
              </a:rPr>
              <a:t>նպատակն է </a:t>
            </a:r>
            <a:r>
              <a:rPr lang="hy-AM" sz="1600" dirty="0">
                <a:latin typeface="GHEA Grapalat" panose="02000506050000020003" pitchFamily="50" charset="0"/>
              </a:rPr>
              <a:t>ուսումնասիրել հանրակրթական դպրոցներում ուսուցչի մասնագիտամանկավարժական կարիքները և մշակել «Օգնություն ուսուցչին››  առցանց ավտոմատացված երկխոսային ավտոմատացված  համակարգ։</a:t>
            </a:r>
            <a:endParaRPr lang="ru-RU" sz="1600" dirty="0">
              <a:latin typeface="GHEA Grapalat" panose="02000506050000020003" pitchFamily="5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11" y="2674476"/>
            <a:ext cx="2352378" cy="23523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30"/>
          <p:cNvSpPr txBox="1">
            <a:spLocks noGrp="1"/>
          </p:cNvSpPr>
          <p:nvPr>
            <p:ph type="title"/>
          </p:nvPr>
        </p:nvSpPr>
        <p:spPr>
          <a:xfrm>
            <a:off x="0" y="94310"/>
            <a:ext cx="7464945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  <a:t>ՄԱԳԻՍՏՐՈՍԱԿԱՆ ԹԵԶԻ ԽՆԴԻՐՆԵՐԸ</a:t>
            </a:r>
            <a:endParaRPr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5819" y="531374"/>
            <a:ext cx="8523891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Սահմանված նպատակին հասնելու համար առաջադրվել են հետևյալ </a:t>
            </a:r>
            <a:r>
              <a:rPr lang="hy-AM" sz="1600" b="1" dirty="0">
                <a:latin typeface="GHEA Grapalatl"/>
              </a:rPr>
              <a:t>խնդիրները</a:t>
            </a:r>
            <a:r>
              <a:rPr lang="hy-AM" sz="1600" dirty="0">
                <a:latin typeface="GHEA Grapalatl"/>
              </a:rPr>
              <a:t>․</a:t>
            </a:r>
          </a:p>
          <a:p>
            <a:pPr>
              <a:lnSpc>
                <a:spcPct val="150000"/>
              </a:lnSpc>
            </a:pPr>
            <a:endParaRPr lang="ru-RU" sz="1600" dirty="0">
              <a:latin typeface="GHEA Grapalatl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y-AM" sz="1600" dirty="0">
                <a:latin typeface="GHEA Grapalatl"/>
              </a:rPr>
              <a:t>Ուսումնասիրել առցանց երկխոսային համակարգերի հիմնական բնութագրերը</a:t>
            </a:r>
            <a:endParaRPr lang="ru-RU" sz="1600" dirty="0">
              <a:latin typeface="GHEA Grapalatl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y-AM" sz="1600" dirty="0">
                <a:latin typeface="GHEA Grapalatl"/>
              </a:rPr>
              <a:t>Վերլուծել առցանց երկխոսային համակարգերի մշակման առանձնահատկությունները ուսումնական գործընթացում</a:t>
            </a:r>
            <a:endParaRPr lang="ru-RU" sz="1600" dirty="0">
              <a:latin typeface="GHEA Grapalatl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y-AM" sz="1600" dirty="0">
                <a:latin typeface="GHEA Grapalatl"/>
              </a:rPr>
              <a:t>Վեր հանել հանրակրթական դպրոցներում ուսուցչի մասնագիտամանկավարժական կարիքները </a:t>
            </a:r>
            <a:endParaRPr lang="ru-RU" sz="1600" dirty="0">
              <a:latin typeface="GHEA Grapalatl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y-AM" sz="1600" dirty="0">
                <a:latin typeface="GHEA Grapalatl"/>
              </a:rPr>
              <a:t>Բացահայտել նոր տեխնոլոգիաների կիրառման հնարավորությունները ուսուցիչների մասնագիտամանկավարժական կարիքների բավարարման գործընթացում</a:t>
            </a:r>
            <a:endParaRPr lang="ru-RU" sz="1600" dirty="0">
              <a:latin typeface="GHEA Grapalatl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y-AM" sz="1600" dirty="0">
                <a:latin typeface="GHEA Grapalatl"/>
              </a:rPr>
              <a:t>Մշակել «Օգնություն ուսուցչին››  առցանց ավտոմատացված երկխոսային ավտոմատացված  համակարգ  </a:t>
            </a:r>
            <a:endParaRPr lang="ru-RU" sz="1600" dirty="0">
              <a:latin typeface="GHEA Grapalatl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sz="1800" dirty="0">
              <a:latin typeface="վGHEA Grapalatվ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endParaRPr lang="ru-RU" sz="1800" dirty="0">
              <a:latin typeface="վGHEA Grapalatվ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1800" dirty="0"/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endParaRPr lang="ru-RU" sz="1800" dirty="0"/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hy-AM" sz="1800" dirty="0">
                <a:latin typeface="GHEA Grapalatվ"/>
              </a:rPr>
              <a:t> </a:t>
            </a:r>
            <a:r>
              <a:rPr lang="en-US" sz="1800" dirty="0">
                <a:latin typeface="GHEA Grapalatվ"/>
              </a:rPr>
              <a:t> </a:t>
            </a:r>
            <a:endParaRPr kumimoji="0" lang="hy-AM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7E712B82-DC0B-42AC-B6E1-935AE3B3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265" y="218850"/>
            <a:ext cx="6865943" cy="431400"/>
          </a:xfrm>
        </p:spPr>
        <p:txBody>
          <a:bodyPr/>
          <a:lstStyle/>
          <a:p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  <a:t>ՀԵՏԱԶՈՏՈՒԹՅԱՆ ՕԲԵԿՏԸ ԵՎ ԱՌԱՐԿԱՆ</a:t>
            </a:r>
            <a:endParaRPr lang="en-US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C4529D9-F184-46E0-8D35-8AAB9134C565}"/>
              </a:ext>
            </a:extLst>
          </p:cNvPr>
          <p:cNvSpPr txBox="1"/>
          <p:nvPr/>
        </p:nvSpPr>
        <p:spPr>
          <a:xfrm>
            <a:off x="242529" y="1248315"/>
            <a:ext cx="8166536" cy="1524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y-AM" sz="1600" b="1" dirty="0">
                <a:latin typeface="GHEA Grapalatl"/>
              </a:rPr>
              <a:t>Հետազոտության օբյեկտը </a:t>
            </a:r>
            <a:r>
              <a:rPr lang="hy-AM" sz="1600" dirty="0">
                <a:latin typeface="GHEA Grapalatl"/>
              </a:rPr>
              <a:t>ուսուցչին օգնող առցանց ավտոմատացված երկխոսային համակարգն է, իսկ հետազոտության</a:t>
            </a:r>
            <a:r>
              <a:rPr lang="hy-AM" sz="1600" b="1" dirty="0">
                <a:latin typeface="GHEA Grapalatl"/>
              </a:rPr>
              <a:t> առարկան՝ </a:t>
            </a:r>
            <a:r>
              <a:rPr lang="hy-AM" sz="1600" dirty="0">
                <a:latin typeface="GHEA Grapalatl"/>
              </a:rPr>
              <a:t>Օգնություն ուսուցչին առցանց  ավտոմատացված երկխոսային համակարգի կիրառման մեթոդներն ու տեխնոլոգիաներն են։</a:t>
            </a:r>
            <a:endParaRPr lang="ru-RU" sz="1600" dirty="0">
              <a:latin typeface="GHEA Grapalat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736" y="2572397"/>
            <a:ext cx="2316078" cy="231607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67429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" name="Google Shape;781;p53"/>
          <p:cNvSpPr txBox="1">
            <a:spLocks noGrp="1"/>
          </p:cNvSpPr>
          <p:nvPr>
            <p:ph type="title"/>
          </p:nvPr>
        </p:nvSpPr>
        <p:spPr>
          <a:xfrm>
            <a:off x="1155032" y="401303"/>
            <a:ext cx="4742533" cy="35702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l"/>
              </a:rPr>
              <a:t>Հետազոտության նորույթը</a:t>
            </a:r>
            <a:endParaRPr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1762309-EF3F-46F6-B1E1-BAE1BE210921}"/>
              </a:ext>
            </a:extLst>
          </p:cNvPr>
          <p:cNvSpPr txBox="1"/>
          <p:nvPr/>
        </p:nvSpPr>
        <p:spPr>
          <a:xfrm>
            <a:off x="305657" y="1153556"/>
            <a:ext cx="7605823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Մշակվել է «Օգնություն ուսուցչին››  առցանց ավտոմատացված երկխոսային հայալեզու համակարգ, որն ապահովված է անվտանգության Firewall, fail2ban, SSL XSS պաշտպանություն,  reCAPTCHA, JSON Web Token համակարգերով։</a:t>
            </a:r>
            <a:endParaRPr lang="ru-RU" sz="1600" dirty="0">
              <a:latin typeface="GHEA Grapalatl"/>
            </a:endParaRPr>
          </a:p>
          <a:p>
            <a:pPr algn="just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620" y="2902093"/>
            <a:ext cx="2301898" cy="2071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3"/>
          <p:cNvSpPr txBox="1">
            <a:spLocks noGrp="1"/>
          </p:cNvSpPr>
          <p:nvPr>
            <p:ph type="title"/>
          </p:nvPr>
        </p:nvSpPr>
        <p:spPr>
          <a:xfrm>
            <a:off x="340688" y="288649"/>
            <a:ext cx="7946571" cy="53587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l"/>
              </a:rPr>
              <a:t>Հետազոտության տեսական նշանակությունը</a:t>
            </a:r>
            <a:endParaRPr lang="ru-RU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l"/>
            </a:endParaRPr>
          </a:p>
        </p:txBody>
      </p:sp>
      <p:sp>
        <p:nvSpPr>
          <p:cNvPr id="567" name="Google Shape;567;p43"/>
          <p:cNvSpPr txBox="1">
            <a:spLocks noGrp="1"/>
          </p:cNvSpPr>
          <p:nvPr>
            <p:ph type="subTitle" idx="3"/>
          </p:nvPr>
        </p:nvSpPr>
        <p:spPr>
          <a:xfrm>
            <a:off x="162387" y="947275"/>
            <a:ext cx="8303172" cy="24804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hy-AM" dirty="0">
                <a:solidFill>
                  <a:schemeClr val="tx1"/>
                </a:solidFill>
              </a:rPr>
              <a:t>     </a:t>
            </a:r>
            <a:r>
              <a:rPr lang="hy-AM" sz="1600" dirty="0">
                <a:solidFill>
                  <a:schemeClr val="tx1"/>
                </a:solidFill>
                <a:latin typeface="GHEA Grapalatl"/>
              </a:rPr>
              <a:t>Տեսականորեն  վերլուծվել և համակարգվել են հիմնախնդիրների վերաբերյալ գիտական տեսանյութերն ու դրույթները, ուսուցչի մասնագիտամանկավարժական կարիքները և դրանց լուծման ուղիները։</a:t>
            </a:r>
            <a:endParaRPr lang="ru-RU" sz="1600" dirty="0">
              <a:solidFill>
                <a:schemeClr val="tx1"/>
              </a:solidFill>
              <a:latin typeface="GHEA Grapalat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10" y="1356756"/>
            <a:ext cx="7342701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y-AM" b="1" dirty="0">
                <a:latin typeface="GHEA Grapalat" panose="02000506050000020003" pitchFamily="50" charset="0"/>
                <a:ea typeface="Arial" panose="020B0604020202020204" pitchFamily="34" charset="0"/>
              </a:rPr>
              <a:t> 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y-AM" sz="1600" dirty="0">
                <a:latin typeface="GHEA Grapalat" panose="02000506050000020003" pitchFamily="50" charset="0"/>
                <a:ea typeface="Arial" panose="020B0604020202020204" pitchFamily="34" charset="0"/>
              </a:rPr>
              <a:t>Մագիստրոսական թեզի արդյունքները կարող են արդյունավետորեն ներդրվել կրթական հաստատություններում ուսուցչին մեթոդական օգնության կազմակերպման գործընթացներում։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5041" y="280819"/>
            <a:ext cx="4243637" cy="874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Arial" panose="020B0604020202020204" pitchFamily="34" charset="0"/>
              </a:rPr>
              <a:t>Հետազոտության գործնական նշանակությունը</a:t>
            </a:r>
            <a:endParaRPr lang="ru-RU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07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p43"/>
          <p:cNvSpPr txBox="1">
            <a:spLocks noGrp="1"/>
          </p:cNvSpPr>
          <p:nvPr>
            <p:ph type="body" idx="1"/>
          </p:nvPr>
        </p:nvSpPr>
        <p:spPr>
          <a:xfrm>
            <a:off x="591699" y="1576694"/>
            <a:ext cx="2496013" cy="3257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y-AM" sz="1400" b="1" i="1" dirty="0">
                <a:latin typeface="GHEA Grapalat" panose="02000506050000020003" pitchFamily="50" charset="0"/>
                <a:cs typeface="Times New Roman" panose="02020603050405020304" pitchFamily="18" charset="0"/>
              </a:rPr>
              <a:t>վեբ կայքերի մշակման տեխնոլոգիաներ՝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y-AM" sz="1400" dirty="0">
              <a:solidFill>
                <a:schemeClr val="accent1">
                  <a:lumMod val="75000"/>
                </a:schemeClr>
              </a:solidFill>
              <a:latin typeface="GHEA Grapalat" panose="02000506050000020003" pitchFamily="50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1․</a:t>
            </a:r>
            <a:r>
              <a:rPr lang="en-US" dirty="0">
                <a:latin typeface="GHEA Grapalat" panose="02000506050000020003" pitchFamily="50" charset="0"/>
              </a:rPr>
              <a:t>HTML v4,5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2․</a:t>
            </a:r>
            <a:r>
              <a:rPr lang="en-US" dirty="0">
                <a:latin typeface="GHEA Grapalat" panose="02000506050000020003" pitchFamily="50" charset="0"/>
              </a:rPr>
              <a:t>SEO (</a:t>
            </a:r>
            <a:r>
              <a:rPr lang="hy-AM" dirty="0">
                <a:latin typeface="GHEA Grapalat" panose="02000506050000020003" pitchFamily="50" charset="0"/>
              </a:rPr>
              <a:t>ներքին)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3․</a:t>
            </a:r>
            <a:r>
              <a:rPr lang="en-US" dirty="0">
                <a:latin typeface="GHEA Grapalat" panose="02000506050000020003" pitchFamily="50" charset="0"/>
              </a:rPr>
              <a:t>CSS 2,3 / SCSS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4․</a:t>
            </a:r>
            <a:r>
              <a:rPr lang="en-US" dirty="0">
                <a:latin typeface="GHEA Grapalat" panose="02000506050000020003" pitchFamily="50" charset="0"/>
              </a:rPr>
              <a:t>SVG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5․</a:t>
            </a:r>
            <a:r>
              <a:rPr lang="en-US" dirty="0">
                <a:latin typeface="GHEA Grapalat" panose="02000506050000020003" pitchFamily="50" charset="0"/>
              </a:rPr>
              <a:t>Bootstrap v4.6,5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6․</a:t>
            </a:r>
            <a:r>
              <a:rPr lang="en-US" dirty="0">
                <a:latin typeface="GHEA Grapalat" panose="02000506050000020003" pitchFamily="50" charset="0"/>
              </a:rPr>
              <a:t>Font Awesome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7․</a:t>
            </a:r>
            <a:r>
              <a:rPr lang="en-US" dirty="0">
                <a:latin typeface="GHEA Grapalat" panose="02000506050000020003" pitchFamily="50" charset="0"/>
              </a:rPr>
              <a:t>ASOS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8․</a:t>
            </a:r>
            <a:r>
              <a:rPr lang="en-US" dirty="0">
                <a:latin typeface="GHEA Grapalat" panose="02000506050000020003" pitchFamily="50" charset="0"/>
              </a:rPr>
              <a:t>JavaScript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9․</a:t>
            </a:r>
            <a:r>
              <a:rPr lang="en-US" dirty="0">
                <a:latin typeface="GHEA Grapalat" panose="02000506050000020003" pitchFamily="50" charset="0"/>
              </a:rPr>
              <a:t>jQuery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10․</a:t>
            </a:r>
            <a:r>
              <a:rPr lang="en-US" dirty="0">
                <a:latin typeface="GHEA Grapalat" panose="02000506050000020003" pitchFamily="50" charset="0"/>
              </a:rPr>
              <a:t>PHP</a:t>
            </a:r>
            <a:r>
              <a:rPr lang="hy-AM" dirty="0">
                <a:latin typeface="GHEA Grapalat" panose="02000506050000020003" pitchFamily="50" charset="0"/>
              </a:rPr>
              <a:t> </a:t>
            </a:r>
            <a:r>
              <a:rPr lang="en-US" dirty="0">
                <a:latin typeface="GHEA Grapalat" panose="02000506050000020003" pitchFamily="50" charset="0"/>
              </a:rPr>
              <a:t>v</a:t>
            </a:r>
            <a:r>
              <a:rPr lang="hy-AM" dirty="0">
                <a:latin typeface="GHEA Grapalat" panose="02000506050000020003" pitchFamily="50" charset="0"/>
              </a:rPr>
              <a:t>8.0.6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11․</a:t>
            </a:r>
            <a:r>
              <a:rPr lang="en-US" dirty="0" err="1">
                <a:latin typeface="GHEA Grapalat" panose="02000506050000020003" pitchFamily="50" charset="0"/>
              </a:rPr>
              <a:t>Mysql</a:t>
            </a:r>
            <a:endParaRPr lang="hy-AM" dirty="0">
              <a:latin typeface="GHEA Grapalat" panose="02000506050000020003" pitchFamily="50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latin typeface="GHEA Grapalat" panose="02000506050000020003" pitchFamily="50" charset="0"/>
              </a:rPr>
              <a:t>12․</a:t>
            </a:r>
            <a:r>
              <a:rPr lang="en-US" dirty="0">
                <a:latin typeface="GHEA Grapalat" panose="02000506050000020003" pitchFamily="50" charset="0"/>
              </a:rPr>
              <a:t>Validator (</a:t>
            </a:r>
            <a:r>
              <a:rPr lang="hy-AM" dirty="0">
                <a:latin typeface="GHEA Grapalat" panose="02000506050000020003" pitchFamily="50" charset="0"/>
              </a:rPr>
              <a:t>թեստավորում</a:t>
            </a:r>
            <a:r>
              <a:rPr lang="en-US" dirty="0">
                <a:latin typeface="GHEA Grapalat" panose="02000506050000020003" pitchFamily="50" charset="0"/>
              </a:rPr>
              <a:t>)</a:t>
            </a:r>
          </a:p>
        </p:txBody>
      </p:sp>
      <p:sp>
        <p:nvSpPr>
          <p:cNvPr id="554" name="Google Shape;554;p43"/>
          <p:cNvSpPr txBox="1">
            <a:spLocks noGrp="1"/>
          </p:cNvSpPr>
          <p:nvPr>
            <p:ph type="title"/>
          </p:nvPr>
        </p:nvSpPr>
        <p:spPr>
          <a:xfrm>
            <a:off x="596772" y="791743"/>
            <a:ext cx="7946571" cy="4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cs typeface="Times New Roman" panose="02020603050405020304" pitchFamily="18" charset="0"/>
              </a:rPr>
              <a:t>ՄԱԳԻՍՏՐՈՍԱԿԱՆ ԹԵԶԻ ԿԱՏԱՐՄԱՆ ԺԱՄԱՆԱԿ ՕԳՏԱԳՈՐԾՎԵԼ ԵՆ ՀԵՏԵՎՅԱԼ ՄԵԹՈԴՆԵՐՆ ՈՒ ՏԵԽՆՈԼՈԳԻԱՆԵՐԸ</a:t>
            </a:r>
            <a:r>
              <a:rPr lang="hy-AM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  <a:t/>
            </a:r>
            <a:br>
              <a:rPr lang="hy-AM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AD0FEF8-25F1-4905-AC09-7E2C6BBED8A7}"/>
              </a:ext>
            </a:extLst>
          </p:cNvPr>
          <p:cNvSpPr txBox="1"/>
          <p:nvPr/>
        </p:nvSpPr>
        <p:spPr>
          <a:xfrm>
            <a:off x="6180826" y="1576694"/>
            <a:ext cx="2371475" cy="2571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b="1" i="1" dirty="0">
                <a:solidFill>
                  <a:schemeClr val="tx1"/>
                </a:solidFill>
                <a:latin typeface="GHEA Grapalat" panose="02000506050000020003" pitchFamily="50" charset="0"/>
              </a:rPr>
              <a:t>այլ տեխնոլոգիաները ՝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9․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UX 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և 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UI Design 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, 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10․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WebStorm v2020.2.3 , </a:t>
            </a:r>
            <a:endParaRPr lang="hy-AM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11․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Adobe Photoshop v2020, </a:t>
            </a:r>
            <a:endParaRPr lang="hy-AM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12․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Adobe Illustrator v2020,</a:t>
            </a:r>
            <a:endParaRPr lang="hy-AM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13․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CorelDRAW v2020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, </a:t>
            </a:r>
          </a:p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14․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FileZilla Client v3.52.2</a:t>
            </a:r>
          </a:p>
        </p:txBody>
      </p:sp>
    </p:spTree>
    <p:extLst>
      <p:ext uri="{BB962C8B-B14F-4D97-AF65-F5344CB8AC3E}">
        <p14:creationId xmlns="" xmlns:p14="http://schemas.microsoft.com/office/powerpoint/2010/main" val="6908606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027A63A-30A8-46CC-9CA3-B93817BF4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B7407-4409-4FF0-B7D7-2CE8E26D2921}" type="slidenum">
              <a:rPr lang="hy-AM" smtClean="0"/>
              <a:pPr/>
              <a:t>9</a:t>
            </a:fld>
            <a:endParaRPr lang="hy-AM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F3EA0FD-3410-45A5-8D68-B254B167D42A}"/>
              </a:ext>
            </a:extLst>
          </p:cNvPr>
          <p:cNvSpPr txBox="1"/>
          <p:nvPr/>
        </p:nvSpPr>
        <p:spPr>
          <a:xfrm>
            <a:off x="2283667" y="401689"/>
            <a:ext cx="457666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750"/>
              </a:spcAft>
            </a:pP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Times New Roman" panose="02020603050405020304" pitchFamily="18" charset="0"/>
                <a:cs typeface="Sylfaen" panose="010A0502050306030303" pitchFamily="18" charset="0"/>
              </a:rPr>
              <a:t>Ա</a:t>
            </a:r>
            <a:r>
              <a:rPr lang="ro-RO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Times New Roman" panose="02020603050405020304" pitchFamily="18" charset="0"/>
                <a:cs typeface="Sylfaen" panose="010A0502050306030303" pitchFamily="18" charset="0"/>
              </a:rPr>
              <a:t>ՇԽԱՏԱՆՔԻ</a:t>
            </a: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Times New Roman" panose="02020603050405020304" pitchFamily="18" charset="0"/>
                <a:cs typeface="Sylfaen" panose="010A0502050306030303" pitchFamily="18" charset="0"/>
              </a:rPr>
              <a:t> </a:t>
            </a:r>
            <a:r>
              <a:rPr lang="hy-AM" sz="1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HEA Grapalat" panose="02000506050000020003" pitchFamily="50" charset="0"/>
                <a:ea typeface="Times New Roman" panose="02020603050405020304" pitchFamily="18" charset="0"/>
                <a:cs typeface="Sylfaen" panose="010A0502050306030303" pitchFamily="18" charset="0"/>
              </a:rPr>
              <a:t>ԾԱՎԱԼԸ</a:t>
            </a:r>
            <a:endParaRPr lang="hy-AM" sz="1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HEA Grapalat" panose="02000506050000020003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0354700-71D0-44CD-9EAA-DC90B1560CA2}"/>
              </a:ext>
            </a:extLst>
          </p:cNvPr>
          <p:cNvSpPr txBox="1"/>
          <p:nvPr/>
        </p:nvSpPr>
        <p:spPr>
          <a:xfrm>
            <a:off x="574633" y="1311742"/>
            <a:ext cx="7204587" cy="1154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y-AM" sz="1600" dirty="0">
                <a:latin typeface="GHEA Grapalatl"/>
              </a:rPr>
              <a:t>Աշխատանքը բաղկացած է ներածությունից, երեք գլխից, եզրակացություններից և օգտագործած գրականության ցանկից: Այն շարադրված է XXX համակարգչային էջերի վրա:</a:t>
            </a:r>
            <a:endParaRPr lang="ru-RU" sz="1600" dirty="0">
              <a:latin typeface="GHEA Grapalat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90822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2582</TotalTime>
  <Words>525</Words>
  <Application>Microsoft Office PowerPoint</Application>
  <PresentationFormat>Экран (16:9)</PresentationFormat>
  <Paragraphs>86</Paragraphs>
  <Slides>17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32" baseType="lpstr">
      <vt:lpstr>Arial</vt:lpstr>
      <vt:lpstr>GHEA Grapalat</vt:lpstr>
      <vt:lpstr>GHEA Grapalatl</vt:lpstr>
      <vt:lpstr>վGHEA Grapalatվ</vt:lpstr>
      <vt:lpstr>GHEA Grapalatվ</vt:lpstr>
      <vt:lpstr>Wingdings</vt:lpstr>
      <vt:lpstr>Abel</vt:lpstr>
      <vt:lpstr>Wingdings 3</vt:lpstr>
      <vt:lpstr>Times New Roman</vt:lpstr>
      <vt:lpstr>Sylfaen</vt:lpstr>
      <vt:lpstr>Calibri</vt:lpstr>
      <vt:lpstr>Trebuchet MS</vt:lpstr>
      <vt:lpstr>Livvic</vt:lpstr>
      <vt:lpstr>Roboto Condensed Light</vt:lpstr>
      <vt:lpstr>Facet</vt:lpstr>
      <vt:lpstr>Слайд 1</vt:lpstr>
      <vt:lpstr>ՄԱԳԻՍՏՐՈՍԱԿԱՆ ԹԵԶԻ ՆՊԱՏԱԿՆ Է` </vt:lpstr>
      <vt:lpstr>ՄԱԳԻՍՏՐՈՍԱԿԱՆ ԹԵԶԻ ԽՆԴԻՐՆԵՐԸ</vt:lpstr>
      <vt:lpstr>ՀԵՏԱԶՈՏՈՒԹՅԱՆ ՕԲԵԿՏԸ ԵՎ ԱՌԱՐԿԱՆ</vt:lpstr>
      <vt:lpstr>Հետազոտության նորույթը</vt:lpstr>
      <vt:lpstr>Հետազոտության տեսական նշանակությունը</vt:lpstr>
      <vt:lpstr>Слайд 7</vt:lpstr>
      <vt:lpstr>ՄԱԳԻՍՏՐՈՍԱԿԱՆ ԹԵԶԻ ԿԱՏԱՐՄԱՆ ԺԱՄԱՆԱԿ ՕԳՏԱԳՈՐԾՎԵԼ ԵՆ ՀԵՏԵՎՅԱԼ ՄԵԹՈԴՆԵՐՆ ՈՒ ՏԵԽՆՈԼՈԳԻԱՆԵՐԸ </vt:lpstr>
      <vt:lpstr>Слайд 9</vt:lpstr>
      <vt:lpstr>Слайд 10</vt:lpstr>
      <vt:lpstr>Слайд 11</vt:lpstr>
      <vt:lpstr>Слайд 12</vt:lpstr>
      <vt:lpstr>Слайд 13</vt:lpstr>
      <vt:lpstr>Գլուխ 3․ «Օգնություն ուսուցչին›› առցանց ավտոմատացված երկխոսային համակարգի մշակում և ներկայացում</vt:lpstr>
      <vt:lpstr>Слайд 15</vt:lpstr>
      <vt:lpstr>ԵԶՐԱԿԱՑՈՒԹՅՈՒՆ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CUSTAL PROJECT PROPOSAL</dc:title>
  <dc:creator>User</dc:creator>
  <cp:lastModifiedBy>Ruzan</cp:lastModifiedBy>
  <cp:revision>226</cp:revision>
  <dcterms:modified xsi:type="dcterms:W3CDTF">2022-06-28T17:39:10Z</dcterms:modified>
</cp:coreProperties>
</file>