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05" r:id="rId2"/>
    <p:sldId id="258" r:id="rId3"/>
    <p:sldId id="260" r:id="rId4"/>
    <p:sldId id="261" r:id="rId5"/>
    <p:sldId id="262" r:id="rId6"/>
    <p:sldId id="263" r:id="rId7"/>
    <p:sldId id="265" r:id="rId8"/>
    <p:sldId id="264" r:id="rId9"/>
    <p:sldId id="266" r:id="rId10"/>
    <p:sldId id="267" r:id="rId11"/>
    <p:sldId id="272" r:id="rId12"/>
    <p:sldId id="275" r:id="rId13"/>
    <p:sldId id="276" r:id="rId14"/>
    <p:sldId id="279" r:id="rId15"/>
    <p:sldId id="280" r:id="rId16"/>
    <p:sldId id="281" r:id="rId17"/>
    <p:sldId id="282" r:id="rId18"/>
    <p:sldId id="283" r:id="rId19"/>
    <p:sldId id="284"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4"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D8"/>
    <a:srgbClr val="FF3FBF"/>
    <a:srgbClr val="FF66CC"/>
    <a:srgbClr val="FF66FF"/>
    <a:srgbClr val="FF99FF"/>
    <a:srgbClr val="663300"/>
    <a:srgbClr val="FFFFFF"/>
    <a:srgbClr val="666699"/>
    <a:srgbClr val="8000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1339" y="4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9EEC9389-6A4C-479E-A16A-CFE8A4E531E8}" type="datetimeFigureOut">
              <a:rPr lang="ru-RU" smtClean="0"/>
              <a:pPr/>
              <a:t>27.06.2022</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421FFDB5-5364-4814-A586-DB565BDBE984}"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EEC9389-6A4C-479E-A16A-CFE8A4E531E8}" type="datetimeFigureOut">
              <a:rPr lang="ru-RU" smtClean="0"/>
              <a:pPr/>
              <a:t>27.06.2022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1FFDB5-5364-4814-A586-DB565BDBE98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EEC9389-6A4C-479E-A16A-CFE8A4E531E8}" type="datetimeFigureOut">
              <a:rPr lang="ru-RU" smtClean="0"/>
              <a:pPr/>
              <a:t>27.06.2022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1FFDB5-5364-4814-A586-DB565BDBE98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EEC9389-6A4C-479E-A16A-CFE8A4E531E8}" type="datetimeFigureOut">
              <a:rPr lang="ru-RU" smtClean="0"/>
              <a:pPr/>
              <a:t>27.06.2022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1FFDB5-5364-4814-A586-DB565BDBE98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9EEC9389-6A4C-479E-A16A-CFE8A4E531E8}" type="datetimeFigureOut">
              <a:rPr lang="ru-RU" smtClean="0"/>
              <a:pPr/>
              <a:t>27.06.2022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1FFDB5-5364-4814-A586-DB565BDBE984}"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9EEC9389-6A4C-479E-A16A-CFE8A4E531E8}" type="datetimeFigureOut">
              <a:rPr lang="ru-RU" smtClean="0"/>
              <a:pPr/>
              <a:t>27.06.2022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1FFDB5-5364-4814-A586-DB565BDBE98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9EEC9389-6A4C-479E-A16A-CFE8A4E531E8}" type="datetimeFigureOut">
              <a:rPr lang="ru-RU" smtClean="0"/>
              <a:pPr/>
              <a:t>27.06.2022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21FFDB5-5364-4814-A586-DB565BDBE98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9EEC9389-6A4C-479E-A16A-CFE8A4E531E8}" type="datetimeFigureOut">
              <a:rPr lang="ru-RU" smtClean="0"/>
              <a:pPr/>
              <a:t>27.06.2022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21FFDB5-5364-4814-A586-DB565BDBE98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EEC9389-6A4C-479E-A16A-CFE8A4E531E8}" type="datetimeFigureOut">
              <a:rPr lang="ru-RU" smtClean="0"/>
              <a:pPr/>
              <a:t>27.06.2022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21FFDB5-5364-4814-A586-DB565BDBE98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9EEC9389-6A4C-479E-A16A-CFE8A4E531E8}" type="datetimeFigureOut">
              <a:rPr lang="ru-RU" smtClean="0"/>
              <a:pPr/>
              <a:t>27.06.2022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1FFDB5-5364-4814-A586-DB565BDBE98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9EEC9389-6A4C-479E-A16A-CFE8A4E531E8}" type="datetimeFigureOut">
              <a:rPr lang="ru-RU" smtClean="0"/>
              <a:pPr/>
              <a:t>27.06.2022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421FFDB5-5364-4814-A586-DB565BDBE984}"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EEC9389-6A4C-479E-A16A-CFE8A4E531E8}" type="datetimeFigureOut">
              <a:rPr lang="ru-RU" smtClean="0"/>
              <a:pPr/>
              <a:t>27.06.2022</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21FFDB5-5364-4814-A586-DB565BDBE984}"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1.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6.pn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25.pn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25.pn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25.pn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25.pn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785818"/>
          </a:xfrm>
        </p:spPr>
        <p:txBody>
          <a:bodyPr>
            <a:normAutofit/>
          </a:bodyPr>
          <a:lstStyle/>
          <a:p>
            <a:r>
              <a:rPr lang="en-US" sz="3600" dirty="0" smtClean="0">
                <a:solidFill>
                  <a:schemeClr val="tx1">
                    <a:lumMod val="95000"/>
                    <a:lumOff val="5000"/>
                  </a:schemeClr>
                </a:solidFill>
              </a:rPr>
              <a:t>Հ</a:t>
            </a:r>
            <a:r>
              <a:rPr lang="hy-AM" sz="3600" dirty="0" smtClean="0">
                <a:solidFill>
                  <a:schemeClr val="tx1">
                    <a:lumMod val="95000"/>
                    <a:lumOff val="5000"/>
                  </a:schemeClr>
                </a:solidFill>
              </a:rPr>
              <a:t>այ միջնադարյան քնարերգություն</a:t>
            </a:r>
            <a:endParaRPr lang="ru-RU" sz="3600" dirty="0"/>
          </a:p>
        </p:txBody>
      </p:sp>
      <p:pic>
        <p:nvPicPr>
          <p:cNvPr id="4" name="Содержимое 3" descr="1239793_516637695095524_855263217_n-464x400.jpg"/>
          <p:cNvPicPr>
            <a:picLocks noGrp="1" noChangeAspect="1"/>
          </p:cNvPicPr>
          <p:nvPr>
            <p:ph idx="1"/>
          </p:nvPr>
        </p:nvPicPr>
        <p:blipFill>
          <a:blip r:embed="rId4"/>
          <a:stretch>
            <a:fillRect/>
          </a:stretch>
        </p:blipFill>
        <p:spPr>
          <a:xfrm>
            <a:off x="1285852" y="1000108"/>
            <a:ext cx="6786610" cy="4357718"/>
          </a:xfrm>
        </p:spPr>
      </p:pic>
      <p:pic>
        <p:nvPicPr>
          <p:cNvPr id="5"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1090" y="3929066"/>
            <a:ext cx="304800" cy="304800"/>
          </a:xfrm>
          <a:prstGeom prst="rect">
            <a:avLst/>
          </a:prstGeom>
        </p:spPr>
      </p:pic>
    </p:spTree>
  </p:cSld>
  <p:clrMapOvr>
    <a:masterClrMapping/>
  </p:clrMapOvr>
  <p:transition advTm="5694">
    <p:dissolv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6357982"/>
          </a:xfrm>
        </p:spPr>
        <p:txBody>
          <a:bodyPr>
            <a:normAutofit/>
          </a:bodyPr>
          <a:lstStyle/>
          <a:p>
            <a:pPr>
              <a:buNone/>
            </a:pPr>
            <a:r>
              <a:rPr lang="hy-AM" sz="1400" dirty="0" smtClean="0"/>
              <a:t>Հովհաննես Սարկավագը թողել է գրական հարուստ ժառանգություն։ Մեկնել է անտիկ և քրիստոնյա հեղինակների մի շարք երկեր։ Գրել է նաև փիլիսոփայական, բնագիտական, տոմարագիտական, գեղագիտական, գեղարվեստական, բարոյագիտական, աստվածաբանական բնույթի ինքնուրույն աշխատություններ։ Կորել է նրա պատմական երկը, որից մեջբերումներ է կատարել Սամուել Անեցին։ Հովհաննես Սարկավագը մեծ ուշադրություն է դարձրել անցյալի գրավոր ժառանգությանը։ Նա սրբագրել, խմբագրել և արտագրել է աղճատված և անընթեռնելի դարձած բազում բնագիր աշխատություններ։</a:t>
            </a:r>
            <a:r>
              <a:rPr lang="en-US" sz="1400" dirty="0" smtClean="0"/>
              <a:t> </a:t>
            </a:r>
          </a:p>
          <a:p>
            <a:pPr>
              <a:buNone/>
            </a:pPr>
            <a:r>
              <a:rPr lang="hy-AM" sz="1400" dirty="0" smtClean="0"/>
              <a:t>Հովհաննես Սարկավագը կրոնական բնույթի իդեալիզմի դիրքերից քննադատել է աշխարհի առաջացման մոնիստական–մատերիալիստական և դուալիզմին</a:t>
            </a:r>
            <a:r>
              <a:rPr lang="en-US" sz="1400" dirty="0" smtClean="0"/>
              <a:t> </a:t>
            </a:r>
            <a:r>
              <a:rPr lang="hy-AM" sz="1400" dirty="0" smtClean="0"/>
              <a:t>մոտեցող ըմբռնումները։ Ըստ նրա սկզբնականն Աստվածն է. այն ինչ որ կա, նախապես եղել է Աստծու մտքում և նրա կամքով դարձել է իրականություն։ Արարված բնությունն ինքը ևս հանդես է գալիս որպես ստեղծագործող։ Քանի որ յուրաքանչյուր առարկա ենթակա է փոփոխման, անցման՝ մի վիճակից մյուսին, ապա ողջ բնությունն ունի գոյության երկակի ձև՝ որպես իրականություն և որպես հնարավորություն։ Վերջինս իրականության մեջ թաքնված արմատն ու սկիզբն է այն ամենի, հետագայում փոփոխության միջոցով վերածվում է իրականի։ Հնարավորությունն ու իրականությունն անխզելիորեն կապված են ու պայմանավորվում են միմյանց։ Նա փոփոխության պրոցեսը ընկալում է մետաֆիզիկորեն, կարծելով, որ բնության մեջ նորը չի առաջանում։ Սակայն, անդրադառնալով բնության առանձին իրերի ու երևույթների շարժման պատճառների հարցերին, նա ցուցաբերել է դիալեկտիկական մտածողության որոշ տարրեր։ Բարձր գնահատելով մարդկային ճանաչողական հնարավորությունները՝ նա հանդես է եկել բնության երևույթների գերբնականացման ու սնոտիապաշտության դեմ, պահանջել է թափանցել բնության գաղտնիքների մեջ, ճանաչել շրջապատող աշխարհը, որն իր ժամանակին առաջադիմական պահանջ էր։ Նա գտնում էր, որ կոնկրետ–զգայական աշխարհը հասանելի է մարդկային իմացությանը։</a:t>
            </a:r>
            <a:endParaRPr lang="ru-RU" sz="1400" dirty="0"/>
          </a:p>
        </p:txBody>
      </p:sp>
      <p:pic>
        <p:nvPicPr>
          <p:cNvPr id="5"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72528" y="3429000"/>
            <a:ext cx="304800" cy="304800"/>
          </a:xfrm>
          <a:prstGeom prst="rect">
            <a:avLst/>
          </a:prstGeom>
        </p:spPr>
      </p:pic>
    </p:spTree>
  </p:cSld>
  <p:clrMapOvr>
    <a:masterClrMapping/>
  </p:clrMapOvr>
  <p:transition advTm="66519">
    <p:circl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5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4" descr="hqdefault.jpg"/>
          <p:cNvPicPr>
            <a:picLocks noGrp="1" noChangeAspect="1"/>
          </p:cNvPicPr>
          <p:nvPr>
            <p:ph sz="quarter" idx="2"/>
          </p:nvPr>
        </p:nvPicPr>
        <p:blipFill>
          <a:blip r:embed="rId4"/>
          <a:stretch>
            <a:fillRect/>
          </a:stretch>
        </p:blipFill>
        <p:spPr>
          <a:xfrm>
            <a:off x="142844" y="1500174"/>
            <a:ext cx="4397407" cy="3714776"/>
          </a:xfrm>
          <a:prstGeom prst="rect">
            <a:avLst/>
          </a:prstGeom>
        </p:spPr>
      </p:pic>
      <p:sp>
        <p:nvSpPr>
          <p:cNvPr id="6" name="Содержимое 5"/>
          <p:cNvSpPr>
            <a:spLocks noGrp="1"/>
          </p:cNvSpPr>
          <p:nvPr>
            <p:ph sz="quarter" idx="4"/>
          </p:nvPr>
        </p:nvSpPr>
        <p:spPr>
          <a:xfrm>
            <a:off x="4645025" y="714356"/>
            <a:ext cx="4041775" cy="5929354"/>
          </a:xfrm>
        </p:spPr>
        <p:txBody>
          <a:bodyPr>
            <a:normAutofit/>
          </a:bodyPr>
          <a:lstStyle/>
          <a:p>
            <a:pPr>
              <a:buNone/>
            </a:pPr>
            <a:r>
              <a:rPr lang="hy-AM" sz="1400" dirty="0" smtClean="0"/>
              <a:t>Պահպանվել է Հովհաննես Սարկավագի մաթեմատիկական մի աշխատություն՝ «Յաղագս անկիւնաւոր թուոց» վերնագրով, որտեղ տրված են այսպես կոչված եռանկյուն, քառանկյուն, մինչև 14–անկյուն թվերը։ Աշխատության ընդօրինակություններից մեկը պարունակում է նաև պյութագորասյան բազմապատկման աղյուսակի հայկական տարբերակը։</a:t>
            </a:r>
            <a:endParaRPr lang="en-US" sz="1400" dirty="0" smtClean="0"/>
          </a:p>
          <a:p>
            <a:pPr>
              <a:buNone/>
            </a:pPr>
            <a:r>
              <a:rPr lang="hy-AM" sz="1400" dirty="0" smtClean="0"/>
              <a:t>Արվեստի տեսության բնագավառում նոր խոսք է «Բան իմաստութեան ի պատճառս...» 188–տողանոց չափածո երկը, որը երկխոսություն է բանաստեղծի ու «սարեկի» միջև։ Թեման արվեստի ակունքների խնդիրն է։ Հովհաննես Սարկավագը արվեստի աղբյուրը տեսնում է բնության մեջ։ Ըստ նրա՝ որքան արվեստը մոտենա բնությանը, այնքան ավելի կատարյալ կլինի։ Բանականությունն է արվեստի բարձրագույն վիճակը։ Նա գտնում էր, որ բարձր արվեստի հասնելու համար անհրաժեշտ է տաղանդի առկայություն և համառ ու նպատակասլաց աշխատանք։ Նա պահանջում էր խոսքի ստեղծագործության ազատություն։</a:t>
            </a:r>
            <a:endParaRPr lang="ru-RU" sz="1400" dirty="0"/>
          </a:p>
        </p:txBody>
      </p:sp>
      <p:pic>
        <p:nvPicPr>
          <p:cNvPr id="5"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66" y="4071942"/>
            <a:ext cx="304800" cy="304800"/>
          </a:xfrm>
          <a:prstGeom prst="rect">
            <a:avLst/>
          </a:prstGeom>
        </p:spPr>
      </p:pic>
    </p:spTree>
  </p:cSld>
  <p:clrMapOvr>
    <a:masterClrMapping/>
  </p:clrMapOvr>
  <p:transition advTm="54538">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928662" y="142852"/>
            <a:ext cx="7929618" cy="6500858"/>
          </a:xfrm>
        </p:spPr>
        <p:txBody>
          <a:bodyPr>
            <a:normAutofit/>
          </a:bodyPr>
          <a:lstStyle/>
          <a:p>
            <a:pPr algn="l"/>
            <a:r>
              <a:rPr lang="hy-AM" sz="1400" dirty="0" smtClean="0">
                <a:solidFill>
                  <a:schemeClr val="tx1">
                    <a:lumMod val="95000"/>
                    <a:lumOff val="5000"/>
                  </a:schemeClr>
                </a:solidFill>
              </a:rPr>
              <a:t>Հովհաննես Սարկավագը զբաղվել է հայկական տոմարի կարգավորման հարցով։ 1080–ին, երբ լրացել է հայոց Մեծ թվականի առաջին պարբերաշրջանը, նա կազմել է հետագա 532 տարիների (մինչև 1616–ը) աղյուսակը, որը կոչվել է Սարկավագագիր տոմար։ Իսկ 1084-ին ստեղծել է Հայոց փոքր թվականը, որը կոչվել է «Սարկավագագիր»։</a:t>
            </a:r>
            <a:endParaRPr lang="en-US" sz="1400" dirty="0" smtClean="0">
              <a:solidFill>
                <a:schemeClr val="tx1">
                  <a:lumMod val="95000"/>
                  <a:lumOff val="5000"/>
                </a:schemeClr>
              </a:solidFill>
            </a:endParaRPr>
          </a:p>
          <a:p>
            <a:pPr algn="l"/>
            <a:r>
              <a:rPr lang="hy-AM" sz="1400" dirty="0" smtClean="0">
                <a:solidFill>
                  <a:schemeClr val="tx1">
                    <a:lumMod val="95000"/>
                    <a:lumOff val="5000"/>
                  </a:schemeClr>
                </a:solidFill>
              </a:rPr>
              <a:t>Հովհաննես Սարկավագը 11-12–րդ դդ. երևելի երաժշտագետներից ու երգահաններից է, որ նշանակելի ավանդ է մուծել Անիիև Հաղպատի գիտական ավանդությունների զարգացման մեջ և ուղի հարթել դեպի Կիլիկիա անցումն իրագործող հայկական երաժշտական մշակույթի հետագա ծաղկման համար։ Հովհաննես Սարկավագի, որպես երաժշտի, գործունեությունը կապված է երաժշտական գեղագիտության, գիտական ու գործնական տեսության, կատարողական արվեստի և ստեղծագործության հետ։ Անեղծանելի հետքեր է թողել հայ միջնադարյան արվեստի փիլիսոփայության, այդ թվում և ուղղակի՝ երաժշտական գեղագիտության զարգացման մեջ։ «Բան իմաստութեան» քերթվածում, մասնավորապես, երաժշտությունը համարում է սովորովի գեղարվեստ, որ ծագում և զարգանում է որպես բնությանը նմանվելու և բնությունից սովորելու մարդկային ձգտման անմիջական արդյունք։ Եվ ի դեմս բնության, ունենալով գեղեցկության ու բարձրագույն ներդաշնակության հավերժական, իր համապարփակությամբ անհասանալի, մի տիպար, վերջինիս հասնելու ձգտման մեջ ձեռք է բերում կատարելագործման հավիտենապես գործող հզոր ազդակներ։ Ինչպես պարզվում է, ուսման և կրթության ասպարեզում Գրիգոր Մագիստրոսիբարենորոգումները շարունակելով դրանք ի կատար ածած Հովհաննես Սարկավագը, քերականության տոմարի և թվաբանության շարքում դաս է տվել նաև ընդանրապես «քառյակ արվեստները», որոնցից մեկն էր երաժշտագիտությունը։ Նմանապես՝ պարզվում է, որ Հովհաննես Սարկավագը իրեն աշակերտած հոգևորականներին ուսուցանել է նաև երաժշտության նշագրության հիմունքները, ինչպես և ծիսական մատյանների երաժշտանշանագրական բովանդակությունը բացահայտելու՝ ընթերցելու–վերծանելու սկզբունքները։ Հայտնի է Հովհաննես Սարկավագի կատարած նշանակալի գործը սաղմոսերգության նորոգության ասպարեզում։ Որպես ստեղծագործող, նա նշանակալի ավանդ է մուծել աղոթքի ժանրի զարգացման մեջ, լծվել էգանձարան ժողովածուի նյութերի կուտակմանը և էապես հարստացրել շարականների հորինման փորձը։ </a:t>
            </a:r>
            <a:endParaRPr lang="ru-RU" sz="1400" dirty="0">
              <a:solidFill>
                <a:schemeClr val="tx1">
                  <a:lumMod val="95000"/>
                  <a:lumOff val="5000"/>
                </a:schemeClr>
              </a:solidFill>
            </a:endParaRPr>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3286124"/>
            <a:ext cx="304800" cy="304800"/>
          </a:xfrm>
          <a:prstGeom prst="rect">
            <a:avLst/>
          </a:prstGeom>
        </p:spPr>
      </p:pic>
    </p:spTree>
  </p:cSld>
  <p:clrMapOvr>
    <a:masterClrMapping/>
  </p:clrMapOvr>
  <p:transition advTm="52868">
    <p:cover dir="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571480"/>
          </a:xfrm>
        </p:spPr>
        <p:txBody>
          <a:bodyPr>
            <a:normAutofit fontScale="90000"/>
          </a:bodyPr>
          <a:lstStyle/>
          <a:p>
            <a:r>
              <a:rPr lang="en-US" dirty="0" smtClean="0">
                <a:solidFill>
                  <a:srgbClr val="C00000"/>
                </a:solidFill>
              </a:rPr>
              <a:t>                         </a:t>
            </a:r>
            <a:r>
              <a:rPr lang="en-US" dirty="0" err="1" smtClean="0">
                <a:solidFill>
                  <a:srgbClr val="C00000"/>
                </a:solidFill>
              </a:rPr>
              <a:t>Ֆրիկ</a:t>
            </a:r>
            <a:endParaRPr lang="ru-RU" dirty="0">
              <a:solidFill>
                <a:srgbClr val="C00000"/>
              </a:solidFill>
            </a:endParaRPr>
          </a:p>
        </p:txBody>
      </p:sp>
      <p:pic>
        <p:nvPicPr>
          <p:cNvPr id="5" name="Содержимое 4" descr="46135_b.jpg"/>
          <p:cNvPicPr>
            <a:picLocks noGrp="1" noChangeAspect="1"/>
          </p:cNvPicPr>
          <p:nvPr>
            <p:ph sz="half" idx="1"/>
          </p:nvPr>
        </p:nvPicPr>
        <p:blipFill>
          <a:blip r:embed="rId4"/>
          <a:stretch>
            <a:fillRect/>
          </a:stretch>
        </p:blipFill>
        <p:spPr>
          <a:xfrm>
            <a:off x="1785918" y="642918"/>
            <a:ext cx="5972196" cy="6000768"/>
          </a:xfrm>
        </p:spPr>
      </p:pic>
      <p:pic>
        <p:nvPicPr>
          <p:cNvPr id="7"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5404" y="4143380"/>
            <a:ext cx="304800" cy="304800"/>
          </a:xfrm>
          <a:prstGeom prst="rect">
            <a:avLst/>
          </a:prstGeom>
        </p:spPr>
      </p:pic>
    </p:spTree>
  </p:cSld>
  <p:clrMapOvr>
    <a:masterClrMapping/>
  </p:clrMapOvr>
  <p:transition advTm="5585">
    <p:checke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Armenian_classics_Frik-500x500.jpg"/>
          <p:cNvPicPr>
            <a:picLocks noGrp="1" noChangeAspect="1"/>
          </p:cNvPicPr>
          <p:nvPr>
            <p:ph sz="half" idx="1"/>
          </p:nvPr>
        </p:nvPicPr>
        <p:blipFill>
          <a:blip r:embed="rId4"/>
          <a:stretch>
            <a:fillRect/>
          </a:stretch>
        </p:blipFill>
        <p:spPr>
          <a:xfrm>
            <a:off x="0" y="428604"/>
            <a:ext cx="4214810" cy="5500725"/>
          </a:xfrm>
        </p:spPr>
      </p:pic>
      <p:sp>
        <p:nvSpPr>
          <p:cNvPr id="4" name="Содержимое 3"/>
          <p:cNvSpPr>
            <a:spLocks noGrp="1"/>
          </p:cNvSpPr>
          <p:nvPr>
            <p:ph sz="half" idx="2"/>
          </p:nvPr>
        </p:nvSpPr>
        <p:spPr>
          <a:xfrm>
            <a:off x="4143372" y="142852"/>
            <a:ext cx="4543428" cy="6572296"/>
          </a:xfrm>
        </p:spPr>
        <p:txBody>
          <a:bodyPr>
            <a:normAutofit/>
          </a:bodyPr>
          <a:lstStyle/>
          <a:p>
            <a:pPr>
              <a:buNone/>
            </a:pPr>
            <a:r>
              <a:rPr lang="hy-AM" sz="1400" b="1" dirty="0" smtClean="0"/>
              <a:t>Ֆրիկը</a:t>
            </a:r>
            <a:r>
              <a:rPr lang="hy-AM" sz="1400" dirty="0" smtClean="0"/>
              <a:t> (մոտ 1230-ական թթ- մոտ 1310-ական թթ) միջնադարյան հ</a:t>
            </a:r>
            <a:r>
              <a:rPr lang="en-US" sz="1400" dirty="0" smtClean="0"/>
              <a:t>ա</a:t>
            </a:r>
            <a:r>
              <a:rPr lang="hy-AM" sz="1400" dirty="0" smtClean="0"/>
              <a:t>յ բանաստեղծ։ Կենսագրական տեղեկություններ չեն պահպանվել. հայտնի են միայն հոր և հորեղբոր անունները՝ Թագվոշ և Դոդոնա։ Ֆրիկի քերթվածքներում եղած որոշ անուղղակի տվյալներից ենթադրվում է, որ ծնվել է մոնղոլների Հայաստան կատարած արշավանքների սկզբներում։ Հավանաբար գերի է ընկել մոնղոլների ձեռքը, ապա փրկագնով ազատվել։ Եղել է հարուստ, սակայն հետագայում մասասչիներից (մոնղոլերեն՝ բանակին հանդերձանք, ձի, զենք մատակարարողներ) մեկի ընկերակիցը դառնալով՝ սնանկացել է, ընկել ծանր պարտքերի տակ։ Դրա համար էլ նրանից խլել էին իր ընտանիքը։ Ծերության հասակում թշվառ ու մենակ է եղել։ Ցանկացել է վանք մտնել, վանական դառնալ սակայն պարզ չէ արդյոք նա արել է այդ քայլը։ Ֆրիկից պահպանվել են մոտ հինգ տասնյակ բանաստեղծություններ, որոնց մեծ մասը հայտնաբերել, հավաքել և հրատարակության է պատրաստել Տիրայր Վարդապետը։ </a:t>
            </a:r>
            <a:r>
              <a:rPr lang="en-US" sz="1400" dirty="0" smtClean="0"/>
              <a:t>    </a:t>
            </a:r>
          </a:p>
          <a:p>
            <a:pPr>
              <a:buNone/>
            </a:pPr>
            <a:r>
              <a:rPr lang="hy-AM" sz="1400" i="1" dirty="0" smtClean="0"/>
              <a:t>Ֆրիկը գրել է ժողովրդին հասկանալի պարզ ու հստակ լեզվով։ Ահա թե ինչպես է հենց ինքը Ֆրիկը գրում իր մասին</a:t>
            </a:r>
            <a:r>
              <a:rPr lang="hy-AM" sz="1400" dirty="0" smtClean="0"/>
              <a:t>.</a:t>
            </a:r>
            <a:endParaRPr lang="en-US" sz="1400" dirty="0" smtClean="0"/>
          </a:p>
          <a:p>
            <a:pPr>
              <a:buNone/>
            </a:pPr>
            <a:r>
              <a:rPr lang="en-US" sz="1400" dirty="0" smtClean="0"/>
              <a:t>                       </a:t>
            </a:r>
            <a:r>
              <a:rPr lang="en-US" sz="1400" i="1" dirty="0" smtClean="0">
                <a:solidFill>
                  <a:srgbClr val="C00000"/>
                </a:solidFill>
                <a:latin typeface="Arial LatArm" pitchFamily="34" charset="0"/>
              </a:rPr>
              <a:t>&lt;&lt;</a:t>
            </a:r>
            <a:r>
              <a:rPr lang="en-US" sz="1400" i="1" dirty="0" smtClean="0">
                <a:solidFill>
                  <a:srgbClr val="C00000"/>
                </a:solidFill>
              </a:rPr>
              <a:t> </a:t>
            </a:r>
            <a:r>
              <a:rPr lang="hy-AM" sz="1400" i="1" dirty="0" smtClean="0">
                <a:solidFill>
                  <a:srgbClr val="C00000"/>
                </a:solidFill>
              </a:rPr>
              <a:t>Ֆրիկը հանցեղ պարզ է խօսել, որ ամենայն մարդ իմանայ</a:t>
            </a:r>
            <a:r>
              <a:rPr lang="en-US" sz="1400" i="1" dirty="0" smtClean="0">
                <a:solidFill>
                  <a:srgbClr val="C00000"/>
                </a:solidFill>
                <a:latin typeface="Arial LatArm" pitchFamily="34" charset="0"/>
              </a:rPr>
              <a:t> &gt;&gt;</a:t>
            </a:r>
          </a:p>
          <a:p>
            <a:pPr>
              <a:buNone/>
            </a:pPr>
            <a:endParaRPr lang="ru-RU" sz="1400" dirty="0"/>
          </a:p>
        </p:txBody>
      </p:sp>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5404" y="3857628"/>
            <a:ext cx="304800" cy="304800"/>
          </a:xfrm>
          <a:prstGeom prst="rect">
            <a:avLst/>
          </a:prstGeom>
        </p:spPr>
      </p:pic>
    </p:spTree>
  </p:cSld>
  <p:clrMapOvr>
    <a:masterClrMapping/>
  </p:clrMapOvr>
  <p:transition advTm="62307">
    <p:newsfla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7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300px-Frik.jpg"/>
          <p:cNvPicPr>
            <a:picLocks noGrp="1" noChangeAspect="1"/>
          </p:cNvPicPr>
          <p:nvPr>
            <p:ph sz="half" idx="1"/>
          </p:nvPr>
        </p:nvPicPr>
        <p:blipFill>
          <a:blip r:embed="rId4"/>
          <a:stretch>
            <a:fillRect/>
          </a:stretch>
        </p:blipFill>
        <p:spPr>
          <a:xfrm>
            <a:off x="71406" y="428604"/>
            <a:ext cx="4643470" cy="5857916"/>
          </a:xfrm>
        </p:spPr>
      </p:pic>
      <p:sp>
        <p:nvSpPr>
          <p:cNvPr id="4" name="Содержимое 3"/>
          <p:cNvSpPr>
            <a:spLocks noGrp="1"/>
          </p:cNvSpPr>
          <p:nvPr>
            <p:ph sz="half" idx="2"/>
          </p:nvPr>
        </p:nvSpPr>
        <p:spPr>
          <a:xfrm>
            <a:off x="4786314" y="71414"/>
            <a:ext cx="3900486" cy="6215106"/>
          </a:xfrm>
        </p:spPr>
        <p:txBody>
          <a:bodyPr>
            <a:normAutofit/>
          </a:bodyPr>
          <a:lstStyle/>
          <a:p>
            <a:pPr>
              <a:buNone/>
            </a:pPr>
            <a:endParaRPr lang="en-US" sz="1400" dirty="0" smtClean="0"/>
          </a:p>
          <a:p>
            <a:pPr>
              <a:buNone/>
            </a:pPr>
            <a:endParaRPr lang="en-US" sz="1400" dirty="0" smtClean="0"/>
          </a:p>
          <a:p>
            <a:pPr>
              <a:buNone/>
            </a:pPr>
            <a:r>
              <a:rPr lang="hy-AM" sz="1400" dirty="0" smtClean="0"/>
              <a:t>Հասունության տարիներին Ֆրիկի ստեղծագործության կարևոր թեմաներն են դարձել ազգային ու սոցիալական խնդիրները։</a:t>
            </a:r>
            <a:r>
              <a:rPr lang="en-US" sz="1400" dirty="0" smtClean="0"/>
              <a:t> </a:t>
            </a:r>
            <a:r>
              <a:rPr lang="hy-AM" sz="1400" dirty="0" smtClean="0"/>
              <a:t>Մոնղոլական տիրապետության շրջանի գեղարվեստական արձագանքն են Ֆրիկի մեզ հասած չորս բանքերը</a:t>
            </a:r>
            <a:r>
              <a:rPr lang="hy-AM" sz="1400" i="1" dirty="0" smtClean="0"/>
              <a:t>՝ «Ընդդէմ ֆալաքին եւ վասն բախտի, «Վասն Արղուն ղանին եւ Բուղային», «Բան ի Ֆրիկ գրքոյն» («Գանգատ»), «Վասն դալեհի եւ բրջի»։ «Ընդդէմ ֆալաքին…»</a:t>
            </a:r>
            <a:r>
              <a:rPr lang="hy-AM" sz="1400" dirty="0" smtClean="0"/>
              <a:t> քերթվածում Ֆրիկը գրում է.</a:t>
            </a:r>
            <a:endParaRPr lang="en-US" sz="1400" dirty="0" smtClean="0"/>
          </a:p>
          <a:p>
            <a:pPr>
              <a:buNone/>
            </a:pPr>
            <a:endParaRPr lang="en-US" sz="1400" dirty="0" smtClean="0"/>
          </a:p>
          <a:p>
            <a:pPr>
              <a:buNone/>
            </a:pPr>
            <a:r>
              <a:rPr lang="hy-AM" sz="1400" i="1" dirty="0" smtClean="0">
                <a:solidFill>
                  <a:srgbClr val="C00000"/>
                </a:solidFill>
              </a:rPr>
              <a:t>« Հիմիկ դժարեց բաներս, որ թաթարն եղաւ թագաւոր. Զրկեց զամենայն աշխարհս Ու զգողերն էդիր մեծաւոր»</a:t>
            </a:r>
            <a:r>
              <a:rPr lang="en-US" sz="1400" i="1" dirty="0" smtClean="0">
                <a:solidFill>
                  <a:srgbClr val="C00000"/>
                </a:solidFill>
              </a:rPr>
              <a:t>:</a:t>
            </a:r>
          </a:p>
          <a:p>
            <a:pPr>
              <a:buNone/>
            </a:pPr>
            <a:r>
              <a:rPr lang="hy-AM" sz="1400" i="1" dirty="0" smtClean="0">
                <a:solidFill>
                  <a:srgbClr val="C00000"/>
                </a:solidFill>
              </a:rPr>
              <a:t> </a:t>
            </a:r>
            <a:endParaRPr lang="ru-RU" sz="1400" i="1" dirty="0">
              <a:solidFill>
                <a:srgbClr val="C00000"/>
              </a:solidFill>
            </a:endParaRPr>
          </a:p>
        </p:txBody>
      </p:sp>
      <p:pic>
        <p:nvPicPr>
          <p:cNvPr id="7"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66" y="3286124"/>
            <a:ext cx="304800" cy="304800"/>
          </a:xfrm>
          <a:prstGeom prst="rect">
            <a:avLst/>
          </a:prstGeom>
        </p:spPr>
      </p:pic>
    </p:spTree>
  </p:cSld>
  <p:clrMapOvr>
    <a:masterClrMapping/>
  </p:clrMapOvr>
  <p:transition advTm="32698">
    <p:cover dir="d"/>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1071538" y="142852"/>
            <a:ext cx="7072362" cy="6215106"/>
          </a:xfrm>
        </p:spPr>
        <p:txBody>
          <a:bodyPr>
            <a:normAutofit/>
          </a:bodyPr>
          <a:lstStyle/>
          <a:p>
            <a:pPr>
              <a:buNone/>
            </a:pPr>
            <a:endParaRPr lang="en-US" sz="1400" dirty="0" smtClean="0"/>
          </a:p>
          <a:p>
            <a:pPr>
              <a:buNone/>
            </a:pPr>
            <a:r>
              <a:rPr lang="hy-AM" sz="1400" dirty="0" smtClean="0"/>
              <a:t>Ազգային քաղաքական խնդիրն ավելի սուր է արծարծված «Վասն Արղուն ղանին եւ Բուղային» և «Գանգատ» բանաստեղծություններում, որոնցում այն հանդես է գալիս սոցիալական խնդրի հետ զուգորդված։ Առաջին բանաստեղծության մեջ Ֆրիկը վրեժխնդիր սրտով երազում է թաթար-մոնղոլների դաժան բռնատիրության վերջնական անկումը։ «Գանգատի» մեջ հայրենասեր հեղինակը ողբում է ժողովրդի ծանր վիճակը։ Դեռևս «Ընդդէմ ֆալաքին» բանքում Ֆրիկը ֆալաքին (ճակատագրին) համարում է անարդար դատավոր, որ անգետ, վատ, հիմար մարդկանց մեծ հարստության տեր է դարձնում, իսկ արժանավորներին՝ «ուղորդ», իմաստուն մարդկանց թողնում դժբախտ։ Բայց ըստ ֆալաքի՝ այդ անհավասարության պատճառը ոչ թե ինքն է, այլ </a:t>
            </a:r>
            <a:r>
              <a:rPr lang="hy-AM" sz="1400" u="sng" dirty="0" smtClean="0"/>
              <a:t>Աստված</a:t>
            </a:r>
            <a:r>
              <a:rPr lang="hy-AM" sz="1400" dirty="0" smtClean="0"/>
              <a:t>. «Արարչէն լինին», - պատասխանում է ճակատագիրը։ «Գանգատ» բանաստեղծության մեջ Ֆրիկը վեճի մեջ է մտնում ուղղակի Աստծու հետ։ Խորհելով կյանքի ու մահվան, տնտեսության ու սոցիալական անհավասարության մասին՝ նա լայն ընդհանրացումներ է անում։ Ֆեոդալական հասարակարգում եղած խոր հակասությունները, հասարակական դասերի վիճակների մեծ տարբերությունը բացատրում է բախտով կամ աստծու կամքով («Եւ այ՞ս էր բան քոյ հրամանի, Արդար, իրաւ դատաւորի, Մէկն ի պապանց պարոնորդի, Մէկն ի հարանց մուրող լինի…»)։ Շարունակելով հակադրությունների շարքը՝ միջնադարյան հեղինակը աստիճանաբար բացահայտում է սոցիալական անհավասարությունների ամբողջական շղթան։  Այս չորս բանքերով Ֆրիկը համարվում է ոչ միայն միջնադարյան հայ սոցիալական քնարերգության սկզբնավորողն ու խոշոր ներկայացուցիչը, այլև համաշխարհային գրականության նշանավոր դեմքերից մեկը։ </a:t>
            </a:r>
            <a:endParaRPr lang="ru-RU" sz="1400" dirty="0"/>
          </a:p>
        </p:txBody>
      </p:sp>
      <p:pic>
        <p:nvPicPr>
          <p:cNvPr id="5"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9652" y="3643314"/>
            <a:ext cx="304800" cy="304800"/>
          </a:xfrm>
          <a:prstGeom prst="rect">
            <a:avLst/>
          </a:prstGeom>
        </p:spPr>
      </p:pic>
    </p:spTree>
  </p:cSld>
  <p:clrMapOvr>
    <a:masterClrMapping/>
  </p:clrMapOvr>
  <p:transition advTm="84709">
    <p:wheel spokes="2"/>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3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001156" cy="1643050"/>
          </a:xfrm>
        </p:spPr>
        <p:txBody>
          <a:bodyPr>
            <a:noAutofit/>
          </a:bodyPr>
          <a:lstStyle/>
          <a:p>
            <a:r>
              <a:rPr lang="en-US" sz="3600" dirty="0" err="1" smtClean="0">
                <a:solidFill>
                  <a:srgbClr val="C00000"/>
                </a:solidFill>
              </a:rPr>
              <a:t>Հովհաննես</a:t>
            </a:r>
            <a:r>
              <a:rPr lang="en-US" sz="3600" dirty="0" smtClean="0">
                <a:solidFill>
                  <a:srgbClr val="C00000"/>
                </a:solidFill>
              </a:rPr>
              <a:t> և </a:t>
            </a:r>
            <a:r>
              <a:rPr lang="en-US" sz="3600" dirty="0" err="1" smtClean="0">
                <a:solidFill>
                  <a:srgbClr val="C00000"/>
                </a:solidFill>
              </a:rPr>
              <a:t>Կոստանդին</a:t>
            </a:r>
            <a:r>
              <a:rPr lang="en-US" sz="3600" dirty="0" smtClean="0">
                <a:solidFill>
                  <a:srgbClr val="C00000"/>
                </a:solidFill>
              </a:rPr>
              <a:t> </a:t>
            </a:r>
            <a:r>
              <a:rPr lang="en-US" sz="3600" dirty="0" err="1" smtClean="0">
                <a:solidFill>
                  <a:srgbClr val="C00000"/>
                </a:solidFill>
              </a:rPr>
              <a:t>Երզնկացիներ</a:t>
            </a:r>
            <a:endParaRPr lang="ru-RU" sz="3600" dirty="0">
              <a:solidFill>
                <a:srgbClr val="C00000"/>
              </a:solidFill>
            </a:endParaRPr>
          </a:p>
        </p:txBody>
      </p:sp>
      <p:sp>
        <p:nvSpPr>
          <p:cNvPr id="4" name="Содержимое 3"/>
          <p:cNvSpPr>
            <a:spLocks noGrp="1"/>
          </p:cNvSpPr>
          <p:nvPr>
            <p:ph sz="quarter" idx="2"/>
          </p:nvPr>
        </p:nvSpPr>
        <p:spPr>
          <a:xfrm>
            <a:off x="2071670" y="1785926"/>
            <a:ext cx="5715040" cy="4071966"/>
          </a:xfrm>
        </p:spPr>
        <p:txBody>
          <a:bodyPr>
            <a:normAutofit/>
          </a:bodyPr>
          <a:lstStyle/>
          <a:p>
            <a:pPr>
              <a:buNone/>
            </a:pPr>
            <a:r>
              <a:rPr lang="en-US" sz="1400" dirty="0" err="1" smtClean="0"/>
              <a:t>Երզնկան</a:t>
            </a:r>
            <a:r>
              <a:rPr lang="en-US" sz="1400" dirty="0" smtClean="0"/>
              <a:t>՝ </a:t>
            </a:r>
            <a:r>
              <a:rPr lang="en-US" sz="1400" dirty="0" err="1" smtClean="0"/>
              <a:t>Եկեղյաց</a:t>
            </a:r>
            <a:r>
              <a:rPr lang="en-US" sz="1400" dirty="0" smtClean="0"/>
              <a:t> </a:t>
            </a:r>
            <a:r>
              <a:rPr lang="en-US" sz="1400" dirty="0" err="1" smtClean="0"/>
              <a:t>գավառի</a:t>
            </a:r>
            <a:r>
              <a:rPr lang="en-US" sz="1400" dirty="0" smtClean="0"/>
              <a:t> </a:t>
            </a:r>
            <a:r>
              <a:rPr lang="en-US" sz="1400" dirty="0" err="1" smtClean="0"/>
              <a:t>կենտրոնը</a:t>
            </a:r>
            <a:r>
              <a:rPr lang="en-US" sz="1400" dirty="0" smtClean="0"/>
              <a:t>, </a:t>
            </a:r>
            <a:r>
              <a:rPr lang="en-US" sz="1400" dirty="0" err="1" smtClean="0"/>
              <a:t>միջնադարում</a:t>
            </a:r>
            <a:r>
              <a:rPr lang="en-US" sz="1400" dirty="0" smtClean="0"/>
              <a:t> </a:t>
            </a:r>
            <a:r>
              <a:rPr lang="en-US" sz="1400" dirty="0" err="1" smtClean="0"/>
              <a:t>շատ</a:t>
            </a:r>
            <a:r>
              <a:rPr lang="en-US" sz="1400" dirty="0" smtClean="0"/>
              <a:t> </a:t>
            </a:r>
            <a:r>
              <a:rPr lang="en-US" sz="1400" dirty="0" err="1" smtClean="0"/>
              <a:t>զարգացած</a:t>
            </a:r>
            <a:r>
              <a:rPr lang="en-US" sz="1400" dirty="0" smtClean="0"/>
              <a:t> </a:t>
            </a:r>
            <a:r>
              <a:rPr lang="en-US" sz="1400" dirty="0" err="1" smtClean="0"/>
              <a:t>քաղաք</a:t>
            </a:r>
            <a:r>
              <a:rPr lang="en-US" sz="1400" dirty="0" smtClean="0"/>
              <a:t> </a:t>
            </a:r>
            <a:r>
              <a:rPr lang="en-US" sz="1400" dirty="0" err="1" smtClean="0"/>
              <a:t>էր</a:t>
            </a:r>
            <a:r>
              <a:rPr lang="en-US" sz="1400" dirty="0" smtClean="0"/>
              <a:t>: </a:t>
            </a:r>
            <a:r>
              <a:rPr lang="en-US" sz="1400" dirty="0" err="1" smtClean="0"/>
              <a:t>Նույն</a:t>
            </a:r>
            <a:r>
              <a:rPr lang="en-US" sz="1400" dirty="0" smtClean="0"/>
              <a:t> </a:t>
            </a:r>
            <a:r>
              <a:rPr lang="en-US" sz="1400" dirty="0" err="1" smtClean="0"/>
              <a:t>քաղաքում</a:t>
            </a:r>
            <a:r>
              <a:rPr lang="en-US" sz="1400" dirty="0" smtClean="0"/>
              <a:t> </a:t>
            </a:r>
            <a:r>
              <a:rPr lang="en-US" sz="1400" dirty="0" err="1" smtClean="0"/>
              <a:t>գրեթե</a:t>
            </a:r>
            <a:r>
              <a:rPr lang="en-US" sz="1400" dirty="0" smtClean="0"/>
              <a:t> </a:t>
            </a:r>
            <a:r>
              <a:rPr lang="en-US" sz="1400" dirty="0" err="1" smtClean="0"/>
              <a:t>միաժամանակ</a:t>
            </a:r>
            <a:r>
              <a:rPr lang="en-US" sz="1400" dirty="0" smtClean="0"/>
              <a:t> </a:t>
            </a:r>
            <a:r>
              <a:rPr lang="en-US" sz="1400" dirty="0" err="1" smtClean="0"/>
              <a:t>ապրում</a:t>
            </a:r>
            <a:r>
              <a:rPr lang="en-US" sz="1400" dirty="0" smtClean="0"/>
              <a:t> </a:t>
            </a:r>
            <a:r>
              <a:rPr lang="en-US" sz="1400" dirty="0" err="1" smtClean="0"/>
              <a:t>էին</a:t>
            </a:r>
            <a:r>
              <a:rPr lang="en-US" sz="1400" dirty="0" smtClean="0"/>
              <a:t> </a:t>
            </a:r>
            <a:r>
              <a:rPr lang="en-US" sz="1400" dirty="0" err="1" smtClean="0"/>
              <a:t>երկու</a:t>
            </a:r>
            <a:r>
              <a:rPr lang="en-US" sz="1400" dirty="0" smtClean="0"/>
              <a:t> </a:t>
            </a:r>
            <a:r>
              <a:rPr lang="en-US" sz="1400" dirty="0" err="1" smtClean="0"/>
              <a:t>նշանավոր</a:t>
            </a:r>
            <a:r>
              <a:rPr lang="en-US" sz="1400" dirty="0" smtClean="0"/>
              <a:t> </a:t>
            </a:r>
            <a:r>
              <a:rPr lang="en-US" sz="1400" dirty="0" err="1" smtClean="0"/>
              <a:t>բանաստեղծ</a:t>
            </a:r>
            <a:r>
              <a:rPr lang="en-US" sz="1400" dirty="0" smtClean="0"/>
              <a:t>՝ </a:t>
            </a:r>
            <a:r>
              <a:rPr lang="en-US" sz="1400" dirty="0" err="1" smtClean="0"/>
              <a:t>Հովհաննեսը</a:t>
            </a:r>
            <a:r>
              <a:rPr lang="en-US" sz="1400" dirty="0" smtClean="0"/>
              <a:t>(1250-ական </a:t>
            </a:r>
            <a:r>
              <a:rPr lang="en-US" sz="1400" dirty="0" err="1" smtClean="0"/>
              <a:t>թվականներ</a:t>
            </a:r>
            <a:r>
              <a:rPr lang="en-US" sz="1400" dirty="0" smtClean="0"/>
              <a:t>  -1326) և </a:t>
            </a:r>
            <a:r>
              <a:rPr lang="en-US" sz="1400" dirty="0" err="1" smtClean="0"/>
              <a:t>Կոստանդինը</a:t>
            </a:r>
            <a:r>
              <a:rPr lang="en-US" sz="1400" dirty="0" smtClean="0"/>
              <a:t> (</a:t>
            </a:r>
            <a:r>
              <a:rPr lang="en-US" sz="1400" dirty="0" err="1" smtClean="0"/>
              <a:t>մոտ</a:t>
            </a:r>
            <a:r>
              <a:rPr lang="en-US" sz="1400" dirty="0" smtClean="0"/>
              <a:t> 1250-1314/1328): </a:t>
            </a:r>
          </a:p>
          <a:p>
            <a:pPr>
              <a:buNone/>
            </a:pPr>
            <a:r>
              <a:rPr lang="en-US" sz="1400" dirty="0" err="1" smtClean="0"/>
              <a:t>Քաղաքում</a:t>
            </a:r>
            <a:r>
              <a:rPr lang="en-US" sz="1400" dirty="0" smtClean="0"/>
              <a:t> </a:t>
            </a:r>
            <a:r>
              <a:rPr lang="en-US" sz="1400" dirty="0" err="1" smtClean="0"/>
              <a:t>նրանց</a:t>
            </a:r>
            <a:r>
              <a:rPr lang="en-US" sz="1400" dirty="0" smtClean="0"/>
              <a:t> </a:t>
            </a:r>
            <a:r>
              <a:rPr lang="en-US" sz="1400" dirty="0" err="1" smtClean="0"/>
              <a:t>տարբերում</a:t>
            </a:r>
            <a:r>
              <a:rPr lang="en-US" sz="1400" dirty="0" smtClean="0"/>
              <a:t> </a:t>
            </a:r>
            <a:r>
              <a:rPr lang="en-US" sz="1400" dirty="0" err="1" smtClean="0"/>
              <a:t>էին</a:t>
            </a:r>
            <a:r>
              <a:rPr lang="en-US" sz="1400" dirty="0" smtClean="0"/>
              <a:t> </a:t>
            </a:r>
            <a:r>
              <a:rPr lang="en-US" sz="1400" dirty="0" err="1" smtClean="0"/>
              <a:t>ըստ</a:t>
            </a:r>
            <a:r>
              <a:rPr lang="en-US" sz="1400" dirty="0" smtClean="0"/>
              <a:t> </a:t>
            </a:r>
            <a:r>
              <a:rPr lang="en-US" sz="1400" dirty="0" err="1" smtClean="0"/>
              <a:t>հասակի</a:t>
            </a:r>
            <a:r>
              <a:rPr lang="en-US" sz="1400" dirty="0" smtClean="0"/>
              <a:t>՝ </a:t>
            </a:r>
            <a:r>
              <a:rPr lang="en-US" sz="1400" dirty="0" err="1" smtClean="0"/>
              <a:t>Հովհաննեսը</a:t>
            </a:r>
            <a:r>
              <a:rPr lang="en-US" sz="1400" dirty="0" smtClean="0"/>
              <a:t> </a:t>
            </a:r>
            <a:r>
              <a:rPr lang="en-US" sz="1400" dirty="0" err="1" smtClean="0"/>
              <a:t>կարճահասակ</a:t>
            </a:r>
            <a:r>
              <a:rPr lang="en-US" sz="1400" dirty="0" smtClean="0"/>
              <a:t> </a:t>
            </a:r>
            <a:r>
              <a:rPr lang="en-US" sz="1400" dirty="0" err="1" smtClean="0"/>
              <a:t>էր</a:t>
            </a:r>
            <a:r>
              <a:rPr lang="en-US" sz="1400" dirty="0" smtClean="0"/>
              <a:t>  (</a:t>
            </a:r>
            <a:r>
              <a:rPr lang="en-US" sz="1400" dirty="0" err="1" smtClean="0"/>
              <a:t>այստեղից</a:t>
            </a:r>
            <a:r>
              <a:rPr lang="en-US" sz="1400" dirty="0" smtClean="0"/>
              <a:t> </a:t>
            </a:r>
            <a:r>
              <a:rPr lang="en-US" sz="1400" dirty="0" err="1" smtClean="0"/>
              <a:t>Պլուզ</a:t>
            </a:r>
            <a:r>
              <a:rPr lang="en-US" sz="1400" dirty="0" smtClean="0"/>
              <a:t> </a:t>
            </a:r>
            <a:r>
              <a:rPr lang="en-US" sz="1400" dirty="0" err="1" smtClean="0"/>
              <a:t>մականունը</a:t>
            </a:r>
            <a:r>
              <a:rPr lang="en-US" sz="1400" dirty="0" smtClean="0"/>
              <a:t>), </a:t>
            </a:r>
            <a:r>
              <a:rPr lang="en-US" sz="1400" dirty="0" err="1" smtClean="0"/>
              <a:t>Կոստանդինը</a:t>
            </a:r>
            <a:r>
              <a:rPr lang="en-US" sz="1400" dirty="0" smtClean="0"/>
              <a:t>՝ </a:t>
            </a:r>
            <a:r>
              <a:rPr lang="en-US" sz="1400" dirty="0" err="1" smtClean="0"/>
              <a:t>բարձրահասակ</a:t>
            </a:r>
            <a:r>
              <a:rPr lang="en-US" sz="1400" dirty="0" smtClean="0"/>
              <a:t>(</a:t>
            </a:r>
            <a:r>
              <a:rPr lang="en-US" sz="1400" dirty="0" err="1" smtClean="0"/>
              <a:t>բոյով</a:t>
            </a:r>
            <a:r>
              <a:rPr lang="en-US" sz="1400" dirty="0" smtClean="0"/>
              <a:t>):</a:t>
            </a:r>
            <a:endParaRPr lang="ru-RU" sz="1400" dirty="0"/>
          </a:p>
        </p:txBody>
      </p:sp>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9652" y="2928934"/>
            <a:ext cx="304800" cy="304800"/>
          </a:xfrm>
          <a:prstGeom prst="rect">
            <a:avLst/>
          </a:prstGeom>
        </p:spPr>
      </p:pic>
    </p:spTree>
  </p:cSld>
  <p:clrMapOvr>
    <a:masterClrMapping/>
  </p:clrMapOvr>
  <p:transition advTm="21513">
    <p:circl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2594"/>
          </a:xfrm>
        </p:spPr>
        <p:txBody>
          <a:bodyPr>
            <a:normAutofit fontScale="90000"/>
          </a:bodyPr>
          <a:lstStyle/>
          <a:p>
            <a:r>
              <a:rPr lang="en-US" sz="4000" dirty="0" smtClean="0">
                <a:solidFill>
                  <a:srgbClr val="C00000"/>
                </a:solidFill>
              </a:rPr>
              <a:t>         </a:t>
            </a:r>
            <a:r>
              <a:rPr lang="en-US" sz="4000" dirty="0" err="1" smtClean="0">
                <a:solidFill>
                  <a:srgbClr val="C00000"/>
                </a:solidFill>
              </a:rPr>
              <a:t>Հովհաննես</a:t>
            </a:r>
            <a:r>
              <a:rPr lang="en-US" sz="4000" dirty="0" smtClean="0">
                <a:solidFill>
                  <a:srgbClr val="C00000"/>
                </a:solidFill>
              </a:rPr>
              <a:t> </a:t>
            </a:r>
            <a:r>
              <a:rPr lang="en-US" sz="4000" dirty="0" err="1" smtClean="0">
                <a:solidFill>
                  <a:srgbClr val="C00000"/>
                </a:solidFill>
              </a:rPr>
              <a:t>Երզնկացի</a:t>
            </a:r>
            <a:endParaRPr lang="ru-RU" sz="4000" dirty="0">
              <a:solidFill>
                <a:srgbClr val="C00000"/>
              </a:solidFill>
            </a:endParaRPr>
          </a:p>
        </p:txBody>
      </p:sp>
      <p:sp>
        <p:nvSpPr>
          <p:cNvPr id="4" name="Содержимое 3"/>
          <p:cNvSpPr>
            <a:spLocks noGrp="1"/>
          </p:cNvSpPr>
          <p:nvPr>
            <p:ph sz="half" idx="2"/>
          </p:nvPr>
        </p:nvSpPr>
        <p:spPr>
          <a:xfrm>
            <a:off x="4648200" y="1214422"/>
            <a:ext cx="4038600" cy="5357850"/>
          </a:xfrm>
        </p:spPr>
        <p:txBody>
          <a:bodyPr>
            <a:normAutofit/>
          </a:bodyPr>
          <a:lstStyle/>
          <a:p>
            <a:pPr>
              <a:buNone/>
            </a:pPr>
            <a:r>
              <a:rPr lang="hy-AM" sz="1400" b="1" dirty="0" smtClean="0"/>
              <a:t>Հովհաննես Երզնկացի</a:t>
            </a:r>
            <a:r>
              <a:rPr lang="hy-AM" sz="1400" dirty="0" smtClean="0"/>
              <a:t>, ամենայն հայոց կաթողիկոս: Ծնվել է 1225-1230 թվականների միջև, Մեծ Հայքի Եկեղյաց գավառում։ Երզնկացի է կոչվել կամ իր ծննդավայրի անունով և կամ տեղի հռչակավոր վանքերում կրթություն ստացած լինելու պատճառով։ Պլուզ մականունը նրան, հավանաբար, տրվել է կարճահասակության համար։ Դրա մասին է ակնարկում նաև ժողովրդական ավանդությունը, ըստ որի նա եղել է փոքրամարմին։</a:t>
            </a:r>
            <a:r>
              <a:rPr lang="en-US" sz="1400" dirty="0" smtClean="0"/>
              <a:t> </a:t>
            </a:r>
          </a:p>
          <a:p>
            <a:pPr>
              <a:buNone/>
            </a:pPr>
            <a:r>
              <a:rPr lang="hy-AM" sz="1400" dirty="0" smtClean="0"/>
              <a:t>Երզնկացու մանկությունն անցել է հայրենի երկրի Լուսավորչի լեռներում գտնվող դպրանոցներում։ Ուսման ծարավը նրան տարել է աշակերտելու ժամանակի նշանավոր ուսուցիչ Վարդան Արևելցի, որին և հետագայում հիշում է երախտագիտությամբ, անվանում իր հոգևոր հայրը։ Երզնկացին հմտացել է փիլիսոփայություն, տիեզրագիտություն, քերականություն մեջ, խորամուխ է եղել արվեստների, երաժշտության, բժշկության ու զանազան բնական գիտությունների մեջ։</a:t>
            </a:r>
            <a:endParaRPr lang="ru-RU" sz="1400" dirty="0"/>
          </a:p>
        </p:txBody>
      </p:sp>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15404" y="3500438"/>
            <a:ext cx="304800" cy="304800"/>
          </a:xfrm>
          <a:prstGeom prst="rect">
            <a:avLst/>
          </a:prstGeom>
        </p:spPr>
      </p:pic>
      <p:sp>
        <p:nvSpPr>
          <p:cNvPr id="7" name="Содержимое 6"/>
          <p:cNvSpPr>
            <a:spLocks noGrp="1"/>
          </p:cNvSpPr>
          <p:nvPr>
            <p:ph sz="half" idx="1"/>
          </p:nvPr>
        </p:nvSpPr>
        <p:spPr>
          <a:xfrm flipV="1">
            <a:off x="457200" y="857229"/>
            <a:ext cx="4038600" cy="5572166"/>
          </a:xfrm>
        </p:spPr>
        <p:txBody>
          <a:bodyPr>
            <a:normAutofit/>
          </a:bodyPr>
          <a:lstStyle/>
          <a:p>
            <a:endParaRPr lang="ru-RU" dirty="0"/>
          </a:p>
        </p:txBody>
      </p:sp>
    </p:spTree>
  </p:cSld>
  <p:clrMapOvr>
    <a:masterClrMapping/>
  </p:clrMapOvr>
  <p:transition advTm="55521">
    <p:wheel spokes="8"/>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9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6357958"/>
          </a:xfrm>
        </p:spPr>
        <p:txBody>
          <a:bodyPr>
            <a:normAutofit/>
          </a:bodyPr>
          <a:lstStyle/>
          <a:p>
            <a:pPr>
              <a:buNone/>
            </a:pPr>
            <a:r>
              <a:rPr lang="hy-AM" sz="1400" dirty="0" smtClean="0"/>
              <a:t>1270-1280-ական թվականներից սկսվում է Երզնկացու եռանդուն գործունեության շրջանը, նա մասնակցում է երկրի թե՛ գիտական և թե՛ քաղաքական կյանքի ամենակենսական իրադարձություններին, լինում է ոչ միայն Հայաստանի, այլև Կիլիկիայի տարբեր քաղաքներում, Երուսաղեմում ու Տփղիսում՝ ամենուրեք վայելելով մեծ հեղինակություն։ Երզնկացին գործուն պայքար է մղում 13-14-րդ դարերում լայն ծավալ ու քաղաքական սուր բնույթ ստացած ունիթորական (այդ ուղությունը ընդունում էր ազգային եկեղեցիների կաթոլիկացումը և Հռոմի պապի գերիշխանությունը) շարժման դեմ, հասարակական ու եկեղեցական հատուկ կանոններ գրում՝ հանուն ազգապահպանության, հայ եկեղեցու և պետականության հաստատման։</a:t>
            </a:r>
            <a:r>
              <a:rPr lang="en-US" sz="1400" dirty="0" smtClean="0"/>
              <a:t> </a:t>
            </a:r>
            <a:r>
              <a:rPr lang="hy-AM" sz="1400" dirty="0" smtClean="0"/>
              <a:t>1280 թվականին նա արդեն Երզնկա քաղաքի արհեստավորների ու առևտրականների համար կազմակերպված «եղբայրության» հոգևոր հայրն էր, որ «Սահման և կանոնք» էր գրում նաև «տղայահասակ մանկանց աշխարհականաց» համար։</a:t>
            </a:r>
            <a:r>
              <a:rPr lang="en-US" sz="1400" dirty="0" smtClean="0"/>
              <a:t> </a:t>
            </a:r>
            <a:r>
              <a:rPr lang="hy-AM" sz="1400" dirty="0" smtClean="0"/>
              <a:t>1281 թվականին Երզնկացին մեկնում է Թեոդուպոլիս (Կարին), որպես կաթողիկոսի հատուկ պատվիրակ, ապա պատվեր է ստանում քերականության մեկնություն գրելու, որն ավարտում է 1291 թվականին։ 1293 թվականին Երզնկացին կնքում է իր մահկանացուն։ Նրա շիրիմն ամփոփված է Երզնկայի Սբ. Նշան եկեղեցու առաջնորդական աթոռի տակ։</a:t>
            </a:r>
            <a:r>
              <a:rPr lang="en-US" sz="1400" dirty="0" smtClean="0"/>
              <a:t> </a:t>
            </a:r>
            <a:r>
              <a:rPr lang="hy-AM" sz="1400" dirty="0" smtClean="0"/>
              <a:t>Երզնկացու մասին պահպանվել են ավանդություններ, որոնք նրա անունը կապում են զանազան հրաշագործությունների հետ։ Նա կոչվել է «սուրբ և իմաստուն», «բանիբուն և աշխարհալոյս վարդապետ», «խստալոյս իմաստասէր», «անյաղթ» և այլն։ Նրա գերեզմանը համարվել է սրբատեղի։Հովհաննես Պլուզ Երզնկացու անունով մեզ հասել են փիլիսոփայական, բնագիտական, տիեզերագիտական, քերականական, կանոնական, խրատական, մեկնողական, դավանաբանական-քաղաքական, աստվածաբանական և այլ բնույթի բազմաթիվ գործեր ու չափածո երկեր, որոնց թիվն անցնում է հարյուրից։Հովհաննես Պլուզ Երզնկացու անունով մեզ հասել են փիլիսոփայական, բնագիտական, տիեզերագիտական, քերականական, կանոնական, խրատական, մեկնողական, դավանաբանական-քաղաքական, աստվածաբանական և այլ բնույթի բազմաթիվ գործեր ու չափածո երկեր, որոնց թիվն անցնում է հարյուրից։</a:t>
            </a:r>
          </a:p>
          <a:p>
            <a:endParaRPr lang="ru-RU" dirty="0"/>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66" y="3286124"/>
            <a:ext cx="304800" cy="304800"/>
          </a:xfrm>
          <a:prstGeom prst="rect">
            <a:avLst/>
          </a:prstGeom>
        </p:spPr>
      </p:pic>
    </p:spTree>
  </p:cSld>
  <p:clrMapOvr>
    <a:masterClrMapping/>
  </p:clrMapOvr>
  <p:transition advTm="80388">
    <p:split orient="vert" dir="in"/>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0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idx="2"/>
          </p:nvPr>
        </p:nvSpPr>
        <p:spPr>
          <a:xfrm>
            <a:off x="4071934" y="428604"/>
            <a:ext cx="4500594" cy="5697559"/>
          </a:xfrm>
        </p:spPr>
        <p:txBody>
          <a:bodyPr/>
          <a:lstStyle/>
          <a:p>
            <a:pPr algn="just"/>
            <a:endParaRPr lang="en-US" dirty="0" smtClean="0">
              <a:solidFill>
                <a:schemeClr val="tx1">
                  <a:lumMod val="95000"/>
                  <a:lumOff val="5000"/>
                </a:schemeClr>
              </a:solidFill>
            </a:endParaRPr>
          </a:p>
          <a:p>
            <a:pPr algn="just"/>
            <a:r>
              <a:rPr lang="en-US" dirty="0" smtClean="0">
                <a:solidFill>
                  <a:schemeClr val="tx1">
                    <a:lumMod val="95000"/>
                    <a:lumOff val="5000"/>
                  </a:schemeClr>
                </a:solidFill>
              </a:rPr>
              <a:t>Հ</a:t>
            </a:r>
            <a:r>
              <a:rPr lang="hy-AM" dirty="0" smtClean="0">
                <a:solidFill>
                  <a:schemeClr val="tx1">
                    <a:lumMod val="95000"/>
                    <a:lumOff val="5000"/>
                  </a:schemeClr>
                </a:solidFill>
              </a:rPr>
              <a:t>այ միջնադարյան քնարերգություն</a:t>
            </a:r>
            <a:r>
              <a:rPr lang="en-US" dirty="0" smtClean="0">
                <a:solidFill>
                  <a:schemeClr val="tx1">
                    <a:lumMod val="95000"/>
                    <a:lumOff val="5000"/>
                  </a:schemeClr>
                </a:solidFill>
                <a:latin typeface="Arial LatArm" pitchFamily="34" charset="0"/>
              </a:rPr>
              <a:t>ն </a:t>
            </a:r>
            <a:r>
              <a:rPr lang="en-US" dirty="0" err="1" smtClean="0">
                <a:solidFill>
                  <a:schemeClr val="tx1">
                    <a:lumMod val="95000"/>
                    <a:lumOff val="5000"/>
                  </a:schemeClr>
                </a:solidFill>
                <a:latin typeface="Arial LatArm" pitchFamily="34" charset="0"/>
              </a:rPr>
              <a:t>ունի</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երկու</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ակունք</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բանահյուսական-ժողովրդական</a:t>
            </a:r>
            <a:r>
              <a:rPr lang="en-US" dirty="0" smtClean="0">
                <a:solidFill>
                  <a:schemeClr val="tx1">
                    <a:lumMod val="95000"/>
                    <a:lumOff val="5000"/>
                  </a:schemeClr>
                </a:solidFill>
                <a:latin typeface="Arial LatArm" pitchFamily="34" charset="0"/>
              </a:rPr>
              <a:t> և </a:t>
            </a:r>
            <a:r>
              <a:rPr lang="en-US" dirty="0" err="1" smtClean="0">
                <a:solidFill>
                  <a:schemeClr val="tx1">
                    <a:lumMod val="95000"/>
                    <a:lumOff val="5000"/>
                  </a:schemeClr>
                </a:solidFill>
                <a:latin typeface="Arial LatArm" pitchFamily="34" charset="0"/>
              </a:rPr>
              <a:t>գրային-գրքային:Բանահյուսական-ժողովրդականը</a:t>
            </a:r>
            <a:r>
              <a:rPr lang="en-US" dirty="0" smtClean="0">
                <a:solidFill>
                  <a:schemeClr val="tx1">
                    <a:lumMod val="95000"/>
                    <a:lumOff val="5000"/>
                  </a:schemeClr>
                </a:solidFill>
                <a:latin typeface="Arial LatArm" pitchFamily="34" charset="0"/>
              </a:rPr>
              <a:t> </a:t>
            </a:r>
            <a:r>
              <a:rPr lang="en-US" b="1" dirty="0" err="1" smtClean="0">
                <a:solidFill>
                  <a:schemeClr val="tx1">
                    <a:lumMod val="95000"/>
                    <a:lumOff val="5000"/>
                  </a:schemeClr>
                </a:solidFill>
                <a:latin typeface="Arial LatArm" pitchFamily="34" charset="0"/>
              </a:rPr>
              <a:t>Գողթան</a:t>
            </a:r>
            <a:r>
              <a:rPr lang="en-US" b="1" dirty="0" smtClean="0">
                <a:solidFill>
                  <a:schemeClr val="tx1">
                    <a:lumMod val="95000"/>
                    <a:lumOff val="5000"/>
                  </a:schemeClr>
                </a:solidFill>
                <a:latin typeface="Arial LatArm" pitchFamily="34" charset="0"/>
              </a:rPr>
              <a:t> </a:t>
            </a:r>
            <a:r>
              <a:rPr lang="en-US" b="1" dirty="0" err="1" smtClean="0">
                <a:solidFill>
                  <a:schemeClr val="tx1">
                    <a:lumMod val="95000"/>
                    <a:lumOff val="5000"/>
                  </a:schemeClr>
                </a:solidFill>
                <a:latin typeface="Arial LatArm" pitchFamily="34" charset="0"/>
              </a:rPr>
              <a:t>երգերն</a:t>
            </a:r>
            <a:r>
              <a:rPr lang="en-US" b="1"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որոնք</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պահպանվել</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Մովսես</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Խորենացու</a:t>
            </a:r>
            <a:r>
              <a:rPr lang="en-US" dirty="0" smtClean="0">
                <a:solidFill>
                  <a:schemeClr val="tx1">
                    <a:lumMod val="95000"/>
                    <a:lumOff val="5000"/>
                  </a:schemeClr>
                </a:solidFill>
                <a:latin typeface="Arial LatArm" pitchFamily="34" charset="0"/>
              </a:rPr>
              <a:t>  &lt;&lt;</a:t>
            </a:r>
            <a:r>
              <a:rPr lang="en-US" dirty="0" err="1" smtClean="0">
                <a:solidFill>
                  <a:schemeClr val="tx1">
                    <a:lumMod val="95000"/>
                    <a:lumOff val="5000"/>
                  </a:schemeClr>
                </a:solidFill>
                <a:latin typeface="Arial LatArm" pitchFamily="34" charset="0"/>
              </a:rPr>
              <a:t>Հայոց</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պատմության</a:t>
            </a:r>
            <a:r>
              <a:rPr lang="en-US" dirty="0" smtClean="0">
                <a:solidFill>
                  <a:schemeClr val="tx1">
                    <a:lumMod val="95000"/>
                    <a:lumOff val="5000"/>
                  </a:schemeClr>
                </a:solidFill>
                <a:latin typeface="Arial LatArm" pitchFamily="34" charset="0"/>
              </a:rPr>
              <a:t>&gt;&gt; </a:t>
            </a:r>
            <a:r>
              <a:rPr lang="en-US" dirty="0" err="1" smtClean="0">
                <a:solidFill>
                  <a:schemeClr val="tx1">
                    <a:lumMod val="95000"/>
                    <a:lumOff val="5000"/>
                  </a:schemeClr>
                </a:solidFill>
                <a:latin typeface="Arial LatArm" pitchFamily="34" charset="0"/>
              </a:rPr>
              <a:t>մեջ</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Կոչվում</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Գողթան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երգեր</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որովհետև</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ստեղծվել</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հայոց</a:t>
            </a:r>
            <a:r>
              <a:rPr lang="en-US" dirty="0" smtClean="0">
                <a:solidFill>
                  <a:schemeClr val="tx1">
                    <a:lumMod val="95000"/>
                    <a:lumOff val="5000"/>
                  </a:schemeClr>
                </a:solidFill>
                <a:latin typeface="Arial LatArm" pitchFamily="34" charset="0"/>
              </a:rPr>
              <a:t> </a:t>
            </a:r>
            <a:r>
              <a:rPr lang="en-US" dirty="0" err="1">
                <a:solidFill>
                  <a:schemeClr val="tx1">
                    <a:lumMod val="95000"/>
                    <a:lumOff val="5000"/>
                  </a:schemeClr>
                </a:solidFill>
                <a:latin typeface="Arial LatArm" pitchFamily="34" charset="0"/>
              </a:rPr>
              <a:t>Գ</a:t>
            </a:r>
            <a:r>
              <a:rPr lang="en-US" dirty="0" err="1" smtClean="0">
                <a:solidFill>
                  <a:schemeClr val="tx1">
                    <a:lumMod val="95000"/>
                    <a:lumOff val="5000"/>
                  </a:schemeClr>
                </a:solidFill>
                <a:latin typeface="Arial LatArm" pitchFamily="34" charset="0"/>
              </a:rPr>
              <a:t>ողթան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գինեվետ</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գավառում</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Բանահյուսական-ժողովրդական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ծագում</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ունեն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նաև</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հետագայում</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ստեղծված</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աշխատանքային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հարսանեկան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ռազմի</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լալյաց</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բանաստեղծությունները</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Այդ</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բանաստեղ-ծությունները</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նաև</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երգվել</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հնագույն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գուսանների</a:t>
            </a:r>
            <a:r>
              <a:rPr lang="en-US" dirty="0" smtClean="0">
                <a:solidFill>
                  <a:schemeClr val="tx1">
                    <a:lumMod val="95000"/>
                    <a:lumOff val="5000"/>
                  </a:schemeClr>
                </a:solidFill>
                <a:latin typeface="Arial LatArm" pitchFamily="34" charset="0"/>
              </a:rPr>
              <a:t> և </a:t>
            </a:r>
            <a:r>
              <a:rPr lang="en-US" dirty="0" err="1" smtClean="0">
                <a:solidFill>
                  <a:schemeClr val="tx1">
                    <a:lumMod val="95000"/>
                    <a:lumOff val="5000"/>
                  </a:schemeClr>
                </a:solidFill>
                <a:latin typeface="Arial LatArm" pitchFamily="34" charset="0"/>
              </a:rPr>
              <a:t>ասացողների</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կողմից</a:t>
            </a:r>
            <a:r>
              <a:rPr lang="en-US" dirty="0" smtClean="0">
                <a:solidFill>
                  <a:schemeClr val="tx1">
                    <a:lumMod val="95000"/>
                    <a:lumOff val="5000"/>
                  </a:schemeClr>
                </a:solidFill>
                <a:latin typeface="Arial LatArm" pitchFamily="34" charset="0"/>
              </a:rPr>
              <a:t>:</a:t>
            </a:r>
          </a:p>
          <a:p>
            <a:pPr algn="just"/>
            <a:r>
              <a:rPr lang="en-US" dirty="0" err="1" smtClean="0">
                <a:solidFill>
                  <a:schemeClr val="tx1">
                    <a:lumMod val="95000"/>
                    <a:lumOff val="5000"/>
                  </a:schemeClr>
                </a:solidFill>
                <a:latin typeface="Arial LatArm" pitchFamily="34" charset="0"/>
              </a:rPr>
              <a:t>Հայ</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միջնադարյան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քնարերգության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երկրորդ</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ակունքը</a:t>
            </a:r>
            <a:r>
              <a:rPr lang="en-US" dirty="0" smtClean="0">
                <a:solidFill>
                  <a:schemeClr val="tx1">
                    <a:lumMod val="95000"/>
                    <a:lumOff val="5000"/>
                  </a:schemeClr>
                </a:solidFill>
                <a:latin typeface="Arial LatArm" pitchFamily="34" charset="0"/>
              </a:rPr>
              <a:t> &lt;&lt;</a:t>
            </a:r>
            <a:r>
              <a:rPr lang="en-US" dirty="0" err="1" smtClean="0">
                <a:solidFill>
                  <a:schemeClr val="tx1">
                    <a:lumMod val="95000"/>
                    <a:lumOff val="5000"/>
                  </a:schemeClr>
                </a:solidFill>
                <a:latin typeface="Arial LatArm" pitchFamily="34" charset="0"/>
              </a:rPr>
              <a:t>Աստվածաշունչ</a:t>
            </a:r>
            <a:r>
              <a:rPr lang="en-US" dirty="0" smtClean="0">
                <a:solidFill>
                  <a:schemeClr val="tx1">
                    <a:lumMod val="95000"/>
                    <a:lumOff val="5000"/>
                  </a:schemeClr>
                </a:solidFill>
                <a:latin typeface="Arial LatArm" pitchFamily="34" charset="0"/>
              </a:rPr>
              <a:t> &gt;&gt; -ն է, </a:t>
            </a:r>
            <a:r>
              <a:rPr lang="en-US" dirty="0" err="1" smtClean="0">
                <a:solidFill>
                  <a:schemeClr val="tx1">
                    <a:lumMod val="95000"/>
                    <a:lumOff val="5000"/>
                  </a:schemeClr>
                </a:solidFill>
                <a:latin typeface="Arial LatArm" pitchFamily="34" charset="0"/>
              </a:rPr>
              <a:t>որի</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մեջ</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զետեղված</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սաղմոսների</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ողբերի</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ներշնչանքով</a:t>
            </a:r>
            <a:r>
              <a:rPr lang="en-US" dirty="0" smtClean="0">
                <a:solidFill>
                  <a:schemeClr val="tx1">
                    <a:lumMod val="95000"/>
                    <a:lumOff val="5000"/>
                  </a:schemeClr>
                </a:solidFill>
                <a:latin typeface="Arial LatArm" pitchFamily="34" charset="0"/>
              </a:rPr>
              <a:t> 5-րդ </a:t>
            </a:r>
            <a:r>
              <a:rPr lang="en-US" dirty="0" err="1" smtClean="0">
                <a:solidFill>
                  <a:schemeClr val="tx1">
                    <a:lumMod val="95000"/>
                    <a:lumOff val="5000"/>
                  </a:schemeClr>
                </a:solidFill>
                <a:latin typeface="Arial LatArm" pitchFamily="34" charset="0"/>
              </a:rPr>
              <a:t>դարի</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մեջ</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մեր</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առաջին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մատենագիրները</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հորինեցին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հոգևեր</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երգեր</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որոնց</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ասում</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նաև</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ապաշխարհանքի</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երգեր</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Այդպիսին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գրել</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են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Մեսրոպ</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Մաշտոցը</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Սահակ</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Պարթևը</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Մովսես</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Խորենացին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Հովհան</a:t>
            </a:r>
            <a:r>
              <a:rPr lang="en-US" dirty="0" smtClean="0">
                <a:solidFill>
                  <a:schemeClr val="tx1">
                    <a:lumMod val="95000"/>
                    <a:lumOff val="5000"/>
                  </a:schemeClr>
                </a:solidFill>
                <a:latin typeface="Arial LatArm" pitchFamily="34" charset="0"/>
              </a:rPr>
              <a:t> </a:t>
            </a:r>
            <a:r>
              <a:rPr lang="en-US" dirty="0" err="1" smtClean="0">
                <a:solidFill>
                  <a:schemeClr val="tx1">
                    <a:lumMod val="95000"/>
                    <a:lumOff val="5000"/>
                  </a:schemeClr>
                </a:solidFill>
                <a:latin typeface="Arial LatArm" pitchFamily="34" charset="0"/>
              </a:rPr>
              <a:t>Մանդակունին</a:t>
            </a:r>
            <a:r>
              <a:rPr lang="en-US" dirty="0" smtClean="0">
                <a:solidFill>
                  <a:schemeClr val="tx1">
                    <a:lumMod val="95000"/>
                    <a:lumOff val="5000"/>
                  </a:schemeClr>
                </a:solidFill>
                <a:latin typeface="Arial LatArm" pitchFamily="34" charset="0"/>
              </a:rPr>
              <a:t> և </a:t>
            </a:r>
            <a:r>
              <a:rPr lang="en-US" dirty="0" err="1" smtClean="0">
                <a:solidFill>
                  <a:schemeClr val="tx1">
                    <a:lumMod val="95000"/>
                    <a:lumOff val="5000"/>
                  </a:schemeClr>
                </a:solidFill>
                <a:latin typeface="Arial LatArm" pitchFamily="34" charset="0"/>
              </a:rPr>
              <a:t>ուրիշներ</a:t>
            </a:r>
            <a:r>
              <a:rPr lang="en-US" dirty="0" smtClean="0">
                <a:solidFill>
                  <a:schemeClr val="tx1">
                    <a:lumMod val="95000"/>
                    <a:lumOff val="5000"/>
                  </a:schemeClr>
                </a:solidFill>
                <a:latin typeface="Arial LatArm" pitchFamily="34" charset="0"/>
              </a:rPr>
              <a:t>:</a:t>
            </a:r>
          </a:p>
          <a:p>
            <a:endParaRPr lang="ru-RU" dirty="0">
              <a:solidFill>
                <a:schemeClr val="tx1">
                  <a:lumMod val="95000"/>
                  <a:lumOff val="5000"/>
                </a:schemeClr>
              </a:solidFill>
            </a:endParaRPr>
          </a:p>
        </p:txBody>
      </p:sp>
      <p:pic>
        <p:nvPicPr>
          <p:cNvPr id="6" name="Содержимое 5" descr="Hay_mijnadaryan_qnarergutyun.jpg"/>
          <p:cNvPicPr>
            <a:picLocks noGrp="1" noChangeAspect="1"/>
          </p:cNvPicPr>
          <p:nvPr>
            <p:ph sz="half" idx="1"/>
          </p:nvPr>
        </p:nvPicPr>
        <p:blipFill>
          <a:blip r:embed="rId4"/>
          <a:stretch>
            <a:fillRect/>
          </a:stretch>
        </p:blipFill>
        <p:spPr>
          <a:xfrm>
            <a:off x="428596" y="285728"/>
            <a:ext cx="3357585" cy="5840435"/>
          </a:xfrm>
        </p:spPr>
      </p:pic>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66" y="3714752"/>
            <a:ext cx="304800" cy="304800"/>
          </a:xfrm>
          <a:prstGeom prst="rect">
            <a:avLst/>
          </a:prstGeom>
        </p:spPr>
      </p:pic>
    </p:spTree>
  </p:cSld>
  <p:clrMapOvr>
    <a:masterClrMapping/>
  </p:clrMapOvr>
  <p:transition advTm="54367">
    <p:wedg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51"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6072230"/>
          </a:xfrm>
        </p:spPr>
        <p:txBody>
          <a:bodyPr>
            <a:noAutofit/>
          </a:bodyPr>
          <a:lstStyle/>
          <a:p>
            <a:pPr>
              <a:buNone/>
            </a:pPr>
            <a:endParaRPr lang="en-US" sz="1600" dirty="0" smtClean="0"/>
          </a:p>
          <a:p>
            <a:pPr>
              <a:buNone/>
            </a:pPr>
            <a:endParaRPr lang="en-US" sz="1600" dirty="0" smtClean="0"/>
          </a:p>
          <a:p>
            <a:pPr>
              <a:buNone/>
            </a:pPr>
            <a:endParaRPr lang="en-US" sz="1600" dirty="0" smtClean="0"/>
          </a:p>
          <a:p>
            <a:pPr>
              <a:buNone/>
            </a:pPr>
            <a:r>
              <a:rPr lang="hy-AM" sz="1600" dirty="0" smtClean="0"/>
              <a:t>Հայ միջնադարի գիր ու գրականության զարթոնքի, գիտության ու արվեստների վերածնության արտահայտությունը լինելով, դրանք մղում են դեպի նորը, ձգտում և հետաքրքրություն են առաջացնում ուսումնասիրելու, ճանաչելու աշխարհը, գիտականորեն բացատրելու բնական ու հասարակական երևույթները, նրանց առաջացման, զարգացման ու գոյության օրինաչափությունները։ Արժեքավոր են այն աշխատությունները, որոնք շոշափում են փիլիսոփայական, բնագիտական ու տիեզերագիտական հարցեր։ Սրանց մեջ հեղինակը ոչ միայն ընդունում ու պաշտպանում է արտաքին աշխարհի գոյությունը, այլև դնում է նրա ճանաչման անհրաժեշտությունը։ Աշխարհընկալման ու ճանաչման հիմքը նա համարում է սքանչացումը, իսկ միջոցը մարդու, հինգ զգայարանները ։</a:t>
            </a:r>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9652" y="3286124"/>
            <a:ext cx="304800" cy="304800"/>
          </a:xfrm>
          <a:prstGeom prst="rect">
            <a:avLst/>
          </a:prstGeom>
        </p:spPr>
      </p:pic>
    </p:spTree>
  </p:cSld>
  <p:clrMapOvr>
    <a:masterClrMapping/>
  </p:clrMapOvr>
  <p:transition advTm="41902">
    <p:cover di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1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Ованес_Воротнеци.jpg"/>
          <p:cNvPicPr>
            <a:picLocks noGrp="1" noChangeAspect="1"/>
          </p:cNvPicPr>
          <p:nvPr>
            <p:ph sz="half" idx="1"/>
          </p:nvPr>
        </p:nvPicPr>
        <p:blipFill>
          <a:blip r:embed="rId4"/>
          <a:stretch>
            <a:fillRect/>
          </a:stretch>
        </p:blipFill>
        <p:spPr>
          <a:xfrm>
            <a:off x="428596" y="714356"/>
            <a:ext cx="3929090" cy="5411807"/>
          </a:xfrm>
        </p:spPr>
      </p:pic>
      <p:sp>
        <p:nvSpPr>
          <p:cNvPr id="4" name="Содержимое 3"/>
          <p:cNvSpPr>
            <a:spLocks noGrp="1"/>
          </p:cNvSpPr>
          <p:nvPr>
            <p:ph sz="half" idx="2"/>
          </p:nvPr>
        </p:nvSpPr>
        <p:spPr>
          <a:xfrm>
            <a:off x="4648200" y="642918"/>
            <a:ext cx="4038600" cy="5483245"/>
          </a:xfrm>
        </p:spPr>
        <p:txBody>
          <a:bodyPr>
            <a:normAutofit/>
          </a:bodyPr>
          <a:lstStyle/>
          <a:p>
            <a:pPr>
              <a:buNone/>
            </a:pPr>
            <a:endParaRPr lang="en-US" sz="1400" b="1" dirty="0" smtClean="0"/>
          </a:p>
          <a:p>
            <a:pPr>
              <a:buNone/>
            </a:pPr>
            <a:endParaRPr lang="en-US" sz="1400" b="1" dirty="0" smtClean="0"/>
          </a:p>
          <a:p>
            <a:pPr>
              <a:buNone/>
            </a:pPr>
            <a:r>
              <a:rPr lang="hy-AM" sz="1400" b="1" dirty="0" smtClean="0"/>
              <a:t>Կոստանդին Երզնկացի</a:t>
            </a:r>
            <a:r>
              <a:rPr lang="hy-AM" sz="1400" dirty="0" smtClean="0"/>
              <a:t> (1250-ական թթ. - 1314-1328 թթ.) հայ միջնադարյան տաղերգության ամենանշանավոր դեմքերից է։Կոստանդին Երզնկացու մասին շատ քիչ տեղեկություններ կան։ Հայտնի է, որ Երզնկացին ծնվել է Մեծ Հայաստանի Եկեղյաց գավառի Երզնկա քաղաքում։ Ենթադրվում է, որ ուսումնական առաջին տարիները նա անցկացրել է Երզնկայի մոտ գտնվողՏիրաշենի վանքի հանրահայտ դպրոցներից մեկում</a:t>
            </a:r>
            <a:r>
              <a:rPr lang="en-US" sz="1400" dirty="0" smtClean="0"/>
              <a:t>:</a:t>
            </a:r>
            <a:r>
              <a:rPr lang="hy-AM" sz="1400" dirty="0" smtClean="0"/>
              <a:t>Երզնկացին գրում էր միջին հայերենով, այն ժամանակ ամենքին հասանելի լեզվով։Կոստանդին Երզնկացին հայ միջնադարյան սիրային քնարերգության հիմնադիրն է։ Իր սկզբնական տաղերում սերը գովերգում էր այլաբանությամբ՝ սոխակի ու վարդի սիրավեպի ձևով։</a:t>
            </a:r>
            <a:endParaRPr lang="ru-RU" sz="1400" dirty="0"/>
          </a:p>
        </p:txBody>
      </p:sp>
      <p:sp>
        <p:nvSpPr>
          <p:cNvPr id="8" name="TextBox 7"/>
          <p:cNvSpPr txBox="1"/>
          <p:nvPr/>
        </p:nvSpPr>
        <p:spPr>
          <a:xfrm>
            <a:off x="714348" y="142852"/>
            <a:ext cx="7715304" cy="523220"/>
          </a:xfrm>
          <a:prstGeom prst="rect">
            <a:avLst/>
          </a:prstGeom>
          <a:noFill/>
        </p:spPr>
        <p:txBody>
          <a:bodyPr wrap="square" rtlCol="0">
            <a:spAutoFit/>
          </a:bodyPr>
          <a:lstStyle/>
          <a:p>
            <a:r>
              <a:rPr lang="en-US" sz="2800" dirty="0" smtClean="0">
                <a:solidFill>
                  <a:srgbClr val="FF0000"/>
                </a:solidFill>
              </a:rPr>
              <a:t>                  </a:t>
            </a:r>
            <a:r>
              <a:rPr lang="en-US" sz="2800" dirty="0" err="1" smtClean="0">
                <a:solidFill>
                  <a:srgbClr val="FF0000"/>
                </a:solidFill>
              </a:rPr>
              <a:t>Կոստանդին</a:t>
            </a:r>
            <a:r>
              <a:rPr lang="en-US" sz="2800" dirty="0" smtClean="0">
                <a:solidFill>
                  <a:srgbClr val="FF0000"/>
                </a:solidFill>
              </a:rPr>
              <a:t> </a:t>
            </a:r>
            <a:r>
              <a:rPr lang="en-US" sz="2800" dirty="0" err="1" smtClean="0">
                <a:solidFill>
                  <a:srgbClr val="FF0000"/>
                </a:solidFill>
              </a:rPr>
              <a:t>Երզնկացի</a:t>
            </a:r>
            <a:endParaRPr lang="ru-RU" sz="2800" dirty="0">
              <a:solidFill>
                <a:srgbClr val="FF0000"/>
              </a:solidFill>
            </a:endParaRPr>
          </a:p>
        </p:txBody>
      </p:sp>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2528" y="3714752"/>
            <a:ext cx="304800" cy="304800"/>
          </a:xfrm>
          <a:prstGeom prst="rect">
            <a:avLst/>
          </a:prstGeom>
        </p:spPr>
      </p:pic>
    </p:spTree>
  </p:cSld>
  <p:clrMapOvr>
    <a:masterClrMapping/>
  </p:clrMapOvr>
  <p:transition advTm="39827">
    <p:diamond/>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500034" y="142852"/>
            <a:ext cx="8072494" cy="6357982"/>
          </a:xfrm>
        </p:spPr>
        <p:txBody>
          <a:bodyPr>
            <a:normAutofit/>
          </a:bodyPr>
          <a:lstStyle/>
          <a:p>
            <a:pPr>
              <a:buNone/>
            </a:pPr>
            <a:endParaRPr lang="en-US" sz="1400" dirty="0" smtClean="0"/>
          </a:p>
          <a:p>
            <a:pPr>
              <a:buNone/>
            </a:pPr>
            <a:r>
              <a:rPr lang="en-US" sz="1400" dirty="0" err="1" smtClean="0"/>
              <a:t>Կոստանդին</a:t>
            </a:r>
            <a:r>
              <a:rPr lang="en-US" sz="1400" dirty="0" smtClean="0"/>
              <a:t> </a:t>
            </a:r>
            <a:r>
              <a:rPr lang="en-US" sz="1400" dirty="0" err="1" smtClean="0"/>
              <a:t>Երզնկացին</a:t>
            </a:r>
            <a:r>
              <a:rPr lang="en-US" sz="1400" dirty="0" smtClean="0"/>
              <a:t> </a:t>
            </a:r>
            <a:r>
              <a:rPr lang="en-US" sz="1400" dirty="0" err="1" smtClean="0"/>
              <a:t>սիրո</a:t>
            </a:r>
            <a:r>
              <a:rPr lang="en-US" sz="1400" dirty="0" smtClean="0"/>
              <a:t> </a:t>
            </a:r>
            <a:r>
              <a:rPr lang="en-US" sz="1400" dirty="0" err="1" smtClean="0"/>
              <a:t>մեծ</a:t>
            </a:r>
            <a:r>
              <a:rPr lang="en-US" sz="1400" dirty="0" smtClean="0"/>
              <a:t> </a:t>
            </a:r>
            <a:r>
              <a:rPr lang="en-US" sz="1400" dirty="0" err="1" smtClean="0"/>
              <a:t>երգիչ</a:t>
            </a:r>
            <a:r>
              <a:rPr lang="en-US" sz="1400" dirty="0" smtClean="0"/>
              <a:t> է, </a:t>
            </a:r>
            <a:r>
              <a:rPr lang="en-US" sz="1400" dirty="0" err="1" smtClean="0"/>
              <a:t>նրա</a:t>
            </a:r>
            <a:r>
              <a:rPr lang="en-US" sz="1400" dirty="0" smtClean="0"/>
              <a:t> </a:t>
            </a:r>
            <a:r>
              <a:rPr lang="en-US" sz="1400" dirty="0" err="1" smtClean="0"/>
              <a:t>ստեղծագործությունը</a:t>
            </a:r>
            <a:r>
              <a:rPr lang="en-US" sz="1400" dirty="0" smtClean="0"/>
              <a:t> </a:t>
            </a:r>
            <a:r>
              <a:rPr lang="en-US" sz="1400" dirty="0" err="1" smtClean="0"/>
              <a:t>հարուստ</a:t>
            </a:r>
            <a:r>
              <a:rPr lang="en-US" sz="1400" dirty="0" smtClean="0"/>
              <a:t> է </a:t>
            </a:r>
            <a:r>
              <a:rPr lang="en-US" sz="1400" dirty="0" err="1" smtClean="0"/>
              <a:t>գարնան</a:t>
            </a:r>
            <a:r>
              <a:rPr lang="en-US" sz="1400" dirty="0" smtClean="0"/>
              <a:t> և </a:t>
            </a:r>
            <a:r>
              <a:rPr lang="en-US" sz="1400" dirty="0" err="1" smtClean="0"/>
              <a:t>հոգևոր</a:t>
            </a:r>
            <a:r>
              <a:rPr lang="en-US" sz="1400" dirty="0" smtClean="0"/>
              <a:t> </a:t>
            </a:r>
            <a:r>
              <a:rPr lang="en-US" sz="1400" dirty="0" err="1" smtClean="0"/>
              <a:t>զարթոնքի</a:t>
            </a:r>
            <a:r>
              <a:rPr lang="en-US" sz="1400" dirty="0" smtClean="0"/>
              <a:t> </a:t>
            </a:r>
            <a:r>
              <a:rPr lang="en-US" sz="1400" dirty="0" err="1" smtClean="0"/>
              <a:t>երգերով</a:t>
            </a:r>
            <a:r>
              <a:rPr lang="en-US" sz="1400" dirty="0" smtClean="0"/>
              <a:t>, </a:t>
            </a:r>
            <a:r>
              <a:rPr lang="en-US" sz="1400" dirty="0" err="1" smtClean="0"/>
              <a:t>վարդի</a:t>
            </a:r>
            <a:r>
              <a:rPr lang="en-US" sz="1400" dirty="0" smtClean="0"/>
              <a:t> </a:t>
            </a:r>
            <a:r>
              <a:rPr lang="en-US" sz="1400" dirty="0" err="1" smtClean="0"/>
              <a:t>ու</a:t>
            </a:r>
            <a:r>
              <a:rPr lang="en-US" sz="1400" dirty="0" smtClean="0"/>
              <a:t> </a:t>
            </a:r>
            <a:r>
              <a:rPr lang="en-US" sz="1400" dirty="0" err="1" smtClean="0"/>
              <a:t>բլբուլի</a:t>
            </a:r>
            <a:r>
              <a:rPr lang="en-US" sz="1400" dirty="0" smtClean="0"/>
              <a:t> </a:t>
            </a:r>
            <a:r>
              <a:rPr lang="en-US" sz="1400" dirty="0" err="1" smtClean="0"/>
              <a:t>սիրավեպի</a:t>
            </a:r>
            <a:r>
              <a:rPr lang="en-US" sz="1400" dirty="0" smtClean="0"/>
              <a:t> </a:t>
            </a:r>
            <a:r>
              <a:rPr lang="en-US" sz="1400" dirty="0" err="1" smtClean="0"/>
              <a:t>դրվագներով</a:t>
            </a:r>
            <a:r>
              <a:rPr lang="en-US" sz="1400" dirty="0" smtClean="0"/>
              <a:t>: </a:t>
            </a:r>
            <a:r>
              <a:rPr lang="en-US" sz="1400" dirty="0" err="1" smtClean="0"/>
              <a:t>Գարնան</a:t>
            </a:r>
            <a:r>
              <a:rPr lang="en-US" sz="1400" dirty="0" smtClean="0"/>
              <a:t> </a:t>
            </a:r>
            <a:r>
              <a:rPr lang="en-US" sz="1400" dirty="0" err="1" smtClean="0"/>
              <a:t>պայծառ</a:t>
            </a:r>
            <a:r>
              <a:rPr lang="en-US" sz="1400" dirty="0" smtClean="0"/>
              <a:t> </a:t>
            </a:r>
            <a:r>
              <a:rPr lang="en-US" sz="1400" dirty="0" err="1" smtClean="0"/>
              <a:t>գույների</a:t>
            </a:r>
            <a:r>
              <a:rPr lang="en-US" sz="1400" dirty="0" smtClean="0"/>
              <a:t> </a:t>
            </a:r>
            <a:r>
              <a:rPr lang="en-US" sz="1400" dirty="0" err="1" smtClean="0"/>
              <a:t>մեջ</a:t>
            </a:r>
            <a:r>
              <a:rPr lang="en-US" sz="1400" dirty="0" smtClean="0"/>
              <a:t> </a:t>
            </a:r>
            <a:r>
              <a:rPr lang="en-US" sz="1400" dirty="0" err="1" smtClean="0"/>
              <a:t>նրա</a:t>
            </a:r>
            <a:r>
              <a:rPr lang="en-US" sz="1400" dirty="0" smtClean="0"/>
              <a:t> </a:t>
            </a:r>
            <a:r>
              <a:rPr lang="en-US" sz="1400" dirty="0" err="1" smtClean="0"/>
              <a:t>համար</a:t>
            </a:r>
            <a:r>
              <a:rPr lang="en-US" sz="1400" dirty="0" smtClean="0"/>
              <a:t> </a:t>
            </a:r>
            <a:r>
              <a:rPr lang="en-US" sz="1400" dirty="0" err="1" smtClean="0"/>
              <a:t>սեր</a:t>
            </a:r>
            <a:r>
              <a:rPr lang="en-US" sz="1400" dirty="0" smtClean="0"/>
              <a:t> է  </a:t>
            </a:r>
            <a:r>
              <a:rPr lang="en-US" sz="1400" dirty="0" err="1" smtClean="0"/>
              <a:t>ամեն</a:t>
            </a:r>
            <a:r>
              <a:rPr lang="en-US" sz="1400" dirty="0" smtClean="0"/>
              <a:t> </a:t>
            </a:r>
            <a:r>
              <a:rPr lang="en-US" sz="1400" dirty="0" err="1" smtClean="0"/>
              <a:t>ինչ</a:t>
            </a:r>
            <a:r>
              <a:rPr lang="en-US" sz="1400" dirty="0" smtClean="0"/>
              <a:t>.</a:t>
            </a:r>
          </a:p>
          <a:p>
            <a:pPr>
              <a:buNone/>
            </a:pPr>
            <a:endParaRPr lang="en-US" sz="1400" dirty="0" smtClean="0"/>
          </a:p>
          <a:p>
            <a:pPr>
              <a:buNone/>
            </a:pPr>
            <a:r>
              <a:rPr lang="en-US" sz="1400" dirty="0" smtClean="0"/>
              <a:t>             </a:t>
            </a:r>
            <a:r>
              <a:rPr lang="en-US" sz="1400" i="1" dirty="0" err="1" smtClean="0">
                <a:solidFill>
                  <a:srgbClr val="C00000"/>
                </a:solidFill>
              </a:rPr>
              <a:t>Սեր</a:t>
            </a:r>
            <a:r>
              <a:rPr lang="en-US" sz="1400" i="1" dirty="0" smtClean="0">
                <a:solidFill>
                  <a:srgbClr val="C00000"/>
                </a:solidFill>
              </a:rPr>
              <a:t> է </a:t>
            </a:r>
            <a:r>
              <a:rPr lang="en-US" sz="1400" i="1" dirty="0" err="1" smtClean="0">
                <a:solidFill>
                  <a:srgbClr val="C00000"/>
                </a:solidFill>
              </a:rPr>
              <a:t>ծառն</a:t>
            </a:r>
            <a:r>
              <a:rPr lang="en-US" sz="1400" i="1" dirty="0" smtClean="0">
                <a:solidFill>
                  <a:srgbClr val="C00000"/>
                </a:solidFill>
              </a:rPr>
              <a:t> </a:t>
            </a:r>
            <a:r>
              <a:rPr lang="en-US" sz="1400" i="1" dirty="0" err="1" smtClean="0">
                <a:solidFill>
                  <a:srgbClr val="C00000"/>
                </a:solidFill>
              </a:rPr>
              <a:t>ու</a:t>
            </a:r>
            <a:r>
              <a:rPr lang="en-US" sz="1400" i="1" dirty="0" smtClean="0">
                <a:solidFill>
                  <a:srgbClr val="C00000"/>
                </a:solidFill>
              </a:rPr>
              <a:t> </a:t>
            </a:r>
            <a:r>
              <a:rPr lang="en-US" sz="1400" i="1" dirty="0" err="1" smtClean="0">
                <a:solidFill>
                  <a:srgbClr val="C00000"/>
                </a:solidFill>
              </a:rPr>
              <a:t>սեր</a:t>
            </a:r>
            <a:r>
              <a:rPr lang="en-US" sz="1400" i="1" dirty="0" smtClean="0">
                <a:solidFill>
                  <a:srgbClr val="C00000"/>
                </a:solidFill>
              </a:rPr>
              <a:t> </a:t>
            </a:r>
            <a:r>
              <a:rPr lang="en-US" sz="1400" i="1" dirty="0" err="1" smtClean="0">
                <a:solidFill>
                  <a:srgbClr val="C00000"/>
                </a:solidFill>
              </a:rPr>
              <a:t>ծաղիկն</a:t>
            </a:r>
            <a:r>
              <a:rPr lang="en-US" sz="1400" i="1" dirty="0" smtClean="0">
                <a:solidFill>
                  <a:srgbClr val="C00000"/>
                </a:solidFill>
              </a:rPr>
              <a:t>, </a:t>
            </a:r>
            <a:r>
              <a:rPr lang="en-US" sz="1400" i="1" dirty="0" err="1" smtClean="0">
                <a:solidFill>
                  <a:srgbClr val="C00000"/>
                </a:solidFill>
              </a:rPr>
              <a:t>ու</a:t>
            </a:r>
            <a:r>
              <a:rPr lang="en-US" sz="1400" i="1" dirty="0" smtClean="0">
                <a:solidFill>
                  <a:srgbClr val="C00000"/>
                </a:solidFill>
              </a:rPr>
              <a:t> </a:t>
            </a:r>
            <a:r>
              <a:rPr lang="en-US" sz="1400" i="1" dirty="0" err="1" smtClean="0">
                <a:solidFill>
                  <a:srgbClr val="C00000"/>
                </a:solidFill>
              </a:rPr>
              <a:t>սեր</a:t>
            </a:r>
            <a:r>
              <a:rPr lang="en-US" sz="1400" i="1" dirty="0" smtClean="0">
                <a:solidFill>
                  <a:srgbClr val="C00000"/>
                </a:solidFill>
              </a:rPr>
              <a:t> </a:t>
            </a:r>
            <a:r>
              <a:rPr lang="en-US" sz="1400" i="1" dirty="0" err="1" smtClean="0">
                <a:solidFill>
                  <a:srgbClr val="C00000"/>
                </a:solidFill>
              </a:rPr>
              <a:t>հավուն</a:t>
            </a:r>
            <a:r>
              <a:rPr lang="en-US" sz="1400" i="1" dirty="0" smtClean="0">
                <a:solidFill>
                  <a:srgbClr val="C00000"/>
                </a:solidFill>
              </a:rPr>
              <a:t> </a:t>
            </a:r>
            <a:r>
              <a:rPr lang="en-US" sz="1400" i="1" dirty="0" err="1" smtClean="0">
                <a:solidFill>
                  <a:srgbClr val="C00000"/>
                </a:solidFill>
              </a:rPr>
              <a:t>ձայնն</a:t>
            </a:r>
            <a:r>
              <a:rPr lang="en-US" sz="1400" i="1" dirty="0" smtClean="0">
                <a:solidFill>
                  <a:srgbClr val="C00000"/>
                </a:solidFill>
              </a:rPr>
              <a:t> ի </a:t>
            </a:r>
            <a:r>
              <a:rPr lang="en-US" sz="1400" i="1" dirty="0" err="1" smtClean="0">
                <a:solidFill>
                  <a:srgbClr val="C00000"/>
                </a:solidFill>
              </a:rPr>
              <a:t>ծառին</a:t>
            </a:r>
            <a:r>
              <a:rPr lang="en-US" sz="1400" i="1" dirty="0" smtClean="0">
                <a:solidFill>
                  <a:srgbClr val="C00000"/>
                </a:solidFill>
              </a:rPr>
              <a:t>,</a:t>
            </a:r>
          </a:p>
          <a:p>
            <a:pPr>
              <a:buNone/>
            </a:pPr>
            <a:r>
              <a:rPr lang="en-US" sz="1400" i="1" dirty="0" smtClean="0">
                <a:solidFill>
                  <a:srgbClr val="C00000"/>
                </a:solidFill>
              </a:rPr>
              <a:t>             </a:t>
            </a:r>
            <a:r>
              <a:rPr lang="en-US" sz="1400" i="1" dirty="0" err="1" smtClean="0">
                <a:solidFill>
                  <a:srgbClr val="C00000"/>
                </a:solidFill>
              </a:rPr>
              <a:t>Սեր</a:t>
            </a:r>
            <a:r>
              <a:rPr lang="en-US" sz="1400" i="1" dirty="0" smtClean="0">
                <a:solidFill>
                  <a:srgbClr val="C00000"/>
                </a:solidFill>
              </a:rPr>
              <a:t> է </a:t>
            </a:r>
            <a:r>
              <a:rPr lang="en-US" sz="1400" i="1" dirty="0" err="1" smtClean="0">
                <a:solidFill>
                  <a:srgbClr val="C00000"/>
                </a:solidFill>
              </a:rPr>
              <a:t>վարդն</a:t>
            </a:r>
            <a:r>
              <a:rPr lang="en-US" sz="1400" i="1" dirty="0" smtClean="0">
                <a:solidFill>
                  <a:srgbClr val="C00000"/>
                </a:solidFill>
              </a:rPr>
              <a:t> </a:t>
            </a:r>
            <a:r>
              <a:rPr lang="en-US" sz="1400" i="1" dirty="0" err="1" smtClean="0">
                <a:solidFill>
                  <a:srgbClr val="C00000"/>
                </a:solidFill>
              </a:rPr>
              <a:t>ու</a:t>
            </a:r>
            <a:r>
              <a:rPr lang="en-US" sz="1400" i="1" dirty="0" smtClean="0">
                <a:solidFill>
                  <a:srgbClr val="C00000"/>
                </a:solidFill>
              </a:rPr>
              <a:t> </a:t>
            </a:r>
            <a:r>
              <a:rPr lang="en-US" sz="1400" i="1" dirty="0" err="1" smtClean="0">
                <a:solidFill>
                  <a:srgbClr val="C00000"/>
                </a:solidFill>
              </a:rPr>
              <a:t>սեր</a:t>
            </a:r>
            <a:r>
              <a:rPr lang="en-US" sz="1400" i="1" dirty="0" smtClean="0">
                <a:solidFill>
                  <a:srgbClr val="C00000"/>
                </a:solidFill>
              </a:rPr>
              <a:t> </a:t>
            </a:r>
            <a:r>
              <a:rPr lang="en-US" sz="1400" i="1" dirty="0" err="1" smtClean="0">
                <a:solidFill>
                  <a:srgbClr val="C00000"/>
                </a:solidFill>
              </a:rPr>
              <a:t>պլպլուն</a:t>
            </a:r>
            <a:r>
              <a:rPr lang="en-US" sz="1400" i="1" dirty="0" smtClean="0">
                <a:solidFill>
                  <a:srgbClr val="C00000"/>
                </a:solidFill>
              </a:rPr>
              <a:t>՝ </a:t>
            </a:r>
            <a:r>
              <a:rPr lang="en-US" sz="1400" i="1" dirty="0" err="1" smtClean="0">
                <a:solidFill>
                  <a:srgbClr val="C00000"/>
                </a:solidFill>
              </a:rPr>
              <a:t>սիրով</a:t>
            </a:r>
            <a:r>
              <a:rPr lang="en-US" sz="1400" i="1" dirty="0" smtClean="0">
                <a:solidFill>
                  <a:srgbClr val="C00000"/>
                </a:solidFill>
              </a:rPr>
              <a:t> </a:t>
            </a:r>
            <a:r>
              <a:rPr lang="en-US" sz="1400" i="1" dirty="0" err="1" smtClean="0">
                <a:solidFill>
                  <a:srgbClr val="C00000"/>
                </a:solidFill>
              </a:rPr>
              <a:t>նըստել</a:t>
            </a:r>
            <a:r>
              <a:rPr lang="en-US" sz="1400" i="1" dirty="0" smtClean="0">
                <a:solidFill>
                  <a:srgbClr val="C00000"/>
                </a:solidFill>
              </a:rPr>
              <a:t> ի </a:t>
            </a:r>
            <a:r>
              <a:rPr lang="en-US" sz="1400" i="1" dirty="0" err="1" smtClean="0">
                <a:solidFill>
                  <a:srgbClr val="C00000"/>
                </a:solidFill>
              </a:rPr>
              <a:t>վերայ</a:t>
            </a:r>
            <a:r>
              <a:rPr lang="en-US" sz="1400" i="1" dirty="0" smtClean="0">
                <a:solidFill>
                  <a:srgbClr val="C00000"/>
                </a:solidFill>
              </a:rPr>
              <a:t> </a:t>
            </a:r>
            <a:r>
              <a:rPr lang="en-US" sz="1400" i="1" dirty="0" err="1" smtClean="0">
                <a:solidFill>
                  <a:srgbClr val="C00000"/>
                </a:solidFill>
              </a:rPr>
              <a:t>վարդին</a:t>
            </a:r>
            <a:r>
              <a:rPr lang="en-US" sz="1400" i="1" dirty="0" smtClean="0">
                <a:solidFill>
                  <a:srgbClr val="C00000"/>
                </a:solidFill>
              </a:rPr>
              <a:t>… </a:t>
            </a:r>
          </a:p>
          <a:p>
            <a:pPr>
              <a:buNone/>
            </a:pPr>
            <a:endParaRPr lang="en-US" sz="1400" i="1" dirty="0" smtClean="0">
              <a:solidFill>
                <a:srgbClr val="C00000"/>
              </a:solidFill>
            </a:endParaRPr>
          </a:p>
          <a:p>
            <a:pPr>
              <a:buNone/>
            </a:pPr>
            <a:r>
              <a:rPr lang="en-US" sz="1400" dirty="0" err="1" smtClean="0">
                <a:solidFill>
                  <a:schemeClr val="tx1">
                    <a:lumMod val="95000"/>
                    <a:lumOff val="5000"/>
                  </a:schemeClr>
                </a:solidFill>
              </a:rPr>
              <a:t>Սերը</a:t>
            </a:r>
            <a:r>
              <a:rPr lang="en-US" sz="1400" dirty="0" smtClean="0">
                <a:solidFill>
                  <a:schemeClr val="tx1">
                    <a:lumMod val="95000"/>
                    <a:lumOff val="5000"/>
                  </a:schemeClr>
                </a:solidFill>
              </a:rPr>
              <a:t> </a:t>
            </a:r>
            <a:r>
              <a:rPr lang="en-US" sz="1400" dirty="0" smtClean="0">
                <a:solidFill>
                  <a:srgbClr val="C00000"/>
                </a:solidFill>
              </a:rPr>
              <a:t> </a:t>
            </a:r>
            <a:r>
              <a:rPr lang="en-US" sz="1400" dirty="0" err="1" smtClean="0">
                <a:solidFill>
                  <a:schemeClr val="tx1">
                    <a:lumMod val="95000"/>
                    <a:lumOff val="5000"/>
                  </a:schemeClr>
                </a:solidFill>
              </a:rPr>
              <a:t>աշխարհի</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առողջությունն</a:t>
            </a:r>
            <a:r>
              <a:rPr lang="en-US" sz="1400" dirty="0" smtClean="0">
                <a:solidFill>
                  <a:schemeClr val="tx1">
                    <a:lumMod val="95000"/>
                    <a:lumOff val="5000"/>
                  </a:schemeClr>
                </a:solidFill>
              </a:rPr>
              <a:t> է, </a:t>
            </a:r>
            <a:r>
              <a:rPr lang="en-US" sz="1400" dirty="0" err="1" smtClean="0">
                <a:solidFill>
                  <a:schemeClr val="tx1">
                    <a:lumMod val="95000"/>
                    <a:lumOff val="5000"/>
                  </a:schemeClr>
                </a:solidFill>
              </a:rPr>
              <a:t>այդ</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իսկ</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պատճառով</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նրա</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ստեղծագործությունը</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լի</a:t>
            </a:r>
            <a:r>
              <a:rPr lang="en-US" sz="1400" dirty="0" smtClean="0">
                <a:solidFill>
                  <a:schemeClr val="tx1">
                    <a:lumMod val="95000"/>
                    <a:lumOff val="5000"/>
                  </a:schemeClr>
                </a:solidFill>
              </a:rPr>
              <a:t> է &lt;&lt;</a:t>
            </a:r>
            <a:r>
              <a:rPr lang="en-US" sz="1400" dirty="0" err="1" smtClean="0">
                <a:solidFill>
                  <a:schemeClr val="tx1">
                    <a:lumMod val="95000"/>
                    <a:lumOff val="5000"/>
                  </a:schemeClr>
                </a:solidFill>
              </a:rPr>
              <a:t>Տաղ</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սիրո</a:t>
            </a:r>
            <a:r>
              <a:rPr lang="en-US" sz="1400" dirty="0" smtClean="0">
                <a:solidFill>
                  <a:schemeClr val="tx1">
                    <a:lumMod val="95000"/>
                    <a:lumOff val="5000"/>
                  </a:schemeClr>
                </a:solidFill>
              </a:rPr>
              <a:t>&gt;&gt;, &lt;&lt;</a:t>
            </a:r>
            <a:r>
              <a:rPr lang="en-US" sz="1400" dirty="0" err="1" smtClean="0">
                <a:solidFill>
                  <a:schemeClr val="tx1">
                    <a:lumMod val="95000"/>
                    <a:lumOff val="5000"/>
                  </a:schemeClr>
                </a:solidFill>
              </a:rPr>
              <a:t>Տաղ</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սիրո</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ազնիվ</a:t>
            </a:r>
            <a:r>
              <a:rPr lang="en-US" sz="1400" dirty="0" smtClean="0">
                <a:solidFill>
                  <a:schemeClr val="tx1">
                    <a:lumMod val="95000"/>
                    <a:lumOff val="5000"/>
                  </a:schemeClr>
                </a:solidFill>
              </a:rPr>
              <a:t>&gt;&gt; </a:t>
            </a:r>
            <a:r>
              <a:rPr lang="en-US" sz="1400" dirty="0" err="1" smtClean="0">
                <a:solidFill>
                  <a:schemeClr val="tx1">
                    <a:lumMod val="95000"/>
                    <a:lumOff val="5000"/>
                  </a:schemeClr>
                </a:solidFill>
              </a:rPr>
              <a:t>վերնագիրն</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ունեցող</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բազմաթիվ</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գործերով</a:t>
            </a:r>
            <a:r>
              <a:rPr lang="en-US" sz="1400" dirty="0" smtClean="0">
                <a:solidFill>
                  <a:schemeClr val="tx1">
                    <a:lumMod val="95000"/>
                    <a:lumOff val="5000"/>
                  </a:schemeClr>
                </a:solidFill>
              </a:rPr>
              <a:t>:</a:t>
            </a:r>
          </a:p>
          <a:p>
            <a:pPr>
              <a:buNone/>
            </a:pPr>
            <a:r>
              <a:rPr lang="en-US" sz="1400" dirty="0" err="1" smtClean="0">
                <a:solidFill>
                  <a:schemeClr val="tx1">
                    <a:lumMod val="95000"/>
                    <a:lumOff val="5000"/>
                  </a:schemeClr>
                </a:solidFill>
              </a:rPr>
              <a:t>Կոստանդին</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Երզնկացին</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պատասխան</a:t>
            </a:r>
            <a:r>
              <a:rPr lang="en-US" sz="1400" dirty="0" smtClean="0">
                <a:solidFill>
                  <a:schemeClr val="tx1">
                    <a:lumMod val="95000"/>
                    <a:lumOff val="5000"/>
                  </a:schemeClr>
                </a:solidFill>
              </a:rPr>
              <a:t> է </a:t>
            </a:r>
            <a:r>
              <a:rPr lang="en-US" sz="1400" dirty="0" err="1" smtClean="0">
                <a:solidFill>
                  <a:schemeClr val="tx1">
                    <a:lumMod val="95000"/>
                    <a:lumOff val="5000"/>
                  </a:schemeClr>
                </a:solidFill>
              </a:rPr>
              <a:t>տալիս</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նաև</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հոգու</a:t>
            </a:r>
            <a:r>
              <a:rPr lang="en-US" sz="1400" dirty="0" smtClean="0">
                <a:solidFill>
                  <a:schemeClr val="tx1">
                    <a:lumMod val="95000"/>
                    <a:lumOff val="5000"/>
                  </a:schemeClr>
                </a:solidFill>
              </a:rPr>
              <a:t> և </a:t>
            </a:r>
            <a:r>
              <a:rPr lang="en-US" sz="1400" dirty="0" err="1" smtClean="0">
                <a:solidFill>
                  <a:schemeClr val="tx1">
                    <a:lumMod val="95000"/>
                    <a:lumOff val="5000"/>
                  </a:schemeClr>
                </a:solidFill>
              </a:rPr>
              <a:t>մարմնի</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վեճին</a:t>
            </a:r>
            <a:r>
              <a:rPr lang="en-US" sz="1400" dirty="0" smtClean="0">
                <a:solidFill>
                  <a:schemeClr val="tx1">
                    <a:lumMod val="95000"/>
                    <a:lumOff val="5000"/>
                  </a:schemeClr>
                </a:solidFill>
              </a:rPr>
              <a:t> և </a:t>
            </a:r>
            <a:r>
              <a:rPr lang="en-US" sz="1400" dirty="0" err="1" smtClean="0">
                <a:solidFill>
                  <a:schemeClr val="tx1">
                    <a:lumMod val="95000"/>
                    <a:lumOff val="5000"/>
                  </a:schemeClr>
                </a:solidFill>
              </a:rPr>
              <a:t>այդ</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կապակցությամբ</a:t>
            </a:r>
            <a:r>
              <a:rPr lang="en-US" sz="1400" dirty="0" smtClean="0">
                <a:solidFill>
                  <a:schemeClr val="tx1">
                    <a:lumMod val="95000"/>
                    <a:lumOff val="5000"/>
                  </a:schemeClr>
                </a:solidFill>
              </a:rPr>
              <a:t> </a:t>
            </a:r>
            <a:r>
              <a:rPr lang="en-US" sz="1400" dirty="0" err="1" smtClean="0">
                <a:solidFill>
                  <a:schemeClr val="tx1">
                    <a:lumMod val="95000"/>
                    <a:lumOff val="5000"/>
                  </a:schemeClr>
                </a:solidFill>
              </a:rPr>
              <a:t>գրում</a:t>
            </a:r>
            <a:r>
              <a:rPr lang="en-US" sz="1400" dirty="0" smtClean="0">
                <a:solidFill>
                  <a:schemeClr val="tx1">
                    <a:lumMod val="95000"/>
                    <a:lumOff val="5000"/>
                  </a:schemeClr>
                </a:solidFill>
              </a:rPr>
              <a:t>.</a:t>
            </a:r>
          </a:p>
          <a:p>
            <a:pPr>
              <a:buNone/>
            </a:pPr>
            <a:endParaRPr lang="en-US" sz="1400" dirty="0" smtClean="0">
              <a:solidFill>
                <a:schemeClr val="tx1">
                  <a:lumMod val="95000"/>
                  <a:lumOff val="5000"/>
                </a:schemeClr>
              </a:solidFill>
            </a:endParaRPr>
          </a:p>
          <a:p>
            <a:pPr>
              <a:buNone/>
            </a:pPr>
            <a:r>
              <a:rPr lang="en-US" sz="1400" i="1" dirty="0" smtClean="0">
                <a:solidFill>
                  <a:srgbClr val="C00000"/>
                </a:solidFill>
              </a:rPr>
              <a:t>                                     </a:t>
            </a:r>
            <a:r>
              <a:rPr lang="en-US" sz="1400" i="1" dirty="0" err="1" smtClean="0">
                <a:solidFill>
                  <a:srgbClr val="C00000"/>
                </a:solidFill>
              </a:rPr>
              <a:t>Հոգիս</a:t>
            </a:r>
            <a:r>
              <a:rPr lang="en-US" sz="1400" i="1" dirty="0" smtClean="0">
                <a:solidFill>
                  <a:srgbClr val="C00000"/>
                </a:solidFill>
              </a:rPr>
              <a:t> </a:t>
            </a:r>
            <a:r>
              <a:rPr lang="en-US" sz="1400" i="1" dirty="0" err="1" smtClean="0">
                <a:solidFill>
                  <a:srgbClr val="C00000"/>
                </a:solidFill>
              </a:rPr>
              <a:t>խիստ</a:t>
            </a:r>
            <a:r>
              <a:rPr lang="en-US" sz="1400" i="1" dirty="0" smtClean="0">
                <a:solidFill>
                  <a:srgbClr val="C00000"/>
                </a:solidFill>
              </a:rPr>
              <a:t> </a:t>
            </a:r>
            <a:r>
              <a:rPr lang="en-US" sz="1400" i="1" dirty="0" err="1" smtClean="0">
                <a:solidFill>
                  <a:srgbClr val="C00000"/>
                </a:solidFill>
              </a:rPr>
              <a:t>հոժար</a:t>
            </a:r>
            <a:r>
              <a:rPr lang="en-US" sz="1400" i="1" dirty="0" smtClean="0">
                <a:solidFill>
                  <a:srgbClr val="C00000"/>
                </a:solidFill>
              </a:rPr>
              <a:t>, </a:t>
            </a:r>
            <a:r>
              <a:rPr lang="en-US" sz="1400" i="1" dirty="0" err="1" smtClean="0">
                <a:solidFill>
                  <a:srgbClr val="C00000"/>
                </a:solidFill>
              </a:rPr>
              <a:t>բանից</a:t>
            </a:r>
            <a:r>
              <a:rPr lang="en-US" sz="1400" i="1" dirty="0" smtClean="0">
                <a:solidFill>
                  <a:srgbClr val="C00000"/>
                </a:solidFill>
              </a:rPr>
              <a:t> </a:t>
            </a:r>
            <a:r>
              <a:rPr lang="en-US" sz="1400" i="1" dirty="0" err="1" smtClean="0">
                <a:solidFill>
                  <a:srgbClr val="C00000"/>
                </a:solidFill>
              </a:rPr>
              <a:t>իմաստնոց</a:t>
            </a:r>
            <a:r>
              <a:rPr lang="en-US" sz="1400" i="1" dirty="0" smtClean="0">
                <a:solidFill>
                  <a:srgbClr val="C00000"/>
                </a:solidFill>
              </a:rPr>
              <a:t> </a:t>
            </a:r>
            <a:r>
              <a:rPr lang="en-US" sz="1400" i="1" dirty="0" err="1" smtClean="0">
                <a:solidFill>
                  <a:srgbClr val="C00000"/>
                </a:solidFill>
              </a:rPr>
              <a:t>լըսել</a:t>
            </a:r>
            <a:r>
              <a:rPr lang="en-US" sz="1400" i="1" dirty="0" smtClean="0">
                <a:solidFill>
                  <a:srgbClr val="C00000"/>
                </a:solidFill>
              </a:rPr>
              <a:t>.</a:t>
            </a:r>
          </a:p>
          <a:p>
            <a:pPr>
              <a:buNone/>
            </a:pPr>
            <a:r>
              <a:rPr lang="en-US" sz="1400" i="1" dirty="0" smtClean="0">
                <a:solidFill>
                  <a:srgbClr val="C00000"/>
                </a:solidFill>
              </a:rPr>
              <a:t>                                     </a:t>
            </a:r>
            <a:r>
              <a:rPr lang="en-US" sz="1400" i="1" dirty="0" err="1" smtClean="0">
                <a:solidFill>
                  <a:srgbClr val="C00000"/>
                </a:solidFill>
              </a:rPr>
              <a:t>Մարմինս</a:t>
            </a:r>
            <a:r>
              <a:rPr lang="en-US" sz="1400" i="1" dirty="0" smtClean="0">
                <a:solidFill>
                  <a:srgbClr val="C00000"/>
                </a:solidFill>
              </a:rPr>
              <a:t> է </a:t>
            </a:r>
            <a:r>
              <a:rPr lang="en-US" sz="1400" i="1" dirty="0" err="1" smtClean="0">
                <a:solidFill>
                  <a:srgbClr val="C00000"/>
                </a:solidFill>
              </a:rPr>
              <a:t>հեշտասեր</a:t>
            </a:r>
            <a:r>
              <a:rPr lang="en-US" sz="1400" i="1" dirty="0" smtClean="0">
                <a:solidFill>
                  <a:srgbClr val="C00000"/>
                </a:solidFill>
              </a:rPr>
              <a:t>, </a:t>
            </a:r>
            <a:r>
              <a:rPr lang="en-US" sz="1400" i="1" dirty="0" err="1" smtClean="0">
                <a:solidFill>
                  <a:srgbClr val="C00000"/>
                </a:solidFill>
              </a:rPr>
              <a:t>զի</a:t>
            </a:r>
            <a:r>
              <a:rPr lang="en-US" sz="1400" i="1" dirty="0" smtClean="0">
                <a:solidFill>
                  <a:srgbClr val="C00000"/>
                </a:solidFill>
              </a:rPr>
              <a:t> </a:t>
            </a:r>
            <a:r>
              <a:rPr lang="en-US" sz="1400" i="1" dirty="0" err="1" smtClean="0">
                <a:solidFill>
                  <a:srgbClr val="C00000"/>
                </a:solidFill>
              </a:rPr>
              <a:t>աշխարհես</a:t>
            </a:r>
            <a:r>
              <a:rPr lang="en-US" sz="1400" i="1" dirty="0" smtClean="0">
                <a:solidFill>
                  <a:srgbClr val="C00000"/>
                </a:solidFill>
              </a:rPr>
              <a:t> է </a:t>
            </a:r>
            <a:r>
              <a:rPr lang="en-US" sz="1400" i="1" dirty="0" err="1" smtClean="0">
                <a:solidFill>
                  <a:srgbClr val="C00000"/>
                </a:solidFill>
              </a:rPr>
              <a:t>ինք</a:t>
            </a:r>
            <a:r>
              <a:rPr lang="en-US" sz="1400" i="1" dirty="0" smtClean="0">
                <a:solidFill>
                  <a:srgbClr val="C00000"/>
                </a:solidFill>
              </a:rPr>
              <a:t> </a:t>
            </a:r>
            <a:r>
              <a:rPr lang="en-US" sz="1400" i="1" dirty="0" err="1" smtClean="0">
                <a:solidFill>
                  <a:srgbClr val="C00000"/>
                </a:solidFill>
              </a:rPr>
              <a:t>ծընել</a:t>
            </a:r>
            <a:r>
              <a:rPr lang="en-US" sz="1400" i="1" dirty="0" smtClean="0">
                <a:solidFill>
                  <a:srgbClr val="C00000"/>
                </a:solidFill>
              </a:rPr>
              <a:t>.</a:t>
            </a:r>
          </a:p>
          <a:p>
            <a:pPr>
              <a:buNone/>
            </a:pPr>
            <a:r>
              <a:rPr lang="en-US" sz="1400" i="1" dirty="0" smtClean="0">
                <a:solidFill>
                  <a:srgbClr val="C00000"/>
                </a:solidFill>
              </a:rPr>
              <a:t>                                     Ի </a:t>
            </a:r>
            <a:r>
              <a:rPr lang="en-US" sz="1400" i="1" dirty="0" err="1" smtClean="0">
                <a:solidFill>
                  <a:srgbClr val="C00000"/>
                </a:solidFill>
              </a:rPr>
              <a:t>երկուքին</a:t>
            </a:r>
            <a:r>
              <a:rPr lang="en-US" sz="1400" i="1" dirty="0" smtClean="0">
                <a:solidFill>
                  <a:srgbClr val="C00000"/>
                </a:solidFill>
              </a:rPr>
              <a:t> </a:t>
            </a:r>
            <a:r>
              <a:rPr lang="en-US" sz="1400" i="1" dirty="0" err="1" smtClean="0">
                <a:solidFill>
                  <a:srgbClr val="C00000"/>
                </a:solidFill>
              </a:rPr>
              <a:t>միջին</a:t>
            </a:r>
            <a:r>
              <a:rPr lang="en-US" sz="1400" i="1" dirty="0" smtClean="0">
                <a:solidFill>
                  <a:srgbClr val="C00000"/>
                </a:solidFill>
              </a:rPr>
              <a:t> </a:t>
            </a:r>
            <a:r>
              <a:rPr lang="en-US" sz="1400" i="1" dirty="0" err="1" smtClean="0">
                <a:solidFill>
                  <a:srgbClr val="C00000"/>
                </a:solidFill>
              </a:rPr>
              <a:t>մոմ</a:t>
            </a:r>
            <a:r>
              <a:rPr lang="en-US" sz="1400" i="1" dirty="0" smtClean="0">
                <a:solidFill>
                  <a:srgbClr val="C00000"/>
                </a:solidFill>
              </a:rPr>
              <a:t> </a:t>
            </a:r>
            <a:r>
              <a:rPr lang="en-US" sz="1400" i="1" dirty="0" err="1" smtClean="0">
                <a:solidFill>
                  <a:srgbClr val="C00000"/>
                </a:solidFill>
              </a:rPr>
              <a:t>եմ</a:t>
            </a:r>
            <a:r>
              <a:rPr lang="en-US" sz="1400" i="1" dirty="0" smtClean="0">
                <a:solidFill>
                  <a:srgbClr val="C00000"/>
                </a:solidFill>
              </a:rPr>
              <a:t> ՝ ի </a:t>
            </a:r>
            <a:r>
              <a:rPr lang="en-US" sz="1400" i="1" dirty="0" err="1" smtClean="0">
                <a:solidFill>
                  <a:srgbClr val="C00000"/>
                </a:solidFill>
              </a:rPr>
              <a:t>մեջ</a:t>
            </a:r>
            <a:r>
              <a:rPr lang="en-US" sz="1400" i="1" dirty="0" smtClean="0">
                <a:solidFill>
                  <a:srgbClr val="C00000"/>
                </a:solidFill>
              </a:rPr>
              <a:t> </a:t>
            </a:r>
            <a:r>
              <a:rPr lang="en-US" sz="1400" i="1" dirty="0" err="1" smtClean="0">
                <a:solidFill>
                  <a:srgbClr val="C00000"/>
                </a:solidFill>
              </a:rPr>
              <a:t>հըրոյն</a:t>
            </a:r>
            <a:r>
              <a:rPr lang="en-US" sz="1400" i="1" dirty="0" smtClean="0">
                <a:solidFill>
                  <a:srgbClr val="C00000"/>
                </a:solidFill>
              </a:rPr>
              <a:t> </a:t>
            </a:r>
            <a:r>
              <a:rPr lang="en-US" sz="1400" i="1" dirty="0" err="1" smtClean="0">
                <a:solidFill>
                  <a:srgbClr val="C00000"/>
                </a:solidFill>
              </a:rPr>
              <a:t>վառել</a:t>
            </a:r>
            <a:r>
              <a:rPr lang="en-US" sz="1400" i="1" dirty="0" smtClean="0">
                <a:solidFill>
                  <a:srgbClr val="C00000"/>
                </a:solidFill>
              </a:rPr>
              <a:t>,</a:t>
            </a:r>
          </a:p>
          <a:p>
            <a:pPr>
              <a:buNone/>
            </a:pPr>
            <a:r>
              <a:rPr lang="en-US" sz="1400" i="1" dirty="0" smtClean="0">
                <a:solidFill>
                  <a:srgbClr val="C00000"/>
                </a:solidFill>
              </a:rPr>
              <a:t>                                     </a:t>
            </a:r>
            <a:r>
              <a:rPr lang="en-US" sz="1400" i="1" dirty="0" err="1" smtClean="0">
                <a:solidFill>
                  <a:srgbClr val="C00000"/>
                </a:solidFill>
              </a:rPr>
              <a:t>Անհիմն</a:t>
            </a:r>
            <a:r>
              <a:rPr lang="en-US" sz="1400" i="1" dirty="0" smtClean="0">
                <a:solidFill>
                  <a:srgbClr val="C00000"/>
                </a:solidFill>
              </a:rPr>
              <a:t> </a:t>
            </a:r>
            <a:r>
              <a:rPr lang="en-US" sz="1400" i="1" dirty="0" err="1" smtClean="0">
                <a:solidFill>
                  <a:srgbClr val="C00000"/>
                </a:solidFill>
              </a:rPr>
              <a:t>ու</a:t>
            </a:r>
            <a:r>
              <a:rPr lang="en-US" sz="1400" i="1" dirty="0" smtClean="0">
                <a:solidFill>
                  <a:srgbClr val="C00000"/>
                </a:solidFill>
              </a:rPr>
              <a:t> </a:t>
            </a:r>
            <a:r>
              <a:rPr lang="en-US" sz="1400" i="1" dirty="0" err="1" smtClean="0">
                <a:solidFill>
                  <a:srgbClr val="C00000"/>
                </a:solidFill>
              </a:rPr>
              <a:t>անհաստատ</a:t>
            </a:r>
            <a:r>
              <a:rPr lang="en-US" sz="1400" i="1" dirty="0" smtClean="0">
                <a:solidFill>
                  <a:srgbClr val="C00000"/>
                </a:solidFill>
              </a:rPr>
              <a:t> </a:t>
            </a:r>
            <a:r>
              <a:rPr lang="en-US" sz="1400" i="1" dirty="0" err="1" smtClean="0">
                <a:solidFill>
                  <a:srgbClr val="C00000"/>
                </a:solidFill>
              </a:rPr>
              <a:t>եմ</a:t>
            </a:r>
            <a:r>
              <a:rPr lang="en-US" sz="1400" i="1" dirty="0" smtClean="0">
                <a:solidFill>
                  <a:srgbClr val="C00000"/>
                </a:solidFill>
              </a:rPr>
              <a:t>՝ </a:t>
            </a:r>
            <a:r>
              <a:rPr lang="en-US" sz="1400" i="1" dirty="0" err="1" smtClean="0">
                <a:solidFill>
                  <a:srgbClr val="C00000"/>
                </a:solidFill>
              </a:rPr>
              <a:t>անհանգիստ</a:t>
            </a:r>
            <a:r>
              <a:rPr lang="en-US" sz="1400" i="1" dirty="0" smtClean="0">
                <a:solidFill>
                  <a:srgbClr val="C00000"/>
                </a:solidFill>
              </a:rPr>
              <a:t> ի </a:t>
            </a:r>
            <a:r>
              <a:rPr lang="en-US" sz="1400" i="1" dirty="0" err="1" smtClean="0">
                <a:solidFill>
                  <a:srgbClr val="C00000"/>
                </a:solidFill>
              </a:rPr>
              <a:t>շուրջ</a:t>
            </a:r>
            <a:r>
              <a:rPr lang="en-US" sz="1400" i="1" dirty="0" smtClean="0">
                <a:solidFill>
                  <a:srgbClr val="C00000"/>
                </a:solidFill>
              </a:rPr>
              <a:t> </a:t>
            </a:r>
            <a:r>
              <a:rPr lang="en-US" sz="1400" i="1" dirty="0" err="1" smtClean="0">
                <a:solidFill>
                  <a:srgbClr val="C00000"/>
                </a:solidFill>
              </a:rPr>
              <a:t>եկել</a:t>
            </a:r>
            <a:r>
              <a:rPr lang="en-US" sz="1400" i="1" dirty="0" smtClean="0">
                <a:solidFill>
                  <a:srgbClr val="C00000"/>
                </a:solidFill>
              </a:rPr>
              <a:t>:</a:t>
            </a:r>
            <a:endParaRPr lang="ru-RU" sz="1400" i="1" dirty="0">
              <a:solidFill>
                <a:srgbClr val="C00000"/>
              </a:solidFill>
            </a:endParaRPr>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15404" y="3143248"/>
            <a:ext cx="304800" cy="304800"/>
          </a:xfrm>
          <a:prstGeom prst="rect">
            <a:avLst/>
          </a:prstGeom>
        </p:spPr>
      </p:pic>
    </p:spTree>
  </p:cSld>
  <p:clrMapOvr>
    <a:masterClrMapping/>
  </p:clrMapOvr>
  <p:transition advTm="53617">
    <p:zoom dir="in"/>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5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500174"/>
          </a:xfrm>
        </p:spPr>
        <p:txBody>
          <a:bodyPr>
            <a:normAutofit fontScale="90000"/>
          </a:bodyPr>
          <a:lstStyle/>
          <a:p>
            <a:r>
              <a:rPr lang="en-US" dirty="0" smtClean="0">
                <a:solidFill>
                  <a:srgbClr val="FF0000"/>
                </a:solidFill>
              </a:rPr>
              <a:t>    </a:t>
            </a:r>
            <a:r>
              <a:rPr lang="hy-AM" dirty="0" smtClean="0">
                <a:solidFill>
                  <a:srgbClr val="FF0000"/>
                </a:solidFill>
              </a:rPr>
              <a:t>Հովհաննես Թլկուրանցի</a:t>
            </a:r>
            <a:r>
              <a:rPr lang="hy-AM" dirty="0" smtClean="0"/>
              <a:t/>
            </a:r>
            <a:br>
              <a:rPr lang="hy-AM" dirty="0" smtClean="0"/>
            </a:br>
            <a:endParaRPr lang="ru-RU" dirty="0"/>
          </a:p>
        </p:txBody>
      </p:sp>
      <p:pic>
        <p:nvPicPr>
          <p:cNvPr id="5" name="Содержимое 4" descr="Գրականություն.jpg"/>
          <p:cNvPicPr>
            <a:picLocks noGrp="1" noChangeAspect="1"/>
          </p:cNvPicPr>
          <p:nvPr>
            <p:ph sz="half" idx="1"/>
          </p:nvPr>
        </p:nvPicPr>
        <p:blipFill>
          <a:blip r:embed="rId4"/>
          <a:stretch>
            <a:fillRect/>
          </a:stretch>
        </p:blipFill>
        <p:spPr>
          <a:xfrm>
            <a:off x="142844" y="1214422"/>
            <a:ext cx="4500562" cy="3929090"/>
          </a:xfrm>
        </p:spPr>
      </p:pic>
      <p:sp>
        <p:nvSpPr>
          <p:cNvPr id="4" name="Содержимое 3"/>
          <p:cNvSpPr>
            <a:spLocks noGrp="1"/>
          </p:cNvSpPr>
          <p:nvPr>
            <p:ph sz="half" idx="2"/>
          </p:nvPr>
        </p:nvSpPr>
        <p:spPr>
          <a:xfrm>
            <a:off x="4714876" y="857232"/>
            <a:ext cx="3971924" cy="5500726"/>
          </a:xfrm>
        </p:spPr>
        <p:txBody>
          <a:bodyPr>
            <a:normAutofit/>
          </a:bodyPr>
          <a:lstStyle/>
          <a:p>
            <a:pPr>
              <a:buNone/>
            </a:pPr>
            <a:endParaRPr lang="en-US" sz="1400" dirty="0" smtClean="0"/>
          </a:p>
          <a:p>
            <a:pPr>
              <a:buNone/>
            </a:pPr>
            <a:r>
              <a:rPr lang="hy-AM" sz="1400" dirty="0" smtClean="0"/>
              <a:t>Ծնվել է Միջագետքի Թլկուրան ավանում (Կիլիկիայի մոտ), ապրել ու ստեղծագործել է </a:t>
            </a:r>
            <a:r>
              <a:rPr lang="en-US" sz="1400" dirty="0" smtClean="0"/>
              <a:t>XIV </a:t>
            </a:r>
            <a:r>
              <a:rPr lang="hy-AM" sz="1400" dirty="0" smtClean="0"/>
              <a:t>դ. 2-րդ և </a:t>
            </a:r>
            <a:r>
              <a:rPr lang="en-US" sz="1400" dirty="0" smtClean="0"/>
              <a:t>XV </a:t>
            </a:r>
            <a:r>
              <a:rPr lang="hy-AM" sz="1400" dirty="0" smtClean="0"/>
              <a:t>դ. 1-ին կեսերին: Գրել է տաղեր և ինքն էլ եղանակավորել ու երգել դրանք: Նրանից մեզ են հասել սիրո և բնության, խրատական-բարոյախոսական, վիպական տաղեր և կրոնական ոտանավորներ: Հովհաննես Թլկուրանցու ստեղծագործությունն էական մասով անմիջական շարունակությունը, հետագա ծավալումն ու խորացումն է կյանքի ու գրականության մեջ դեռևս </a:t>
            </a:r>
            <a:r>
              <a:rPr lang="en-US" sz="1400" dirty="0" smtClean="0"/>
              <a:t>X </a:t>
            </a:r>
            <a:r>
              <a:rPr lang="hy-AM" sz="1400" dirty="0" smtClean="0"/>
              <a:t>դ. սկիզբ առած աշխարհականացման ոգու և արվեստի: Բնության և սիրո տաղերում, ի տարբերություն իր նախորդ բանաստեղծների (Գրիգոր Նարեկացի, Կոստանդին Երզնկացի), նա երգում ու փառաբանում է սերն ու բնությունը առանց այլաբանության:</a:t>
            </a:r>
            <a:r>
              <a:rPr lang="en-US" sz="1400" dirty="0" smtClean="0"/>
              <a:t> </a:t>
            </a:r>
            <a:endParaRPr lang="ru-RU" sz="1400" dirty="0"/>
          </a:p>
        </p:txBody>
      </p:sp>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66" y="3429000"/>
            <a:ext cx="304800" cy="304800"/>
          </a:xfrm>
          <a:prstGeom prst="rect">
            <a:avLst/>
          </a:prstGeom>
        </p:spPr>
      </p:pic>
    </p:spTree>
  </p:cSld>
  <p:clrMapOvr>
    <a:masterClrMapping/>
  </p:clrMapOvr>
  <p:transition advTm="47081">
    <p:wheel spokes="2"/>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9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42852"/>
            <a:ext cx="8229600" cy="6286544"/>
          </a:xfrm>
        </p:spPr>
        <p:txBody>
          <a:bodyPr>
            <a:normAutofit/>
          </a:bodyPr>
          <a:lstStyle/>
          <a:p>
            <a:pPr>
              <a:buNone/>
            </a:pPr>
            <a:r>
              <a:rPr lang="hy-AM" sz="1400" dirty="0" smtClean="0"/>
              <a:t>Նրա պոեզիան սիրո քնարերգության իրավունքի հիմնավորումն ու պաշտպանությունն էր: Կինը բանաստեղծի համար սիրո մարմնացում է, մի զորություն, որ «հրով այրէ զերկիր ամեն», «ի յետ բերէ զելած հոգին»: Բայց նա սիրո աղբյուր է գերազանցապես արտաքինով, ֆիզիկական գեղեցկությամբ: Ինչպես միջնադարյան բոլոր բանաստեղծների, այնպես էլ Հովհաննես Թլկուրանցու տաղերում կնոջ հոգեբանության դրսևորում չենք գտնում: Սակայն ցանկական հույզը չէ, որ երգում է նա: Սիրո երգը նրա ստեղծագործության մեջ ներհյուսված է բնության երգին: Որպես այդպիսին «Տաղ գարնան» քերթվածը լավագույններից է հայ գրականության մեջ: Այստեղ բնությունը երգվում է իր ամբողջության, շարժման, լինելության ու մահացման մեջ: Սակայն մի կողմից՝ հանդերձյալ կյանքի, մեղքերի քավության, կնոջ ու սիրո մեղանչական լինելու գաղափարները, մյուս կողմից՝ աշխարհի ու բնության գեղեցկությունները, սիրել-սիրվելու ձգտումները, ինչպես միջնադարյան տաղերգուների, այնպես էլ Հովհաննես Թլկուրանցու մեջ առաջացնում են երկվություն, հոգու և մարմնի փոխհարաբերության, հոգո՞ւն, թե՝ մարմնին առաջնություն տալու հարցում: Այս հակասությունն առավելապես զգացվում է նրա խրատական-բարոյախոսական տաղերում: Հովհաննես Թլկուրանցու մի քանի տաղեր նվիրված են մահվան խնդրին: Մահվան ուրվականը թեև սարսափեցնում է տաղերգուին, բայց, ի տարբերություն միջնադարում տիրապետող աշխարհայեցության, նա չի քարոզում մարմինը մեռցնելու գաղափարը, չի մխիթարում ու մխիթարվում հանդերձյալ կյանքով: Հովհաննես Թլկուրանցու խրատական-բարոյախոսական տաղերից մեկը նվիրված է արբեցությանն ու նրա վատ հետևանքներին: Ուշագրավ են ևս երկուսը, որոնք ունեն սոցիալական բովանդակություն: Դրանցից մեկում, «Վասն քահանայից և առաջնորդաց ասացեալ» վերնագրով, հեղինակը ձաղկում է հոգևոր առաջնորդներին, որոնք խրատում են, բայց իրենք «ի յամէն խրատէ դուրս» են: Երկրորդում («Իմ սիրտ, լսէ ’ւ ականջ արա») բանաստեղծը հոռետեսական տրամադրությամբ է խոսում մարդկային փոխհարաբերությունների մասին, հիասթափված է շրջապատից: Միջնադարյան հայ տաղերգության մեջ բացառիկ տեղ ունեն Հովհաննես Թլկուրանցու վիպական տաղերը: Նա առաջին հայ տաղերգուն է, որ մշակել է ժողովրդական բանահյուսությունից քաղված թեմաներ</a:t>
            </a:r>
            <a:endParaRPr lang="ru-RU" sz="1400" b="1" dirty="0"/>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66" y="3214686"/>
            <a:ext cx="304800" cy="304800"/>
          </a:xfrm>
          <a:prstGeom prst="rect">
            <a:avLst/>
          </a:prstGeom>
        </p:spPr>
      </p:pic>
    </p:spTree>
  </p:cSld>
  <p:clrMapOvr>
    <a:masterClrMapping/>
  </p:clrMapOvr>
  <p:transition advTm="81229">
    <p:comb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7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6072230"/>
          </a:xfrm>
        </p:spPr>
        <p:txBody>
          <a:bodyPr>
            <a:normAutofit/>
          </a:bodyPr>
          <a:lstStyle/>
          <a:p>
            <a:pPr>
              <a:buNone/>
            </a:pPr>
            <a:r>
              <a:rPr lang="hy-AM" sz="1400" dirty="0" smtClean="0"/>
              <a:t>Բացառիկ նրբությամբ ու քնարականությամբ մեծատաղանդ Թլկուրան- ցին նկարագրում է թե՛ Հովհաննես Մկրտչի ծնունդը (ըստ Ղուկասու) 5 և՛ թե նրա գլխատման տեսարանները (ըստ Մատթեոսի) 6 : Հրեաստանի թագավոր Հերովդեսի ժամանակներում ապրող Զաքարիա քահանան և նրա կինը՝ Եղի- սաբեթը, զավակ չունեին, քանի որ վերջինս ամուլ էր: Ինչպես Ալեքսիանոս ճգնավորի ծնողները, նրանք ևս տաճարներում խունկ էին ծխում, անվերջ աղոթում, կատարում Տիրոջ բոլոր պատվիրանները՝ զավակ ունենալու ցան- կությամբ: Որքան նուրբ է բանաստեղծը պատկերում նրանց որդու՝ Հովհան- նեսի ծնունդը.</a:t>
            </a:r>
            <a:r>
              <a:rPr lang="en-US" sz="1400" dirty="0" smtClean="0"/>
              <a:t> </a:t>
            </a:r>
          </a:p>
          <a:p>
            <a:pPr>
              <a:buNone/>
            </a:pPr>
            <a:endParaRPr lang="en-US" sz="1400" dirty="0" smtClean="0"/>
          </a:p>
          <a:p>
            <a:pPr>
              <a:buNone/>
            </a:pPr>
            <a:r>
              <a:rPr lang="en-US" sz="1400" dirty="0" smtClean="0"/>
              <a:t>                                                         </a:t>
            </a:r>
            <a:r>
              <a:rPr lang="hy-AM" sz="1400" i="1" dirty="0" smtClean="0">
                <a:solidFill>
                  <a:srgbClr val="C00000"/>
                </a:solidFill>
              </a:rPr>
              <a:t>Յորժամ ծընաւ զՏէրն եւ զծառան,</a:t>
            </a:r>
            <a:endParaRPr lang="en-US" sz="1400" i="1" dirty="0" smtClean="0">
              <a:solidFill>
                <a:srgbClr val="C00000"/>
              </a:solidFill>
            </a:endParaRPr>
          </a:p>
          <a:p>
            <a:pPr>
              <a:buNone/>
            </a:pPr>
            <a:r>
              <a:rPr lang="en-US" sz="1400" i="1" dirty="0" smtClean="0">
                <a:solidFill>
                  <a:srgbClr val="C00000"/>
                </a:solidFill>
              </a:rPr>
              <a:t>                                                         </a:t>
            </a:r>
            <a:r>
              <a:rPr lang="hy-AM" sz="1400" i="1" dirty="0" smtClean="0">
                <a:solidFill>
                  <a:srgbClr val="C00000"/>
                </a:solidFill>
              </a:rPr>
              <a:t>Երկինք եւ երկիր շնորհօք լըցան </a:t>
            </a:r>
            <a:endParaRPr lang="en-US" sz="1400" i="1" dirty="0" smtClean="0">
              <a:solidFill>
                <a:srgbClr val="C00000"/>
              </a:solidFill>
            </a:endParaRPr>
          </a:p>
          <a:p>
            <a:pPr>
              <a:buNone/>
            </a:pPr>
            <a:r>
              <a:rPr lang="en-US" sz="1400" i="1" dirty="0" smtClean="0">
                <a:solidFill>
                  <a:srgbClr val="C00000"/>
                </a:solidFill>
              </a:rPr>
              <a:t>                                                          </a:t>
            </a:r>
            <a:r>
              <a:rPr lang="hy-AM" sz="1400" i="1" dirty="0" smtClean="0">
                <a:solidFill>
                  <a:srgbClr val="C00000"/>
                </a:solidFill>
              </a:rPr>
              <a:t>Հովիւքն եւ մոգքըն շարժեցան՝ </a:t>
            </a:r>
            <a:r>
              <a:rPr lang="en-US" sz="1400" i="1" dirty="0" smtClean="0">
                <a:solidFill>
                  <a:srgbClr val="C00000"/>
                </a:solidFill>
              </a:rPr>
              <a:t> </a:t>
            </a:r>
          </a:p>
          <a:p>
            <a:pPr>
              <a:buNone/>
            </a:pPr>
            <a:r>
              <a:rPr lang="en-US" sz="1400" i="1" dirty="0" smtClean="0">
                <a:solidFill>
                  <a:srgbClr val="C00000"/>
                </a:solidFill>
              </a:rPr>
              <a:t>                                                         </a:t>
            </a:r>
            <a:r>
              <a:rPr lang="hy-AM" sz="1400" i="1" dirty="0" smtClean="0">
                <a:solidFill>
                  <a:srgbClr val="C00000"/>
                </a:solidFill>
              </a:rPr>
              <a:t>Երկըրպագեն սուրբ ծընընդեան</a:t>
            </a:r>
            <a:r>
              <a:rPr lang="en-US" sz="1400" i="1" dirty="0" smtClean="0">
                <a:solidFill>
                  <a:srgbClr val="C00000"/>
                </a:solidFill>
              </a:rPr>
              <a:t>:</a:t>
            </a:r>
          </a:p>
          <a:p>
            <a:pPr>
              <a:buNone/>
            </a:pPr>
            <a:endParaRPr lang="en-US" sz="1400" i="1" dirty="0" smtClean="0">
              <a:solidFill>
                <a:srgbClr val="C00000"/>
              </a:solidFill>
            </a:endParaRPr>
          </a:p>
          <a:p>
            <a:pPr>
              <a:buNone/>
            </a:pPr>
            <a:r>
              <a:rPr lang="hy-AM" sz="1400" dirty="0" smtClean="0"/>
              <a:t>«Մեկնութիւն Արարածոցը» </a:t>
            </a:r>
            <a:r>
              <a:rPr lang="en-US" sz="1400" dirty="0" smtClean="0"/>
              <a:t> </a:t>
            </a:r>
            <a:r>
              <a:rPr lang="hy-AM" sz="1400" dirty="0" smtClean="0"/>
              <a:t>սկսվում է, այսպես կոչված, նախերգանքով, ուր բանաստեղծն իրազեկ է դարձնում իր ստեղծագործության նյութին և ընդգրկման սահմաններին.</a:t>
            </a:r>
            <a:endParaRPr lang="en-US" sz="1400" dirty="0" smtClean="0"/>
          </a:p>
          <a:p>
            <a:pPr>
              <a:buNone/>
            </a:pPr>
            <a:endParaRPr lang="en-US" sz="1400" dirty="0" smtClean="0"/>
          </a:p>
          <a:p>
            <a:pPr>
              <a:buNone/>
            </a:pPr>
            <a:r>
              <a:rPr lang="en-US" sz="1400" dirty="0" smtClean="0">
                <a:solidFill>
                  <a:srgbClr val="C00000"/>
                </a:solidFill>
              </a:rPr>
              <a:t>                                                          </a:t>
            </a:r>
            <a:r>
              <a:rPr lang="hy-AM" sz="1400" dirty="0" smtClean="0">
                <a:solidFill>
                  <a:srgbClr val="C00000"/>
                </a:solidFill>
              </a:rPr>
              <a:t>Ես Յովհաննէս նուաստ ոգի, </a:t>
            </a:r>
            <a:endParaRPr lang="en-US" sz="1400" dirty="0" smtClean="0">
              <a:solidFill>
                <a:srgbClr val="C00000"/>
              </a:solidFill>
            </a:endParaRPr>
          </a:p>
          <a:p>
            <a:pPr>
              <a:buNone/>
            </a:pPr>
            <a:r>
              <a:rPr lang="en-US" sz="1400" dirty="0" smtClean="0">
                <a:solidFill>
                  <a:srgbClr val="C00000"/>
                </a:solidFill>
              </a:rPr>
              <a:t>                                                                          </a:t>
            </a:r>
            <a:r>
              <a:rPr lang="hy-AM" sz="1400" dirty="0" smtClean="0">
                <a:solidFill>
                  <a:srgbClr val="C00000"/>
                </a:solidFill>
              </a:rPr>
              <a:t>որ մականունս Թուլգուրանցի, </a:t>
            </a:r>
            <a:endParaRPr lang="en-US" sz="1400" dirty="0" smtClean="0">
              <a:solidFill>
                <a:srgbClr val="C00000"/>
              </a:solidFill>
            </a:endParaRPr>
          </a:p>
          <a:p>
            <a:pPr>
              <a:buNone/>
            </a:pPr>
            <a:r>
              <a:rPr lang="en-US" sz="1400" dirty="0" smtClean="0">
                <a:solidFill>
                  <a:srgbClr val="C00000"/>
                </a:solidFill>
              </a:rPr>
              <a:t>                                                           </a:t>
            </a:r>
            <a:r>
              <a:rPr lang="hy-AM" sz="1400" dirty="0" smtClean="0">
                <a:solidFill>
                  <a:srgbClr val="C00000"/>
                </a:solidFill>
              </a:rPr>
              <a:t>Կամաւ իմով ի հոգ մտի</a:t>
            </a:r>
            <a:endParaRPr lang="en-US" sz="1400" dirty="0" smtClean="0">
              <a:solidFill>
                <a:srgbClr val="C00000"/>
              </a:solidFill>
            </a:endParaRPr>
          </a:p>
          <a:p>
            <a:pPr>
              <a:buNone/>
            </a:pPr>
            <a:r>
              <a:rPr lang="en-US" sz="1400" dirty="0" smtClean="0">
                <a:solidFill>
                  <a:srgbClr val="C00000"/>
                </a:solidFill>
              </a:rPr>
              <a:t>                                                                       </a:t>
            </a:r>
            <a:r>
              <a:rPr lang="hy-AM" sz="1400" dirty="0" smtClean="0">
                <a:solidFill>
                  <a:srgbClr val="C00000"/>
                </a:solidFill>
              </a:rPr>
              <a:t> </a:t>
            </a:r>
            <a:r>
              <a:rPr lang="en-US" sz="1400" dirty="0" smtClean="0">
                <a:solidFill>
                  <a:srgbClr val="C00000"/>
                </a:solidFill>
              </a:rPr>
              <a:t>  </a:t>
            </a:r>
            <a:r>
              <a:rPr lang="hy-AM" sz="1400" dirty="0" smtClean="0">
                <a:solidFill>
                  <a:srgbClr val="C00000"/>
                </a:solidFill>
              </a:rPr>
              <a:t>բանս ժողովել ինձ յիշելի. </a:t>
            </a:r>
            <a:endParaRPr lang="en-US" sz="1400" dirty="0" smtClean="0">
              <a:solidFill>
                <a:srgbClr val="C00000"/>
              </a:solidFill>
            </a:endParaRPr>
          </a:p>
          <a:p>
            <a:pPr>
              <a:buNone/>
            </a:pPr>
            <a:r>
              <a:rPr lang="en-US" sz="1400" dirty="0" smtClean="0">
                <a:solidFill>
                  <a:srgbClr val="C00000"/>
                </a:solidFill>
              </a:rPr>
              <a:t>                                                           </a:t>
            </a:r>
            <a:r>
              <a:rPr lang="hy-AM" sz="1400" dirty="0" smtClean="0">
                <a:solidFill>
                  <a:srgbClr val="C00000"/>
                </a:solidFill>
              </a:rPr>
              <a:t>Աստ կարճաբան հաւաքեցի,</a:t>
            </a:r>
            <a:endParaRPr lang="en-US" sz="1400" dirty="0" smtClean="0">
              <a:solidFill>
                <a:srgbClr val="C00000"/>
              </a:solidFill>
            </a:endParaRPr>
          </a:p>
          <a:p>
            <a:pPr>
              <a:buNone/>
            </a:pPr>
            <a:r>
              <a:rPr lang="en-US" sz="1400" dirty="0" smtClean="0">
                <a:solidFill>
                  <a:srgbClr val="C00000"/>
                </a:solidFill>
              </a:rPr>
              <a:t>                                                                          </a:t>
            </a:r>
            <a:r>
              <a:rPr lang="hy-AM" sz="1400" dirty="0" smtClean="0">
                <a:solidFill>
                  <a:srgbClr val="C00000"/>
                </a:solidFill>
              </a:rPr>
              <a:t> յԱրարածոցըն Մովսեսի, </a:t>
            </a:r>
            <a:endParaRPr lang="en-US" sz="1400" dirty="0" smtClean="0">
              <a:solidFill>
                <a:srgbClr val="C00000"/>
              </a:solidFill>
            </a:endParaRPr>
          </a:p>
          <a:p>
            <a:pPr>
              <a:buNone/>
            </a:pPr>
            <a:r>
              <a:rPr lang="en-US" sz="1400" dirty="0" smtClean="0">
                <a:solidFill>
                  <a:srgbClr val="C00000"/>
                </a:solidFill>
              </a:rPr>
              <a:t>                                                           </a:t>
            </a:r>
            <a:r>
              <a:rPr lang="hy-AM" sz="1400" dirty="0" smtClean="0">
                <a:solidFill>
                  <a:srgbClr val="C00000"/>
                </a:solidFill>
              </a:rPr>
              <a:t>Մեկնեալ Վարդան Վարդապետի,</a:t>
            </a:r>
            <a:endParaRPr lang="en-US" sz="1400" dirty="0" smtClean="0">
              <a:solidFill>
                <a:srgbClr val="C00000"/>
              </a:solidFill>
            </a:endParaRPr>
          </a:p>
          <a:p>
            <a:pPr>
              <a:buNone/>
            </a:pPr>
            <a:r>
              <a:rPr lang="en-US" sz="1400" dirty="0" smtClean="0">
                <a:solidFill>
                  <a:srgbClr val="C00000"/>
                </a:solidFill>
              </a:rPr>
              <a:t> </a:t>
            </a:r>
            <a:r>
              <a:rPr lang="hy-AM" sz="1400" dirty="0" smtClean="0">
                <a:solidFill>
                  <a:srgbClr val="C00000"/>
                </a:solidFill>
              </a:rPr>
              <a:t> </a:t>
            </a:r>
            <a:r>
              <a:rPr lang="en-US" sz="1400" dirty="0" smtClean="0">
                <a:solidFill>
                  <a:srgbClr val="C00000"/>
                </a:solidFill>
              </a:rPr>
              <a:t>                                                                         </a:t>
            </a:r>
            <a:r>
              <a:rPr lang="hy-AM" sz="1400" dirty="0" smtClean="0">
                <a:solidFill>
                  <a:srgbClr val="C00000"/>
                </a:solidFill>
              </a:rPr>
              <a:t>քաղեալ ի հարցն հոգելի:</a:t>
            </a:r>
            <a:endParaRPr lang="en-US" sz="1400" dirty="0" smtClean="0">
              <a:solidFill>
                <a:srgbClr val="C00000"/>
              </a:solidFill>
            </a:endParaRPr>
          </a:p>
          <a:p>
            <a:pPr>
              <a:buNone/>
            </a:pPr>
            <a:endParaRPr lang="en-US" sz="1400" i="1" dirty="0" smtClean="0">
              <a:solidFill>
                <a:srgbClr val="C00000"/>
              </a:solidFill>
            </a:endParaRPr>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86810" y="3429000"/>
            <a:ext cx="357190" cy="285752"/>
          </a:xfrm>
          <a:prstGeom prst="rect">
            <a:avLst/>
          </a:prstGeom>
        </p:spPr>
      </p:pic>
    </p:spTree>
  </p:cSld>
  <p:clrMapOvr>
    <a:masterClrMapping/>
  </p:clrMapOvr>
  <p:transition advTm="74053">
    <p:spli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7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42852"/>
            <a:ext cx="8229600" cy="5983311"/>
          </a:xfrm>
        </p:spPr>
        <p:txBody>
          <a:bodyPr>
            <a:normAutofit/>
          </a:bodyPr>
          <a:lstStyle/>
          <a:p>
            <a:pPr>
              <a:buNone/>
            </a:pPr>
            <a:r>
              <a:rPr lang="hy-AM" sz="1400" dirty="0" smtClean="0"/>
              <a:t>Բանաստեղծը քնարական գեղեցիկ ու նուրբ պատկերներով նկարա- գրում է աշխարհի, մարդկանց ու կենդանիների ստեղծումը.</a:t>
            </a:r>
            <a:endParaRPr lang="en-US" sz="1400" dirty="0" smtClean="0"/>
          </a:p>
          <a:p>
            <a:pPr>
              <a:buNone/>
            </a:pPr>
            <a:r>
              <a:rPr lang="hy-AM" sz="1400" dirty="0" smtClean="0"/>
              <a:t> </a:t>
            </a:r>
            <a:endParaRPr lang="en-US" sz="1400" dirty="0" smtClean="0"/>
          </a:p>
          <a:p>
            <a:pPr>
              <a:buNone/>
            </a:pPr>
            <a:r>
              <a:rPr lang="en-US" sz="1400" dirty="0" smtClean="0"/>
              <a:t>                                          </a:t>
            </a:r>
            <a:r>
              <a:rPr lang="hy-AM" sz="1400" i="1" dirty="0" smtClean="0">
                <a:solidFill>
                  <a:srgbClr val="C00000"/>
                </a:solidFill>
              </a:rPr>
              <a:t>Երկիր էր աներեւոյթ, չեւ էր լոյս, չեւ էր տեսական,</a:t>
            </a:r>
            <a:endParaRPr lang="en-US" sz="1400" i="1" dirty="0" smtClean="0">
              <a:solidFill>
                <a:srgbClr val="C00000"/>
              </a:solidFill>
            </a:endParaRPr>
          </a:p>
          <a:p>
            <a:pPr>
              <a:buNone/>
            </a:pPr>
            <a:r>
              <a:rPr lang="hy-AM" sz="1400" i="1" dirty="0" smtClean="0">
                <a:solidFill>
                  <a:srgbClr val="C00000"/>
                </a:solidFill>
              </a:rPr>
              <a:t> </a:t>
            </a:r>
            <a:r>
              <a:rPr lang="en-US" sz="1400" i="1" dirty="0" smtClean="0">
                <a:solidFill>
                  <a:srgbClr val="C00000"/>
                </a:solidFill>
              </a:rPr>
              <a:t>                                         </a:t>
            </a:r>
            <a:r>
              <a:rPr lang="hy-AM" sz="1400" i="1" dirty="0" smtClean="0">
                <a:solidFill>
                  <a:srgbClr val="C00000"/>
                </a:solidFill>
              </a:rPr>
              <a:t>Եւ ջուրըն ծածկէր զաշխարհըս, չեւ էր մարդ ստեղծեալ յերեւան:</a:t>
            </a:r>
            <a:endParaRPr lang="en-US" sz="1400" i="1" dirty="0" smtClean="0">
              <a:solidFill>
                <a:srgbClr val="C00000"/>
              </a:solidFill>
            </a:endParaRPr>
          </a:p>
          <a:p>
            <a:pPr>
              <a:buNone/>
            </a:pPr>
            <a:r>
              <a:rPr lang="en-US" sz="1400" i="1" dirty="0" smtClean="0">
                <a:solidFill>
                  <a:srgbClr val="C00000"/>
                </a:solidFill>
              </a:rPr>
              <a:t>                                         </a:t>
            </a:r>
            <a:r>
              <a:rPr lang="hy-AM" sz="1400" i="1" dirty="0" smtClean="0">
                <a:solidFill>
                  <a:srgbClr val="C00000"/>
                </a:solidFill>
              </a:rPr>
              <a:t> Եւ որ անպատրաստ ասէ՝ չեւ էր զարդ, չէւ էր բուսական,</a:t>
            </a:r>
            <a:endParaRPr lang="en-US" sz="1400" i="1" dirty="0" smtClean="0">
              <a:solidFill>
                <a:srgbClr val="C00000"/>
              </a:solidFill>
            </a:endParaRPr>
          </a:p>
          <a:p>
            <a:pPr>
              <a:buNone/>
            </a:pPr>
            <a:r>
              <a:rPr lang="en-US" sz="1400" i="1" dirty="0" smtClean="0">
                <a:solidFill>
                  <a:srgbClr val="C00000"/>
                </a:solidFill>
              </a:rPr>
              <a:t>                                         </a:t>
            </a:r>
            <a:r>
              <a:rPr lang="hy-AM" sz="1400" i="1" dirty="0" smtClean="0">
                <a:solidFill>
                  <a:srgbClr val="C00000"/>
                </a:solidFill>
              </a:rPr>
              <a:t> Ո՛չ ծառք, ո՛չ լերինք, ո՛չ դաշտք, ո՛չ զեռունք եւ ո՛չ լողական:</a:t>
            </a:r>
            <a:endParaRPr lang="en-US" sz="1400" i="1" dirty="0" smtClean="0">
              <a:solidFill>
                <a:srgbClr val="C00000"/>
              </a:solidFill>
            </a:endParaRPr>
          </a:p>
          <a:p>
            <a:pPr>
              <a:buNone/>
            </a:pPr>
            <a:endParaRPr lang="en-US" sz="1400" i="1" dirty="0" smtClean="0">
              <a:solidFill>
                <a:srgbClr val="C00000"/>
              </a:solidFill>
            </a:endParaRPr>
          </a:p>
          <a:p>
            <a:pPr>
              <a:buNone/>
            </a:pPr>
            <a:r>
              <a:rPr lang="hy-AM" sz="1400" dirty="0" smtClean="0"/>
              <a:t>Սակայն ամենազոր և ամենակարող Աստծո սուրբ հոգին շրջում է՝ ամենուր կենդանություն ու լույս շնորհելով</a:t>
            </a:r>
            <a:r>
              <a:rPr lang="en-US" sz="1400" dirty="0" smtClean="0"/>
              <a:t>.</a:t>
            </a:r>
          </a:p>
          <a:p>
            <a:pPr>
              <a:buNone/>
            </a:pPr>
            <a:r>
              <a:rPr lang="en-US" sz="1400" dirty="0" smtClean="0">
                <a:solidFill>
                  <a:srgbClr val="C00000"/>
                </a:solidFill>
              </a:rPr>
              <a:t>                                        </a:t>
            </a:r>
            <a:r>
              <a:rPr lang="hy-AM" sz="1400" i="1" dirty="0" smtClean="0">
                <a:solidFill>
                  <a:srgbClr val="C00000"/>
                </a:solidFill>
              </a:rPr>
              <a:t>Եւ աստ ասաց Աստուած՝ եղիցի լոյս, եւ սփըռեցան, </a:t>
            </a:r>
            <a:endParaRPr lang="en-US" sz="1400" i="1" dirty="0" smtClean="0">
              <a:solidFill>
                <a:srgbClr val="C00000"/>
              </a:solidFill>
            </a:endParaRPr>
          </a:p>
          <a:p>
            <a:pPr>
              <a:buNone/>
            </a:pPr>
            <a:r>
              <a:rPr lang="en-US" sz="1400" i="1" dirty="0" smtClean="0">
                <a:solidFill>
                  <a:srgbClr val="C00000"/>
                </a:solidFill>
              </a:rPr>
              <a:t>                                        </a:t>
            </a:r>
            <a:r>
              <a:rPr lang="hy-AM" sz="1400" i="1" dirty="0" smtClean="0">
                <a:solidFill>
                  <a:srgbClr val="C00000"/>
                </a:solidFill>
              </a:rPr>
              <a:t>Եւ եւս գերագոյն բարին վըկայեաց բարին բնութեամբ</a:t>
            </a:r>
            <a:r>
              <a:rPr lang="en-US" sz="1400" i="1" dirty="0" smtClean="0">
                <a:solidFill>
                  <a:srgbClr val="C00000"/>
                </a:solidFill>
              </a:rPr>
              <a:t> :</a:t>
            </a:r>
          </a:p>
          <a:p>
            <a:pPr>
              <a:buNone/>
            </a:pPr>
            <a:endParaRPr lang="en-US" sz="1400" i="1" dirty="0" smtClean="0">
              <a:solidFill>
                <a:srgbClr val="C00000"/>
              </a:solidFill>
            </a:endParaRPr>
          </a:p>
          <a:p>
            <a:pPr>
              <a:buNone/>
            </a:pPr>
            <a:r>
              <a:rPr lang="hy-AM" sz="1400" dirty="0" smtClean="0"/>
              <a:t>Գթառատ Աստծո ամենակարող հրամանով ու ցանկությամբ ստեղծվում են երկիր ու երկինք, արև, լուսին ու աստղեր, գիշեր ու ցերեկ: Չափազանց</a:t>
            </a:r>
            <a:r>
              <a:rPr lang="en-US" sz="1400" dirty="0" smtClean="0"/>
              <a:t> </a:t>
            </a:r>
            <a:r>
              <a:rPr lang="hy-AM" sz="1400" dirty="0" smtClean="0"/>
              <a:t>գեղեցիկ ու պատկերավոր է արևի և լուսնի նկարագրությունը.</a:t>
            </a:r>
            <a:endParaRPr lang="en-US" sz="1400" dirty="0" smtClean="0"/>
          </a:p>
          <a:p>
            <a:pPr>
              <a:buNone/>
            </a:pPr>
            <a:endParaRPr lang="en-US" sz="1400" dirty="0" smtClean="0"/>
          </a:p>
          <a:p>
            <a:pPr>
              <a:buNone/>
            </a:pPr>
            <a:r>
              <a:rPr lang="en-US" sz="1400" i="1" dirty="0" smtClean="0">
                <a:solidFill>
                  <a:srgbClr val="C00000"/>
                </a:solidFill>
              </a:rPr>
              <a:t>                                     </a:t>
            </a:r>
            <a:r>
              <a:rPr lang="hy-AM" sz="1400" i="1" dirty="0" smtClean="0">
                <a:solidFill>
                  <a:srgbClr val="C00000"/>
                </a:solidFill>
              </a:rPr>
              <a:t>Արեւն ի հոլով գընաց, եւ լուսինն ի սահ սողըման,</a:t>
            </a:r>
            <a:endParaRPr lang="en-US" sz="1400" i="1" dirty="0" smtClean="0">
              <a:solidFill>
                <a:srgbClr val="C00000"/>
              </a:solidFill>
            </a:endParaRPr>
          </a:p>
          <a:p>
            <a:pPr>
              <a:buNone/>
            </a:pPr>
            <a:r>
              <a:rPr lang="en-US" sz="1400" i="1" dirty="0" smtClean="0">
                <a:solidFill>
                  <a:srgbClr val="C00000"/>
                </a:solidFill>
              </a:rPr>
              <a:t>                                    </a:t>
            </a:r>
            <a:r>
              <a:rPr lang="hy-AM" sz="1400" i="1" dirty="0" smtClean="0">
                <a:solidFill>
                  <a:srgbClr val="C00000"/>
                </a:solidFill>
              </a:rPr>
              <a:t> Անմոլար մոլորականք՝ աստեղունք ոստոստ ընթանան: </a:t>
            </a:r>
            <a:endParaRPr lang="en-US" sz="1400" i="1" dirty="0" smtClean="0">
              <a:solidFill>
                <a:srgbClr val="C00000"/>
              </a:solidFill>
            </a:endParaRPr>
          </a:p>
          <a:p>
            <a:pPr>
              <a:buNone/>
            </a:pPr>
            <a:r>
              <a:rPr lang="en-US" sz="1400" i="1" dirty="0" smtClean="0">
                <a:solidFill>
                  <a:srgbClr val="C00000"/>
                </a:solidFill>
              </a:rPr>
              <a:t>                                     </a:t>
            </a:r>
            <a:r>
              <a:rPr lang="hy-AM" sz="1400" i="1" dirty="0" smtClean="0">
                <a:solidFill>
                  <a:srgbClr val="C00000"/>
                </a:solidFill>
              </a:rPr>
              <a:t>Արեգակն է լուսոյ ակն, եւ լուսինն է երկու բերան, </a:t>
            </a:r>
            <a:endParaRPr lang="en-US" sz="1400" i="1" dirty="0" smtClean="0">
              <a:solidFill>
                <a:srgbClr val="C00000"/>
              </a:solidFill>
            </a:endParaRPr>
          </a:p>
          <a:p>
            <a:pPr>
              <a:buNone/>
            </a:pPr>
            <a:r>
              <a:rPr lang="en-US" sz="1400" i="1" dirty="0" smtClean="0">
                <a:solidFill>
                  <a:srgbClr val="C00000"/>
                </a:solidFill>
              </a:rPr>
              <a:t>                                     </a:t>
            </a:r>
            <a:r>
              <a:rPr lang="hy-AM" sz="1400" i="1" dirty="0" smtClean="0">
                <a:solidFill>
                  <a:srgbClr val="C00000"/>
                </a:solidFill>
              </a:rPr>
              <a:t>Զլույսն յարեգակնէն առնու, կամ ծածկոյթ է բացխըփական</a:t>
            </a:r>
            <a:endParaRPr lang="en-US" sz="1400" i="1" dirty="0" smtClean="0">
              <a:solidFill>
                <a:srgbClr val="C00000"/>
              </a:solidFill>
            </a:endParaRPr>
          </a:p>
          <a:p>
            <a:pPr>
              <a:buNone/>
            </a:pPr>
            <a:endParaRPr lang="ru-RU" sz="1400" i="1" dirty="0">
              <a:solidFill>
                <a:srgbClr val="C00000"/>
              </a:solidFill>
            </a:endParaRPr>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15404" y="3000372"/>
            <a:ext cx="304800" cy="304800"/>
          </a:xfrm>
          <a:prstGeom prst="rect">
            <a:avLst/>
          </a:prstGeom>
        </p:spPr>
      </p:pic>
    </p:spTree>
  </p:cSld>
  <p:clrMapOvr>
    <a:masterClrMapping/>
  </p:clrMapOvr>
  <p:transition advTm="56300">
    <p:cover dir="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7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642942"/>
          </a:xfrm>
        </p:spPr>
        <p:txBody>
          <a:bodyPr>
            <a:normAutofit fontScale="90000"/>
          </a:bodyPr>
          <a:lstStyle/>
          <a:p>
            <a:r>
              <a:rPr lang="en-US" dirty="0" smtClean="0">
                <a:solidFill>
                  <a:srgbClr val="FF0000"/>
                </a:solidFill>
              </a:rPr>
              <a:t>                 </a:t>
            </a:r>
            <a:r>
              <a:rPr lang="en-US" dirty="0" err="1" smtClean="0">
                <a:solidFill>
                  <a:srgbClr val="FF0000"/>
                </a:solidFill>
              </a:rPr>
              <a:t>Մկրտիչ</a:t>
            </a:r>
            <a:r>
              <a:rPr lang="en-US" dirty="0" smtClean="0">
                <a:solidFill>
                  <a:srgbClr val="FF0000"/>
                </a:solidFill>
              </a:rPr>
              <a:t> </a:t>
            </a:r>
            <a:r>
              <a:rPr lang="en-US" dirty="0" err="1" smtClean="0">
                <a:solidFill>
                  <a:srgbClr val="FF0000"/>
                </a:solidFill>
              </a:rPr>
              <a:t>Նաղաշ</a:t>
            </a:r>
            <a:endParaRPr lang="ru-RU" dirty="0">
              <a:solidFill>
                <a:srgbClr val="FF0000"/>
              </a:solidFill>
            </a:endParaRPr>
          </a:p>
        </p:txBody>
      </p:sp>
      <p:pic>
        <p:nvPicPr>
          <p:cNvPr id="8" name="Содержимое 4" descr="image.jpg"/>
          <p:cNvPicPr>
            <a:picLocks noGrp="1" noChangeAspect="1"/>
          </p:cNvPicPr>
          <p:nvPr>
            <p:ph sz="half" idx="1"/>
          </p:nvPr>
        </p:nvPicPr>
        <p:blipFill>
          <a:blip r:embed="rId4"/>
          <a:stretch>
            <a:fillRect/>
          </a:stretch>
        </p:blipFill>
        <p:spPr>
          <a:xfrm>
            <a:off x="571472" y="1500174"/>
            <a:ext cx="3857651" cy="4214842"/>
          </a:xfrm>
          <a:prstGeom prst="rect">
            <a:avLst/>
          </a:prstGeom>
        </p:spPr>
      </p:pic>
      <p:sp>
        <p:nvSpPr>
          <p:cNvPr id="4" name="Содержимое 3"/>
          <p:cNvSpPr>
            <a:spLocks noGrp="1"/>
          </p:cNvSpPr>
          <p:nvPr>
            <p:ph sz="half" idx="2"/>
          </p:nvPr>
        </p:nvSpPr>
        <p:spPr>
          <a:xfrm>
            <a:off x="4648200" y="1000108"/>
            <a:ext cx="4038600" cy="5126055"/>
          </a:xfrm>
        </p:spPr>
        <p:txBody>
          <a:bodyPr>
            <a:normAutofit/>
          </a:bodyPr>
          <a:lstStyle/>
          <a:p>
            <a:pPr algn="just">
              <a:buNone/>
            </a:pPr>
            <a:endParaRPr lang="en-US" sz="1400" b="1" dirty="0" smtClean="0"/>
          </a:p>
          <a:p>
            <a:pPr algn="just">
              <a:buNone/>
            </a:pPr>
            <a:endParaRPr lang="en-US" sz="1400" b="1" dirty="0" smtClean="0"/>
          </a:p>
          <a:p>
            <a:pPr algn="just">
              <a:buNone/>
            </a:pPr>
            <a:r>
              <a:rPr lang="hy-AM" sz="1400" b="1" dirty="0" smtClean="0"/>
              <a:t>Մկրտիչ Նաղաշ</a:t>
            </a:r>
            <a:r>
              <a:rPr lang="hy-AM" sz="1400" dirty="0" smtClean="0"/>
              <a:t> (1390</a:t>
            </a:r>
            <a:r>
              <a:rPr lang="en-US" sz="1400" dirty="0" smtClean="0"/>
              <a:t>թ</a:t>
            </a:r>
            <a:r>
              <a:rPr lang="hy-AM" sz="1400" dirty="0" smtClean="0"/>
              <a:t>, գ. Պոռ Բաղեշի գավառ– 1475</a:t>
            </a:r>
            <a:r>
              <a:rPr lang="en-US" sz="1400" dirty="0" smtClean="0"/>
              <a:t>թ</a:t>
            </a:r>
            <a:r>
              <a:rPr lang="hy-AM" sz="1400" dirty="0" smtClean="0"/>
              <a:t>), միջնադարյան հայ տաղերգու, նկարիչ, հասարակական–եկեղեցական գործիչ։</a:t>
            </a:r>
            <a:r>
              <a:rPr lang="en-US" sz="1400" dirty="0" smtClean="0"/>
              <a:t> </a:t>
            </a:r>
            <a:r>
              <a:rPr lang="hy-AM" sz="1400" dirty="0" smtClean="0"/>
              <a:t>Ծնվել է քահանայի ընտանիքում։ Հոր անունը՝ Առաքել։Մ. Նաղաշի կենսագրությունը, դեռևս նրա կենդանության օրոք, գրել է Աստվածատուր վարդապետը։ 1420–ական թթ միակ որդու՝ Մեսրոպի հետ տեղափոխվել է </a:t>
            </a:r>
            <a:endParaRPr lang="en-US" sz="1400" dirty="0" smtClean="0"/>
          </a:p>
          <a:p>
            <a:pPr algn="just">
              <a:buNone/>
            </a:pPr>
            <a:r>
              <a:rPr lang="en-US" sz="1400" dirty="0" smtClean="0"/>
              <a:t>         </a:t>
            </a:r>
            <a:r>
              <a:rPr lang="hy-AM" sz="1400" dirty="0" smtClean="0"/>
              <a:t>Միջագետքի Ամիդ քա</a:t>
            </a:r>
            <a:r>
              <a:rPr lang="en-US" sz="1400" dirty="0" smtClean="0"/>
              <a:t>ղ</a:t>
            </a:r>
            <a:r>
              <a:rPr lang="hy-AM" sz="1400" dirty="0" smtClean="0"/>
              <a:t>աքը։</a:t>
            </a:r>
            <a:r>
              <a:rPr lang="en-US" sz="1400" dirty="0" smtClean="0"/>
              <a:t> </a:t>
            </a:r>
            <a:r>
              <a:rPr lang="hy-AM" sz="1400" dirty="0" smtClean="0"/>
              <a:t> 1430–ին Սսի կաթողիկոս Կոստանդին Զ Վահկացին վարդապետ Մ. Նաղաշին ձեռնադրել է եպիսկոպոս, 1431–ին նշանակել Ամիդի եպիսկոպոս և Միջագետքի հայոց հոգևոր առաջնորդ</a:t>
            </a:r>
            <a:r>
              <a:rPr lang="en-US" sz="1400" dirty="0" smtClean="0"/>
              <a:t>:</a:t>
            </a:r>
          </a:p>
          <a:p>
            <a:pPr algn="just">
              <a:buNone/>
            </a:pPr>
            <a:r>
              <a:rPr lang="hy-AM" sz="1400" dirty="0" smtClean="0"/>
              <a:t>Մ. Նաղաշի լեզուն գրական միջին հայերենն է՝ պարզ ու մատչելի։</a:t>
            </a:r>
            <a:endParaRPr lang="en-US" sz="1400" dirty="0" smtClean="0"/>
          </a:p>
        </p:txBody>
      </p:sp>
      <p:pic>
        <p:nvPicPr>
          <p:cNvPr id="5"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5404" y="3143248"/>
            <a:ext cx="304800" cy="304800"/>
          </a:xfrm>
          <a:prstGeom prst="rect">
            <a:avLst/>
          </a:prstGeom>
        </p:spPr>
      </p:pic>
    </p:spTree>
  </p:cSld>
  <p:clrMapOvr>
    <a:masterClrMapping/>
  </p:clrMapOvr>
  <p:transition advTm="39390">
    <p:wheel spokes="8"/>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4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1"/>
          </p:nvPr>
        </p:nvSpPr>
        <p:spPr>
          <a:xfrm>
            <a:off x="1500166" y="428604"/>
            <a:ext cx="5715040" cy="5286412"/>
          </a:xfrm>
        </p:spPr>
        <p:txBody>
          <a:bodyPr>
            <a:normAutofit/>
          </a:bodyPr>
          <a:lstStyle/>
          <a:p>
            <a:pPr>
              <a:buNone/>
            </a:pPr>
            <a:r>
              <a:rPr lang="hy-AM" sz="1400" dirty="0" smtClean="0"/>
              <a:t>Մ. Նաղաշը կրթությունն ստացել է Բաղեշի Ս. Անանիա և Ս.Գևորգ վանքերում, թերևս նաև Մեծոփավանքում՝ աշակերտելով Թովմա Մեծոփեցուն։ Ըստ կենսագրի,</a:t>
            </a:r>
            <a:endParaRPr lang="en-US" sz="1400" dirty="0" smtClean="0"/>
          </a:p>
          <a:p>
            <a:pPr>
              <a:buNone/>
            </a:pPr>
            <a:endParaRPr lang="en-US" sz="1400" dirty="0" smtClean="0"/>
          </a:p>
          <a:p>
            <a:pPr>
              <a:buNone/>
            </a:pPr>
            <a:r>
              <a:rPr lang="hy-AM" sz="1400" i="1" dirty="0" smtClean="0">
                <a:solidFill>
                  <a:srgbClr val="FF0000"/>
                </a:solidFill>
              </a:rPr>
              <a:t>«... զամենյան դիւրաւ ուսանէր և զամենյան դժուարին արուեստ մի անգամ տեսանելով, նա գերագույն քան զօրինակն՝ ներգործէր...»։</a:t>
            </a:r>
            <a:endParaRPr lang="en-US" sz="1400" i="1" dirty="0" smtClean="0">
              <a:solidFill>
                <a:srgbClr val="FF0000"/>
              </a:solidFill>
            </a:endParaRPr>
          </a:p>
          <a:p>
            <a:pPr>
              <a:buNone/>
            </a:pPr>
            <a:endParaRPr lang="en-US" sz="1400" i="1" dirty="0" smtClean="0">
              <a:solidFill>
                <a:srgbClr val="FF0000"/>
              </a:solidFill>
            </a:endParaRPr>
          </a:p>
          <a:p>
            <a:pPr>
              <a:buNone/>
            </a:pPr>
            <a:r>
              <a:rPr lang="hy-AM" sz="1400" dirty="0" smtClean="0"/>
              <a:t>Վաղ են դրսևորվել Մ. Նաղաշի թե՝ բանաստեղծական և թե՝ նկարչական ձիրքերը։ «Անհամեմատ նկարիչ» լինելու համար ստացել է Նաղաշ (նկարիչ, ծաղկող) մականունը։ Հմուտ է եղել նաև գրչության արվեստում։ Նրա գրչագրած և նկարազարդած մի քանի ձեռագրեր հասել են մեզ։ Մ. Նաղաշը տիրապետել է արլ. մի շարք լեզուների։ Իր մարդասիրությամբ ու մաքրակենցաղ վարքով վայելել է ոչ միայն հայերի, այլև այլազգիների համակրանքը։ Լավ հարաբերություններ է ունեցել Միջագետքի</a:t>
            </a:r>
            <a:r>
              <a:rPr lang="en-US" sz="1400" dirty="0" smtClean="0"/>
              <a:t> </a:t>
            </a:r>
            <a:r>
              <a:rPr lang="hy-AM" sz="1400" dirty="0" smtClean="0"/>
              <a:t>Օթման բեկ ամիրայի հետ, որի շնորհիվ նրան հաջողվել է որոշ արտոնություններ ձեռք բերել հայ ազգաբնակչության համար։</a:t>
            </a:r>
            <a:endParaRPr lang="en-US" sz="1400" i="1" dirty="0" smtClean="0">
              <a:solidFill>
                <a:srgbClr val="FF0000"/>
              </a:solidFill>
            </a:endParaRP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66" y="3000372"/>
            <a:ext cx="304800" cy="304800"/>
          </a:xfrm>
          <a:prstGeom prst="rect">
            <a:avLst/>
          </a:prstGeom>
        </p:spPr>
      </p:pic>
    </p:spTree>
  </p:cSld>
  <p:clrMapOvr>
    <a:masterClrMapping/>
  </p:clrMapOvr>
  <p:transition advTm="44102">
    <p:push dir="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9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357166"/>
            <a:ext cx="8186766" cy="6215106"/>
          </a:xfrm>
        </p:spPr>
        <p:txBody>
          <a:bodyPr>
            <a:normAutofit/>
          </a:bodyPr>
          <a:lstStyle/>
          <a:p>
            <a:pPr>
              <a:buNone/>
            </a:pPr>
            <a:r>
              <a:rPr lang="hy-AM" sz="1400" dirty="0" smtClean="0"/>
              <a:t>Մ. Նաղաշը ծավալել է նաև շինարարական–կառուցողական աշխատանքներ։ 1434–ին նրա նախագծով կառուցվել է Արղնիի Բարձրահայաց Ս. Աստվածածին եկեղեցին, իսկ 1439-1443-ին վերակառուցվել Ամիդի Ս. Թեոդորոս կաթողիկեն։ Վերջինիս գմբեթը բարձր է եղել քաղաքի մինարեթներից, և դա առիթ է դարձել, որպեսզի մոլեռանդ մուսուլմանները հալածանք սկսեն Մ. Նաղաշի դեմ։ Օթման բեկի որդի Համզան, որ հաջորդել էր հորը, հրամայել է քանդել կաթողիկեի գմբեթը։ Մ. Նաղաշը ծանր վիշտ է ապրել և հեռացել Ամիդից, գնացել նախ՝ Կ.Պոլիս, ապա Կաֆա (Թեոդոսիա), չորս տարի մնացել այնտեղ։ Համզային հաջորդած որդին՝ Ջհանգիր միրզան, Մ. Նաղաշին հրավիրել է Ամիդ, թույլ տվել վերակառուցելու կաթողիկեն՝ չափավոր բարձրությամբ։ Վերակառուցումն ավարտվել է 1447-ին՝ Նեքամատ վարպետի ձեռքով։</a:t>
            </a:r>
            <a:r>
              <a:rPr lang="en-US" sz="1400" dirty="0" smtClean="0"/>
              <a:t> </a:t>
            </a:r>
            <a:r>
              <a:rPr lang="hy-AM" sz="1400" dirty="0" smtClean="0"/>
              <a:t>1449-ին բռնկել է Միջագետքի առաջին, իսկ 1469–ին՝ երկրորդ համաճարակը։ 1469–ին Մ. Նաղաշը գրել է մի ողբ՝ այդ համաճարակի ցնցող աղետի մասին։ Հավանաբար նա վախճանվել է այդ կամ հաջորդ տարին, տեղը հայտնի չէ։</a:t>
            </a:r>
            <a:r>
              <a:rPr lang="en-US" sz="1400" dirty="0" smtClean="0"/>
              <a:t> </a:t>
            </a:r>
            <a:r>
              <a:rPr lang="hy-AM" sz="1400" dirty="0" smtClean="0"/>
              <a:t>Մ.Նաղաշը գրել է տաղեր, հիշատակարաններ, «Պատասխան ի լատինացոց թխտոյն» (1436) պատմական փաստաթուղթը, վերջինս՝ Սսի կաթողիկոս Կոստանդին Վահկացու և Թովմա Մեծոփեցու</a:t>
            </a:r>
            <a:r>
              <a:rPr lang="en-US" sz="1400" dirty="0" smtClean="0"/>
              <a:t> </a:t>
            </a:r>
            <a:r>
              <a:rPr lang="hy-AM" sz="1400" dirty="0" smtClean="0"/>
              <a:t>հանձնարաությամբ։ Այստեղ նա անդրադարձել է, հայ և լատին եկեղեցիների, միության՝ Վատիկանի ժողովում քննարկվելիք խնդրին, հույները ձգտում էին եկեղեցիների միության շնորհիվ օգնություն ստանալ Արևմուտքից՝ թուրքական վտանգին դիմագրավելու համար։ Մ. Նաղաշը հունա–լատինական եկեղեցու գերիշխանության գաղափարին հակադրել է հայ եկեղեցու անկախության ու հավասարության գաղափարը՝ եկեղեցիների միության երաշխիքը տեսնելով այդ հավասարության ճանաչման մեջ։</a:t>
            </a:r>
            <a:r>
              <a:rPr lang="en-US" sz="1400" dirty="0" smtClean="0"/>
              <a:t> </a:t>
            </a:r>
            <a:r>
              <a:rPr lang="hy-AM" sz="1400" dirty="0" smtClean="0"/>
              <a:t>Մ. Նաղաշը իր գեղեցիկ ու ինքնատիպ տաղերով միջնադարյան քնարերգությունը բարձրացրեց մի նոր աստիճանի՝ խորացնելով նրա մարդասիրական ու աշխարհիկ բովանդակությունը։ Բնության և սիրո տաղերում («Տաղ ի դէմս մարգարէիցնև Քրիստոսին և Լուսաւորչին», «Տաղ հարսսանեաց և ուրախութեան մարդկան») երևան է գալիս բանաստեղծի լավատեսությունը, ջերմ վերաբերմունքը բնության գեղեցկությունների, ազնիվ ու փոխադարձ սիրո նկատմամբ։ «Տաղ վասն բլբուլին և վարդին» ոտանավորում բանաստեղծը երգում է մարդու նվիրական ու մաքուր զգացմունքները։</a:t>
            </a:r>
            <a:r>
              <a:rPr lang="en-US" sz="1400" dirty="0" smtClean="0"/>
              <a:t> </a:t>
            </a:r>
            <a:r>
              <a:rPr lang="hy-AM" sz="1400" dirty="0" smtClean="0"/>
              <a:t> Սակայն հասարակական տրամադրություններով ապրող Մ. Նաղաշի ստեղծագործության մեջ ամենաբնորոշը սոցիալական, խոհա–խրատական մոտիվներն են</a:t>
            </a:r>
            <a:r>
              <a:rPr lang="en-US" sz="1400" dirty="0" smtClean="0"/>
              <a:t>:</a:t>
            </a:r>
            <a:endParaRPr lang="hy-AM" sz="1400" dirty="0" smtClean="0"/>
          </a:p>
          <a:p>
            <a:pPr>
              <a:buNone/>
            </a:pPr>
            <a:endParaRPr lang="ru-RU" sz="1400" dirty="0"/>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15404" y="2643182"/>
            <a:ext cx="304800" cy="304800"/>
          </a:xfrm>
          <a:prstGeom prst="rect">
            <a:avLst/>
          </a:prstGeom>
        </p:spPr>
      </p:pic>
    </p:spTree>
  </p:cSld>
  <p:clrMapOvr>
    <a:masterClrMapping/>
  </p:clrMapOvr>
  <p:transition advTm="82431">
    <p:split orient="vert" dir="in"/>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500166" y="642918"/>
            <a:ext cx="6786610" cy="5483245"/>
          </a:xfrm>
        </p:spPr>
        <p:txBody>
          <a:bodyPr>
            <a:normAutofit/>
          </a:bodyPr>
          <a:lstStyle/>
          <a:p>
            <a:pPr algn="just">
              <a:buNone/>
            </a:pPr>
            <a:endParaRPr lang="en-US" sz="1400" dirty="0" smtClean="0"/>
          </a:p>
          <a:p>
            <a:pPr algn="just">
              <a:buNone/>
            </a:pPr>
            <a:endParaRPr lang="en-US" sz="1400" dirty="0" smtClean="0"/>
          </a:p>
          <a:p>
            <a:pPr algn="just">
              <a:buNone/>
            </a:pPr>
            <a:endParaRPr lang="en-US" sz="1400" dirty="0" smtClean="0"/>
          </a:p>
          <a:p>
            <a:pPr algn="just">
              <a:buNone/>
            </a:pPr>
            <a:r>
              <a:rPr lang="en-US" sz="1400" dirty="0" smtClean="0"/>
              <a:t>  </a:t>
            </a:r>
            <a:r>
              <a:rPr lang="en-US" sz="1400" dirty="0" err="1" smtClean="0"/>
              <a:t>Հայ</a:t>
            </a:r>
            <a:r>
              <a:rPr lang="en-US" sz="1400" dirty="0" smtClean="0"/>
              <a:t> </a:t>
            </a:r>
            <a:r>
              <a:rPr lang="en-US" sz="1400" dirty="0" err="1" smtClean="0"/>
              <a:t>միջնադարյան</a:t>
            </a:r>
            <a:r>
              <a:rPr lang="en-US" sz="1400" dirty="0" smtClean="0"/>
              <a:t> </a:t>
            </a:r>
            <a:r>
              <a:rPr lang="en-US" sz="1400" dirty="0" err="1" smtClean="0"/>
              <a:t>տաղերգությունը</a:t>
            </a:r>
            <a:r>
              <a:rPr lang="en-US" sz="1400" dirty="0" smtClean="0"/>
              <a:t> </a:t>
            </a:r>
            <a:r>
              <a:rPr lang="en-US" sz="1400" dirty="0" err="1" smtClean="0"/>
              <a:t>առանձին</a:t>
            </a:r>
            <a:r>
              <a:rPr lang="en-US" sz="1400" dirty="0" smtClean="0"/>
              <a:t> </a:t>
            </a:r>
            <a:r>
              <a:rPr lang="en-US" sz="1400" dirty="0" err="1" smtClean="0"/>
              <a:t>գլուխներով</a:t>
            </a:r>
            <a:r>
              <a:rPr lang="en-US" sz="1400" dirty="0" smtClean="0"/>
              <a:t> </a:t>
            </a:r>
            <a:r>
              <a:rPr lang="en-US" sz="1400" dirty="0" err="1" smtClean="0"/>
              <a:t>ներկայացված</a:t>
            </a:r>
            <a:r>
              <a:rPr lang="en-US" sz="1400" dirty="0" smtClean="0"/>
              <a:t> է </a:t>
            </a:r>
            <a:r>
              <a:rPr lang="en-US" sz="1400" dirty="0" err="1" smtClean="0"/>
              <a:t>Գրիգոր</a:t>
            </a:r>
            <a:r>
              <a:rPr lang="en-US" sz="1400" dirty="0" smtClean="0"/>
              <a:t> </a:t>
            </a:r>
            <a:r>
              <a:rPr lang="en-US" sz="1400" dirty="0" err="1" smtClean="0"/>
              <a:t>Նարեկացու</a:t>
            </a:r>
            <a:r>
              <a:rPr lang="en-US" sz="1400" dirty="0" smtClean="0"/>
              <a:t>, </a:t>
            </a:r>
            <a:r>
              <a:rPr lang="en-US" sz="1400" dirty="0" err="1" smtClean="0"/>
              <a:t>Ներսես</a:t>
            </a:r>
            <a:r>
              <a:rPr lang="en-US" sz="1400" dirty="0" smtClean="0"/>
              <a:t> </a:t>
            </a:r>
            <a:r>
              <a:rPr lang="en-US" sz="1400" dirty="0" err="1" smtClean="0"/>
              <a:t>Շնորհալու</a:t>
            </a:r>
            <a:r>
              <a:rPr lang="en-US" sz="1400" dirty="0" smtClean="0"/>
              <a:t>, </a:t>
            </a:r>
            <a:r>
              <a:rPr lang="en-US" sz="1400" dirty="0" err="1" smtClean="0"/>
              <a:t>Նահապետ</a:t>
            </a:r>
            <a:r>
              <a:rPr lang="en-US" sz="1400" dirty="0" smtClean="0"/>
              <a:t> </a:t>
            </a:r>
            <a:r>
              <a:rPr lang="en-US" sz="1400" dirty="0" err="1" smtClean="0"/>
              <a:t>Քուչակի</a:t>
            </a:r>
            <a:r>
              <a:rPr lang="en-US" sz="1400" dirty="0" smtClean="0"/>
              <a:t> և </a:t>
            </a:r>
            <a:r>
              <a:rPr lang="en-US" sz="1400" dirty="0" err="1" smtClean="0"/>
              <a:t>Սայաթ-Նովայի</a:t>
            </a:r>
            <a:r>
              <a:rPr lang="en-US" sz="1400" dirty="0" smtClean="0"/>
              <a:t> </a:t>
            </a:r>
            <a:r>
              <a:rPr lang="en-US" sz="1400" dirty="0" err="1" smtClean="0"/>
              <a:t>ստեղծագործությամբ</a:t>
            </a:r>
            <a:r>
              <a:rPr lang="en-US" sz="1400" dirty="0" smtClean="0"/>
              <a:t>: </a:t>
            </a:r>
            <a:r>
              <a:rPr lang="en-US" sz="1400" dirty="0" err="1" smtClean="0"/>
              <a:t>Սակայն</a:t>
            </a:r>
            <a:r>
              <a:rPr lang="en-US" sz="1400" dirty="0" smtClean="0"/>
              <a:t> </a:t>
            </a:r>
            <a:r>
              <a:rPr lang="en-US" sz="1400" dirty="0" err="1" smtClean="0"/>
              <a:t>այս</a:t>
            </a:r>
            <a:r>
              <a:rPr lang="en-US" sz="1400" dirty="0" smtClean="0"/>
              <a:t> </a:t>
            </a:r>
            <a:r>
              <a:rPr lang="en-US" sz="1400" dirty="0" err="1" smtClean="0"/>
              <a:t>շրջանում</a:t>
            </a:r>
            <a:r>
              <a:rPr lang="en-US" sz="1400" dirty="0" smtClean="0"/>
              <a:t> </a:t>
            </a:r>
            <a:r>
              <a:rPr lang="en-US" sz="1400" dirty="0" err="1" smtClean="0"/>
              <a:t>ապրել</a:t>
            </a:r>
            <a:r>
              <a:rPr lang="en-US" sz="1400" dirty="0" smtClean="0"/>
              <a:t> </a:t>
            </a:r>
            <a:r>
              <a:rPr lang="en-US" sz="1400" dirty="0" err="1" smtClean="0"/>
              <a:t>են</a:t>
            </a:r>
            <a:r>
              <a:rPr lang="en-US" sz="1400" dirty="0" smtClean="0"/>
              <a:t> </a:t>
            </a:r>
            <a:r>
              <a:rPr lang="en-US" sz="1400" dirty="0" err="1" smtClean="0"/>
              <a:t>նաև</a:t>
            </a:r>
            <a:r>
              <a:rPr lang="en-US" sz="1400" dirty="0" smtClean="0"/>
              <a:t> </a:t>
            </a:r>
            <a:r>
              <a:rPr lang="en-US" sz="1400" dirty="0" err="1" smtClean="0"/>
              <a:t>շատ</a:t>
            </a:r>
            <a:r>
              <a:rPr lang="en-US" sz="1400" dirty="0" smtClean="0"/>
              <a:t> </a:t>
            </a:r>
            <a:r>
              <a:rPr lang="en-US" sz="1400" dirty="0" err="1" smtClean="0"/>
              <a:t>այլ</a:t>
            </a:r>
            <a:r>
              <a:rPr lang="en-US" sz="1400" dirty="0" smtClean="0"/>
              <a:t> </a:t>
            </a:r>
            <a:r>
              <a:rPr lang="en-US" sz="1400" dirty="0" err="1" smtClean="0"/>
              <a:t>երևելի</a:t>
            </a:r>
            <a:r>
              <a:rPr lang="en-US" sz="1400" dirty="0" smtClean="0"/>
              <a:t> </a:t>
            </a:r>
            <a:r>
              <a:rPr lang="en-US" sz="1400" dirty="0" err="1" smtClean="0"/>
              <a:t>դեմքեր</a:t>
            </a:r>
            <a:r>
              <a:rPr lang="en-US" sz="1400" dirty="0" smtClean="0"/>
              <a:t>, </a:t>
            </a:r>
            <a:r>
              <a:rPr lang="en-US" sz="1400" dirty="0" err="1" smtClean="0"/>
              <a:t>որոնց</a:t>
            </a:r>
            <a:r>
              <a:rPr lang="en-US" sz="1400" dirty="0" smtClean="0"/>
              <a:t> </a:t>
            </a:r>
            <a:r>
              <a:rPr lang="en-US" sz="1400" dirty="0" err="1" smtClean="0"/>
              <a:t>մասին</a:t>
            </a:r>
            <a:r>
              <a:rPr lang="en-US" sz="1400" dirty="0" smtClean="0"/>
              <a:t> </a:t>
            </a:r>
            <a:r>
              <a:rPr lang="en-US" sz="1400" dirty="0" err="1" smtClean="0"/>
              <a:t>ևս</a:t>
            </a:r>
            <a:r>
              <a:rPr lang="en-US" sz="1400" dirty="0" smtClean="0"/>
              <a:t> </a:t>
            </a:r>
            <a:r>
              <a:rPr lang="en-US" sz="1400" dirty="0" err="1" smtClean="0"/>
              <a:t>պետք</a:t>
            </a:r>
            <a:r>
              <a:rPr lang="en-US" sz="1400" dirty="0" smtClean="0"/>
              <a:t> է </a:t>
            </a:r>
            <a:r>
              <a:rPr lang="en-US" sz="1400" dirty="0" err="1" smtClean="0"/>
              <a:t>ունենալ</a:t>
            </a:r>
            <a:r>
              <a:rPr lang="en-US" sz="1400" dirty="0" smtClean="0"/>
              <a:t> </a:t>
            </a:r>
            <a:r>
              <a:rPr lang="en-US" sz="1400" dirty="0" err="1" smtClean="0"/>
              <a:t>որոշակի</a:t>
            </a:r>
            <a:r>
              <a:rPr lang="en-US" sz="1400" dirty="0" smtClean="0"/>
              <a:t> </a:t>
            </a:r>
            <a:r>
              <a:rPr lang="en-US" sz="1400" dirty="0" err="1" smtClean="0"/>
              <a:t>պատկերացում</a:t>
            </a:r>
            <a:r>
              <a:rPr lang="en-US" sz="1400" dirty="0" smtClean="0"/>
              <a:t>: </a:t>
            </a:r>
            <a:r>
              <a:rPr lang="en-US" sz="1400" dirty="0" err="1" smtClean="0"/>
              <a:t>Այդ</a:t>
            </a:r>
            <a:r>
              <a:rPr lang="en-US" sz="1400" dirty="0" smtClean="0"/>
              <a:t> </a:t>
            </a:r>
            <a:r>
              <a:rPr lang="en-US" sz="1400" dirty="0" err="1" smtClean="0"/>
              <a:t>շարքի</a:t>
            </a:r>
            <a:r>
              <a:rPr lang="en-US" sz="1400" dirty="0" smtClean="0"/>
              <a:t> </a:t>
            </a:r>
            <a:r>
              <a:rPr lang="en-US" sz="1400" dirty="0" err="1" smtClean="0"/>
              <a:t>մեջ</a:t>
            </a:r>
            <a:r>
              <a:rPr lang="en-US" sz="1400" dirty="0" smtClean="0"/>
              <a:t> </a:t>
            </a:r>
            <a:r>
              <a:rPr lang="en-US" sz="1400" dirty="0" err="1" smtClean="0"/>
              <a:t>են</a:t>
            </a:r>
            <a:r>
              <a:rPr lang="en-US" sz="1400" dirty="0" smtClean="0"/>
              <a:t> </a:t>
            </a:r>
            <a:r>
              <a:rPr lang="en-US" sz="1400" dirty="0" err="1" smtClean="0"/>
              <a:t>Դավթակ</a:t>
            </a:r>
            <a:r>
              <a:rPr lang="en-US" sz="1400" dirty="0" smtClean="0"/>
              <a:t> </a:t>
            </a:r>
            <a:r>
              <a:rPr lang="en-US" sz="1400" dirty="0" err="1" smtClean="0"/>
              <a:t>Քերթողը</a:t>
            </a:r>
            <a:r>
              <a:rPr lang="en-US" sz="1400" dirty="0" smtClean="0"/>
              <a:t>, </a:t>
            </a:r>
            <a:r>
              <a:rPr lang="en-US" sz="1400" dirty="0" err="1" smtClean="0"/>
              <a:t>Կոմիտաս</a:t>
            </a:r>
            <a:r>
              <a:rPr lang="en-US" sz="1400" dirty="0" smtClean="0"/>
              <a:t> </a:t>
            </a:r>
            <a:r>
              <a:rPr lang="en-US" sz="1400" dirty="0" err="1" smtClean="0"/>
              <a:t>Աղցեցին</a:t>
            </a:r>
            <a:r>
              <a:rPr lang="en-US" sz="1400" dirty="0" smtClean="0"/>
              <a:t>, </a:t>
            </a:r>
            <a:r>
              <a:rPr lang="en-US" sz="1400" dirty="0" err="1" smtClean="0"/>
              <a:t>Ստեփանոս</a:t>
            </a:r>
            <a:r>
              <a:rPr lang="en-US" sz="1400" dirty="0" smtClean="0"/>
              <a:t> </a:t>
            </a:r>
            <a:r>
              <a:rPr lang="en-US" sz="1400" dirty="0" err="1" smtClean="0"/>
              <a:t>Սյունեցին</a:t>
            </a:r>
            <a:r>
              <a:rPr lang="en-US" sz="1400" dirty="0" smtClean="0"/>
              <a:t>, </a:t>
            </a:r>
            <a:r>
              <a:rPr lang="en-US" sz="1400" dirty="0" err="1" smtClean="0"/>
              <a:t>Գրիգոր</a:t>
            </a:r>
            <a:r>
              <a:rPr lang="en-US" sz="1400" dirty="0" smtClean="0"/>
              <a:t> </a:t>
            </a:r>
            <a:r>
              <a:rPr lang="en-US" sz="1400" dirty="0" err="1" smtClean="0"/>
              <a:t>Մագիստրոս</a:t>
            </a:r>
            <a:r>
              <a:rPr lang="en-US" sz="1400" dirty="0" smtClean="0"/>
              <a:t> </a:t>
            </a:r>
            <a:r>
              <a:rPr lang="en-US" sz="1400" dirty="0" err="1" smtClean="0"/>
              <a:t>Պահլավունին</a:t>
            </a:r>
            <a:r>
              <a:rPr lang="en-US" sz="1400" dirty="0" smtClean="0"/>
              <a:t>, </a:t>
            </a:r>
            <a:r>
              <a:rPr lang="en-US" sz="1400" dirty="0" err="1" smtClean="0"/>
              <a:t>Հովհաննես</a:t>
            </a:r>
            <a:r>
              <a:rPr lang="en-US" sz="1400" dirty="0" smtClean="0"/>
              <a:t> </a:t>
            </a:r>
            <a:r>
              <a:rPr lang="en-US" sz="1400" dirty="0" err="1" smtClean="0"/>
              <a:t>Սարկավագ</a:t>
            </a:r>
            <a:r>
              <a:rPr lang="en-US" sz="1400" dirty="0" smtClean="0"/>
              <a:t>  </a:t>
            </a:r>
            <a:r>
              <a:rPr lang="en-US" sz="1400" dirty="0" err="1" smtClean="0"/>
              <a:t>Իմաստասերը</a:t>
            </a:r>
            <a:r>
              <a:rPr lang="en-US" sz="1400" dirty="0" smtClean="0"/>
              <a:t>, </a:t>
            </a:r>
            <a:r>
              <a:rPr lang="en-US" sz="1400" dirty="0" err="1" smtClean="0"/>
              <a:t>Գրիգոր</a:t>
            </a:r>
            <a:r>
              <a:rPr lang="en-US" sz="1400" dirty="0" smtClean="0"/>
              <a:t> </a:t>
            </a:r>
            <a:r>
              <a:rPr lang="en-US" sz="1400" dirty="0" err="1" smtClean="0"/>
              <a:t>Տղան</a:t>
            </a:r>
            <a:r>
              <a:rPr lang="en-US" sz="1400" dirty="0" smtClean="0"/>
              <a:t>, </a:t>
            </a:r>
            <a:r>
              <a:rPr lang="en-US" sz="1400" dirty="0" err="1" smtClean="0"/>
              <a:t>Ներսես</a:t>
            </a:r>
            <a:r>
              <a:rPr lang="en-US" sz="1400" dirty="0" smtClean="0"/>
              <a:t> </a:t>
            </a:r>
            <a:r>
              <a:rPr lang="en-US" sz="1400" dirty="0" err="1" smtClean="0"/>
              <a:t>Լամբրոնացին</a:t>
            </a:r>
            <a:r>
              <a:rPr lang="en-US" sz="1400" dirty="0" smtClean="0"/>
              <a:t>, </a:t>
            </a:r>
            <a:r>
              <a:rPr lang="en-US" sz="1400" dirty="0" err="1" smtClean="0"/>
              <a:t>Ֆրիկը</a:t>
            </a:r>
            <a:r>
              <a:rPr lang="en-US" sz="1400" dirty="0" smtClean="0"/>
              <a:t>, </a:t>
            </a:r>
            <a:r>
              <a:rPr lang="en-US" sz="1400" dirty="0" err="1" smtClean="0"/>
              <a:t>Հովհաննես</a:t>
            </a:r>
            <a:r>
              <a:rPr lang="en-US" sz="1400" dirty="0" smtClean="0"/>
              <a:t>  </a:t>
            </a:r>
            <a:r>
              <a:rPr lang="en-US" sz="1400" dirty="0" err="1" smtClean="0"/>
              <a:t>Երզնկացին</a:t>
            </a:r>
            <a:r>
              <a:rPr lang="en-US" sz="1400" dirty="0" smtClean="0"/>
              <a:t> , </a:t>
            </a:r>
            <a:r>
              <a:rPr lang="en-US" sz="1400" dirty="0" err="1" smtClean="0"/>
              <a:t>Կոստանտին</a:t>
            </a:r>
            <a:r>
              <a:rPr lang="en-US" sz="1400" dirty="0" smtClean="0"/>
              <a:t> </a:t>
            </a:r>
            <a:r>
              <a:rPr lang="en-US" sz="1400" dirty="0" err="1" smtClean="0"/>
              <a:t>Երզնկացին</a:t>
            </a:r>
            <a:r>
              <a:rPr lang="en-US" sz="1400" dirty="0" smtClean="0"/>
              <a:t>, </a:t>
            </a:r>
            <a:r>
              <a:rPr lang="en-US" sz="1400" dirty="0" err="1" smtClean="0"/>
              <a:t>Խաչատուր</a:t>
            </a:r>
            <a:r>
              <a:rPr lang="en-US" sz="1400" dirty="0" smtClean="0"/>
              <a:t> </a:t>
            </a:r>
            <a:r>
              <a:rPr lang="en-US" sz="1400" dirty="0" err="1" smtClean="0"/>
              <a:t>Կեչառեցին</a:t>
            </a:r>
            <a:r>
              <a:rPr lang="en-US" sz="1400" dirty="0" smtClean="0"/>
              <a:t>, </a:t>
            </a:r>
            <a:r>
              <a:rPr lang="en-US" sz="1400" dirty="0" err="1" smtClean="0"/>
              <a:t>Հովհաննես</a:t>
            </a:r>
            <a:r>
              <a:rPr lang="en-US" sz="1400" dirty="0" smtClean="0"/>
              <a:t> </a:t>
            </a:r>
            <a:r>
              <a:rPr lang="en-US" sz="1400" dirty="0" err="1" smtClean="0"/>
              <a:t>Թլկուրանցին</a:t>
            </a:r>
            <a:r>
              <a:rPr lang="en-US" sz="1400" dirty="0" smtClean="0"/>
              <a:t>, </a:t>
            </a:r>
            <a:r>
              <a:rPr lang="en-US" sz="1400" dirty="0" err="1" smtClean="0"/>
              <a:t>Առաքել</a:t>
            </a:r>
            <a:r>
              <a:rPr lang="en-US" sz="1400" dirty="0" smtClean="0"/>
              <a:t> </a:t>
            </a:r>
            <a:r>
              <a:rPr lang="en-US" sz="1400" dirty="0" err="1" smtClean="0"/>
              <a:t>Սյունեցին</a:t>
            </a:r>
            <a:r>
              <a:rPr lang="en-US" sz="1400" dirty="0" smtClean="0"/>
              <a:t>, </a:t>
            </a:r>
            <a:r>
              <a:rPr lang="en-US" sz="1400" dirty="0" err="1" smtClean="0"/>
              <a:t>Առաքել</a:t>
            </a:r>
            <a:r>
              <a:rPr lang="en-US" sz="1400" dirty="0" smtClean="0"/>
              <a:t> </a:t>
            </a:r>
            <a:r>
              <a:rPr lang="en-US" sz="1400" dirty="0" err="1" smtClean="0"/>
              <a:t>Բաղիշեցին</a:t>
            </a:r>
            <a:r>
              <a:rPr lang="en-US" sz="1400" dirty="0" smtClean="0"/>
              <a:t>, </a:t>
            </a:r>
            <a:r>
              <a:rPr lang="en-US" sz="1400" dirty="0" err="1" smtClean="0"/>
              <a:t>Մկրտիչ</a:t>
            </a:r>
            <a:r>
              <a:rPr lang="en-US" sz="1400" dirty="0" smtClean="0"/>
              <a:t> </a:t>
            </a:r>
            <a:r>
              <a:rPr lang="en-US" sz="1400" dirty="0" err="1" smtClean="0"/>
              <a:t>Նաղաշը</a:t>
            </a:r>
            <a:r>
              <a:rPr lang="en-US" sz="1400" dirty="0" smtClean="0"/>
              <a:t>, </a:t>
            </a:r>
            <a:r>
              <a:rPr lang="en-US" sz="1400" dirty="0" err="1" smtClean="0"/>
              <a:t>Գրիգորիս</a:t>
            </a:r>
            <a:r>
              <a:rPr lang="en-US" sz="1400" dirty="0" smtClean="0"/>
              <a:t>  </a:t>
            </a:r>
            <a:r>
              <a:rPr lang="en-US" sz="1400" dirty="0" err="1" smtClean="0"/>
              <a:t>Աղթամարցին</a:t>
            </a:r>
            <a:r>
              <a:rPr lang="en-US" sz="1400" dirty="0" smtClean="0"/>
              <a:t>, </a:t>
            </a:r>
            <a:r>
              <a:rPr lang="en-US" sz="1400" dirty="0" err="1" smtClean="0"/>
              <a:t>Ներսես</a:t>
            </a:r>
            <a:r>
              <a:rPr lang="en-US" sz="1400" dirty="0" smtClean="0"/>
              <a:t> </a:t>
            </a:r>
            <a:r>
              <a:rPr lang="en-US" sz="1400" dirty="0" err="1" smtClean="0"/>
              <a:t>Մոկացին</a:t>
            </a:r>
            <a:r>
              <a:rPr lang="en-US" sz="1400" dirty="0" smtClean="0"/>
              <a:t>, </a:t>
            </a:r>
            <a:r>
              <a:rPr lang="en-US" sz="1400" dirty="0" err="1" smtClean="0"/>
              <a:t>Նաղաշ</a:t>
            </a:r>
            <a:r>
              <a:rPr lang="en-US" sz="1400" dirty="0" smtClean="0"/>
              <a:t> </a:t>
            </a:r>
            <a:r>
              <a:rPr lang="en-US" sz="1400" dirty="0" err="1" smtClean="0"/>
              <a:t>Հովնաթանը</a:t>
            </a:r>
            <a:r>
              <a:rPr lang="en-US" sz="1400" dirty="0" smtClean="0"/>
              <a:t>, </a:t>
            </a:r>
            <a:r>
              <a:rPr lang="en-US" sz="1400" dirty="0" err="1" smtClean="0"/>
              <a:t>Պաղտասար</a:t>
            </a:r>
            <a:r>
              <a:rPr lang="en-US" sz="1400" dirty="0" smtClean="0"/>
              <a:t> </a:t>
            </a:r>
            <a:r>
              <a:rPr lang="en-US" sz="1400" dirty="0" err="1" smtClean="0"/>
              <a:t>դպիրը</a:t>
            </a:r>
            <a:r>
              <a:rPr lang="en-US" sz="1400" dirty="0" smtClean="0"/>
              <a:t>, </a:t>
            </a:r>
            <a:r>
              <a:rPr lang="en-US" sz="1400" dirty="0" err="1" smtClean="0"/>
              <a:t>Պետրոս</a:t>
            </a:r>
            <a:r>
              <a:rPr lang="en-US" sz="1400" dirty="0" smtClean="0"/>
              <a:t> </a:t>
            </a:r>
            <a:r>
              <a:rPr lang="en-US" sz="1400" dirty="0" err="1" smtClean="0"/>
              <a:t>Ղափանցին</a:t>
            </a:r>
            <a:r>
              <a:rPr lang="en-US" sz="1400" dirty="0" smtClean="0"/>
              <a:t> և </a:t>
            </a:r>
            <a:r>
              <a:rPr lang="en-US" sz="1400" dirty="0" err="1" smtClean="0"/>
              <a:t>շատ</a:t>
            </a:r>
            <a:r>
              <a:rPr lang="en-US" sz="1400" dirty="0" smtClean="0"/>
              <a:t> </a:t>
            </a:r>
            <a:r>
              <a:rPr lang="en-US" sz="1400" dirty="0" err="1" smtClean="0"/>
              <a:t>նշանավոր</a:t>
            </a:r>
            <a:r>
              <a:rPr lang="en-US" sz="1400" dirty="0" smtClean="0"/>
              <a:t> </a:t>
            </a:r>
            <a:r>
              <a:rPr lang="en-US" sz="1400" dirty="0" err="1" smtClean="0"/>
              <a:t>տաղերգուներ</a:t>
            </a:r>
            <a:r>
              <a:rPr lang="en-US" sz="1400" dirty="0" smtClean="0"/>
              <a:t>:</a:t>
            </a:r>
            <a:endParaRPr lang="ru-RU" sz="1400" dirty="0"/>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3143248"/>
            <a:ext cx="304800" cy="304800"/>
          </a:xfrm>
          <a:prstGeom prst="rect">
            <a:avLst/>
          </a:prstGeom>
        </p:spPr>
      </p:pic>
    </p:spTree>
  </p:cSld>
  <p:clrMapOvr>
    <a:masterClrMapping/>
  </p:clrMapOvr>
  <p:transition advTm="50045">
    <p:pull di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357166"/>
            <a:ext cx="7758138" cy="5768997"/>
          </a:xfrm>
        </p:spPr>
        <p:txBody>
          <a:bodyPr>
            <a:normAutofit/>
          </a:bodyPr>
          <a:lstStyle/>
          <a:p>
            <a:pPr>
              <a:buNone/>
            </a:pPr>
            <a:r>
              <a:rPr lang="hy-AM" sz="1400" dirty="0" smtClean="0"/>
              <a:t> </a:t>
            </a:r>
            <a:endParaRPr lang="en-US" sz="1400" dirty="0" smtClean="0"/>
          </a:p>
          <a:p>
            <a:pPr>
              <a:buNone/>
            </a:pPr>
            <a:endParaRPr lang="en-US" sz="1400" dirty="0" smtClean="0"/>
          </a:p>
          <a:p>
            <a:pPr>
              <a:buNone/>
            </a:pPr>
            <a:r>
              <a:rPr lang="hy-AM" sz="1400" dirty="0" smtClean="0"/>
              <a:t>15-րդ դ. հոգևորության մեջ խորացել էր բարոյալքման պրոցեսը՝ վանքերը դարձել էին շվայտության օջախներ։ Արծաթասիրության, կաշառակերության, դավերի ու խարդավանքների մերկացման գաղարվեստական հուշարձան է Մ. Նաղաշի «Խրատական բանեսի ագահութեան և անընչութեան ի Նաղաշ վարդապետէ ասացեալ» բանաստեղծությունը։ Նա ձաղկել է թե՝ աշխարհիկ տերերի, թե՝ հոգևորականության հոռի բարքերը։ Մ. Նաղաշի տաղերի մի մասն ունի ուսուցողական, խրատական բնույթ։ Շարունակելով միջնադարյան քնարերգության հիմնական թեմաներից մեկը՝ մահվան թեման, Մ.Նաղաշը արծարծել է քրիստոնեական բարոյականության գաղափարները, սակայն գեղագիտական ուրույն մոտեցումով ու մեկնաբանությամբ։ Մահը մի դիտակետ է, որտեղից նա նայում է կյանքին, աշխարհին ու մարդու բարոյական վարքագծին։ Աշխարհը սուտ երազ է, կյանքը՝ խաբուսիկ ու անցողիկ, ուստի մարդ չպետք է տրվի աշխարհիկ վայելքների, հարստության ու փառքի։</a:t>
            </a:r>
            <a:endParaRPr lang="en-US" sz="1400" dirty="0" smtClean="0"/>
          </a:p>
          <a:p>
            <a:pPr>
              <a:buNone/>
            </a:pPr>
            <a:r>
              <a:rPr lang="hy-AM" sz="1400" i="1" dirty="0" smtClean="0">
                <a:solidFill>
                  <a:schemeClr val="tx1">
                    <a:lumMod val="85000"/>
                    <a:lumOff val="15000"/>
                  </a:schemeClr>
                </a:solidFill>
              </a:rPr>
              <a:t> Նաղաշը, սակայն, մահվան բանաստեղծ չէ, այլ կյանքի, որի իմաստն ու նպատակը բարի գործերն են («Խրատական բաներսի Նաղաշ Մկրտիչ վարդապետէ ասացեալ»)։</a:t>
            </a:r>
            <a:endParaRPr lang="en-US" sz="1400" i="1" dirty="0" smtClean="0">
              <a:solidFill>
                <a:schemeClr val="tx1">
                  <a:lumMod val="85000"/>
                  <a:lumOff val="15000"/>
                </a:schemeClr>
              </a:solidFill>
            </a:endParaRPr>
          </a:p>
          <a:p>
            <a:pPr>
              <a:buNone/>
            </a:pPr>
            <a:r>
              <a:rPr lang="en-US" sz="1400" i="1" dirty="0" smtClean="0">
                <a:solidFill>
                  <a:schemeClr val="tx1">
                    <a:lumMod val="85000"/>
                    <a:lumOff val="15000"/>
                  </a:schemeClr>
                </a:solidFill>
              </a:rPr>
              <a:t>                          </a:t>
            </a:r>
            <a:r>
              <a:rPr lang="hy-AM" sz="1400" i="1" dirty="0" smtClean="0">
                <a:solidFill>
                  <a:srgbClr val="C00000"/>
                </a:solidFill>
              </a:rPr>
              <a:t>«Հոգի՛, մի՛ ասեր դարիպ, թէ չէիմ սիրտը կարունի»։</a:t>
            </a:r>
            <a:endParaRPr lang="en-US" sz="1400" i="1" dirty="0" smtClean="0">
              <a:solidFill>
                <a:srgbClr val="C00000"/>
              </a:solidFill>
            </a:endParaRPr>
          </a:p>
          <a:p>
            <a:pPr>
              <a:buNone/>
            </a:pPr>
            <a:endParaRPr lang="ru-RU" sz="1400" dirty="0"/>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72528" y="3000372"/>
            <a:ext cx="304800" cy="304800"/>
          </a:xfrm>
          <a:prstGeom prst="rect">
            <a:avLst/>
          </a:prstGeom>
        </p:spPr>
      </p:pic>
    </p:spTree>
  </p:cSld>
  <p:clrMapOvr>
    <a:masterClrMapping/>
  </p:clrMapOvr>
  <p:transition advTm="39967">
    <p:zoom dir="in"/>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69"/>
          </a:xfrm>
        </p:spPr>
        <p:txBody>
          <a:bodyPr>
            <a:normAutofit/>
          </a:bodyPr>
          <a:lstStyle/>
          <a:p>
            <a:r>
              <a:rPr lang="en-US" sz="3600" dirty="0" smtClean="0">
                <a:solidFill>
                  <a:srgbClr val="C00000"/>
                </a:solidFill>
              </a:rPr>
              <a:t>                  </a:t>
            </a:r>
            <a:r>
              <a:rPr lang="en-US" sz="3600" dirty="0" err="1" smtClean="0">
                <a:solidFill>
                  <a:srgbClr val="C00000"/>
                </a:solidFill>
              </a:rPr>
              <a:t>Նաղաշ</a:t>
            </a:r>
            <a:r>
              <a:rPr lang="en-US" sz="3600" dirty="0" smtClean="0">
                <a:solidFill>
                  <a:srgbClr val="C00000"/>
                </a:solidFill>
              </a:rPr>
              <a:t> </a:t>
            </a:r>
            <a:r>
              <a:rPr lang="en-US" sz="3600" dirty="0" err="1" smtClean="0">
                <a:solidFill>
                  <a:srgbClr val="C00000"/>
                </a:solidFill>
              </a:rPr>
              <a:t>Հովնաթան</a:t>
            </a:r>
            <a:endParaRPr lang="ru-RU" sz="3600" dirty="0">
              <a:solidFill>
                <a:srgbClr val="C00000"/>
              </a:solidFill>
            </a:endParaRPr>
          </a:p>
        </p:txBody>
      </p:sp>
      <p:pic>
        <p:nvPicPr>
          <p:cNvPr id="5" name="Содержимое 4" descr="Նաղաշ-Հովնաթան.jpg"/>
          <p:cNvPicPr>
            <a:picLocks noGrp="1" noChangeAspect="1"/>
          </p:cNvPicPr>
          <p:nvPr>
            <p:ph sz="half" idx="1"/>
          </p:nvPr>
        </p:nvPicPr>
        <p:blipFill>
          <a:blip r:embed="rId4" cstate="print"/>
          <a:stretch>
            <a:fillRect/>
          </a:stretch>
        </p:blipFill>
        <p:spPr>
          <a:xfrm>
            <a:off x="482432" y="1000125"/>
            <a:ext cx="3988136" cy="5126038"/>
          </a:xfrm>
        </p:spPr>
      </p:pic>
      <p:sp>
        <p:nvSpPr>
          <p:cNvPr id="4" name="Содержимое 3"/>
          <p:cNvSpPr>
            <a:spLocks noGrp="1"/>
          </p:cNvSpPr>
          <p:nvPr>
            <p:ph sz="half" idx="2"/>
          </p:nvPr>
        </p:nvSpPr>
        <p:spPr>
          <a:xfrm>
            <a:off x="4648200" y="1000108"/>
            <a:ext cx="4038600" cy="5126055"/>
          </a:xfrm>
        </p:spPr>
        <p:txBody>
          <a:bodyPr>
            <a:normAutofit/>
          </a:bodyPr>
          <a:lstStyle/>
          <a:p>
            <a:pPr>
              <a:buNone/>
            </a:pPr>
            <a:endParaRPr lang="en-US" sz="1400" b="1" dirty="0" smtClean="0"/>
          </a:p>
          <a:p>
            <a:pPr>
              <a:buNone/>
            </a:pPr>
            <a:r>
              <a:rPr lang="hy-AM" sz="1400" b="1" dirty="0" smtClean="0"/>
              <a:t>Նաղաշ Հովնաթան</a:t>
            </a:r>
            <a:r>
              <a:rPr lang="hy-AM" sz="1400" dirty="0" smtClean="0"/>
              <a:t> (1661, գ. Շոռոթ</a:t>
            </a:r>
            <a:endParaRPr lang="en-US" sz="1400" dirty="0" smtClean="0"/>
          </a:p>
          <a:p>
            <a:pPr>
              <a:buNone/>
            </a:pPr>
            <a:r>
              <a:rPr lang="en-US" sz="1400" dirty="0" smtClean="0"/>
              <a:t>        </a:t>
            </a:r>
            <a:r>
              <a:rPr lang="hy-AM" sz="1400" dirty="0" smtClean="0"/>
              <a:t> (այժմ՝ Նախիջևան)– 1722, գ. Շոռոթ), հայ միջնադարյան բանաստեղծ, աշուղ, նկարիչ, ծաղկող, Հովնաթանյան ընտանիքի հիմնդիրը։ Նախնական կրթությունն ստացել է հոր՝ Հովհաննես վարժապետի մոտ, այնուհետև սովորել է Ագուլիսի Ս. Թովմա վանքի դպրոցում, որտեղ և ավարտելուց հետո, աշխատել է որպես ուսուցիչ։ Ն. Հովնաթանի կյանքի մասին միակ գրավոր աղբյուրը նրա ավագ որդու՝ նկարիչ և բանաստեղծ Նաղաշ Հակոբի ողբն է («Ողբամ արտասուօք, կոծով տխրութեան»)՝ գրված հոր մահվան առթիվ։ Հակոբի ողբից ենք իմանում Ն. Հովնաթանի ծննդյան և մահվան տարեթվերը, ինչպես նաև կենսագրական մի քանի փաստեր (օրինակ, հասարակ դպրից դարձել է «շնորհալց վարպետն իմաստուն», եղել է «քարտուղար տառից հնոց և նորոց»)։</a:t>
            </a:r>
            <a:endParaRPr lang="ru-RU" sz="1400" dirty="0"/>
          </a:p>
        </p:txBody>
      </p:sp>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2528" y="3214686"/>
            <a:ext cx="304800" cy="304800"/>
          </a:xfrm>
          <a:prstGeom prst="rect">
            <a:avLst/>
          </a:prstGeom>
        </p:spPr>
      </p:pic>
    </p:spTree>
  </p:cSld>
  <p:clrMapOvr>
    <a:masterClrMapping/>
  </p:clrMapOvr>
  <p:transition advTm="37300">
    <p:wheel/>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10704_b.jpg"/>
          <p:cNvPicPr>
            <a:picLocks noGrp="1" noChangeAspect="1"/>
          </p:cNvPicPr>
          <p:nvPr>
            <p:ph sz="half" idx="1"/>
          </p:nvPr>
        </p:nvPicPr>
        <p:blipFill>
          <a:blip r:embed="rId2"/>
          <a:stretch>
            <a:fillRect/>
          </a:stretch>
        </p:blipFill>
        <p:spPr>
          <a:xfrm>
            <a:off x="1000100" y="142852"/>
            <a:ext cx="7215238" cy="6643710"/>
          </a:xfrm>
        </p:spPr>
      </p:pic>
    </p:spTree>
  </p:cSld>
  <p:clrMapOvr>
    <a:masterClrMapping/>
  </p:clrMapOvr>
  <p:transition advTm="5726">
    <p:check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2939129540_1864bd5ce0_b.jpg"/>
          <p:cNvPicPr>
            <a:picLocks noGrp="1" noChangeAspect="1"/>
          </p:cNvPicPr>
          <p:nvPr>
            <p:ph sz="half" idx="1"/>
          </p:nvPr>
        </p:nvPicPr>
        <p:blipFill>
          <a:blip r:embed="rId4"/>
          <a:stretch>
            <a:fillRect/>
          </a:stretch>
        </p:blipFill>
        <p:spPr>
          <a:xfrm>
            <a:off x="1928794" y="285728"/>
            <a:ext cx="4786346" cy="3143272"/>
          </a:xfrm>
        </p:spPr>
      </p:pic>
      <p:sp>
        <p:nvSpPr>
          <p:cNvPr id="4" name="Содержимое 3"/>
          <p:cNvSpPr>
            <a:spLocks noGrp="1"/>
          </p:cNvSpPr>
          <p:nvPr>
            <p:ph sz="half" idx="2"/>
          </p:nvPr>
        </p:nvSpPr>
        <p:spPr>
          <a:xfrm>
            <a:off x="785786" y="3500438"/>
            <a:ext cx="7901014" cy="3357562"/>
          </a:xfrm>
        </p:spPr>
        <p:txBody>
          <a:bodyPr>
            <a:normAutofit lnSpcReduction="10000"/>
          </a:bodyPr>
          <a:lstStyle/>
          <a:p>
            <a:pPr>
              <a:buNone/>
            </a:pPr>
            <a:r>
              <a:rPr lang="hy-AM" sz="1400" dirty="0" smtClean="0"/>
              <a:t>Որոշ ժամանակ ապրել և ստեղծագործել է Թիֆլիսում։ Վրացական աղբյուրների վկայությամբ՝ նա եղել է Վրաստանի Վախթանգ </a:t>
            </a:r>
            <a:r>
              <a:rPr lang="en-US" sz="1400" dirty="0" smtClean="0"/>
              <a:t>VI </a:t>
            </a:r>
            <a:r>
              <a:rPr lang="hy-AM" sz="1400" dirty="0" smtClean="0"/>
              <a:t>թագավորի պալատական երգիչն ու նկարիչը։</a:t>
            </a:r>
            <a:endParaRPr lang="en-US" sz="1400" dirty="0" smtClean="0"/>
          </a:p>
          <a:p>
            <a:pPr>
              <a:buNone/>
            </a:pPr>
            <a:r>
              <a:rPr lang="hy-AM" sz="1400" dirty="0" smtClean="0"/>
              <a:t>«Լավ է ընդ իմաստնոց միշտ քաղցած մնալ, քան ընդ տգիտաց ուտել ու ցնծալ» ։ </a:t>
            </a:r>
            <a:br>
              <a:rPr lang="hy-AM" sz="1400" dirty="0" smtClean="0"/>
            </a:br>
            <a:r>
              <a:rPr lang="hy-AM" sz="1400" dirty="0" smtClean="0"/>
              <a:t>«Գովեմ սրտիվ ուրախական» երգը, նվիրված «Վրաստանի գոզալներին», գրել է վրացական պալատում։ Ապրել և ստեղծագործել է նաև Երևանում, որտեղ գրել է «Գովասանութիւն Երևանայ քաղաքին» բանաստեղծությունը։ Ն. Հովնաթանը թողել է գրական հարուստ ժառանգություն։ Նրա բանաստեղծությունները պահպանվել ու մեզ են հասել բազմաթիվ ընդօրինակություններով։ Այն ձեռագրերի թիվը, որոնցում առկա են նրա ստեղծագործությունները մեծ կամ փոքր խմբերով, անցնում է հինգ տասնյակից։ Դրանցից առավել հարուստ և ամբողջական են Երևանի Մեսրոպ Մաշտոցի անվան Մատենադարանի №3263, №4426 և Վիեննայի Մխիթարյանների մատենադարանի №647 և №587 ձեռագրերը։ Ն. Հովնաթանի բանաստեղծությունները կարելի է բաժանել մի քանի խմբի՝ սիրո և ուրախության, գարնան, կրոնական, երգիծական և խոհական–խրատական։ Նրա սիրո երգերը տարբերվում են միջնադարյան տաղերգուների համաբնույթ երգերից, որոնց հեղինակները, աշխարհիկ կյանքը երգելով հանդերձ, զերծ չէին կրոնական աշխարհայացքի ճնշող ազդեցությունից։ Բնությունը նրա համար ներշնչման աղբյուր է։</a:t>
            </a:r>
            <a:endParaRPr lang="en-US" sz="1400" dirty="0" smtClean="0"/>
          </a:p>
          <a:p>
            <a:pPr>
              <a:buNone/>
            </a:pPr>
            <a:endParaRPr lang="ru-RU" sz="1400" dirty="0"/>
          </a:p>
        </p:txBody>
      </p:sp>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66" y="3357562"/>
            <a:ext cx="304800" cy="304800"/>
          </a:xfrm>
          <a:prstGeom prst="rect">
            <a:avLst/>
          </a:prstGeom>
        </p:spPr>
      </p:pic>
    </p:spTree>
  </p:cSld>
  <p:clrMapOvr>
    <a:masterClrMapping/>
  </p:clrMapOvr>
  <p:transition advTm="82212">
    <p:wedg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4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4929198"/>
            <a:ext cx="3114668" cy="1000132"/>
          </a:xfrm>
        </p:spPr>
        <p:txBody>
          <a:bodyPr>
            <a:normAutofit fontScale="90000"/>
          </a:bodyPr>
          <a:lstStyle/>
          <a:p>
            <a:r>
              <a:rPr lang="hy-AM" b="1" dirty="0" smtClean="0"/>
              <a:t> </a:t>
            </a:r>
            <a:r>
              <a:rPr lang="hy-AM" sz="1300" b="1" dirty="0" smtClean="0"/>
              <a:t>Աշխենի, քրոջ՝ Խոսրովիդուխտի հետ աղոթելիս» (1710-ական թվականներ, Նաղաշ Հովնաթան, Էջմիածնի Մայր տաճարի որմնանկար, այժմ՝ ՀԱՊ-ում, Երևան)</a:t>
            </a:r>
            <a:endParaRPr lang="ru-RU" sz="1300" dirty="0"/>
          </a:p>
        </p:txBody>
      </p:sp>
      <p:pic>
        <p:nvPicPr>
          <p:cNvPr id="9" name="Содержимое 8" descr="Image_2813.jpg"/>
          <p:cNvPicPr>
            <a:picLocks noGrp="1" noChangeAspect="1"/>
          </p:cNvPicPr>
          <p:nvPr>
            <p:ph sz="half" idx="1"/>
          </p:nvPr>
        </p:nvPicPr>
        <p:blipFill>
          <a:blip r:embed="rId4"/>
          <a:stretch>
            <a:fillRect/>
          </a:stretch>
        </p:blipFill>
        <p:spPr>
          <a:xfrm>
            <a:off x="428596" y="857232"/>
            <a:ext cx="3571900" cy="3993369"/>
          </a:xfrm>
        </p:spPr>
      </p:pic>
      <p:sp>
        <p:nvSpPr>
          <p:cNvPr id="4" name="Содержимое 3"/>
          <p:cNvSpPr>
            <a:spLocks noGrp="1"/>
          </p:cNvSpPr>
          <p:nvPr>
            <p:ph sz="half" idx="2"/>
          </p:nvPr>
        </p:nvSpPr>
        <p:spPr>
          <a:xfrm>
            <a:off x="4071934" y="142852"/>
            <a:ext cx="5072066" cy="6715148"/>
          </a:xfrm>
        </p:spPr>
        <p:txBody>
          <a:bodyPr>
            <a:normAutofit/>
          </a:bodyPr>
          <a:lstStyle/>
          <a:p>
            <a:pPr>
              <a:buNone/>
            </a:pPr>
            <a:r>
              <a:rPr lang="hy-AM" sz="1400" dirty="0" smtClean="0"/>
              <a:t>Գարունը բերում է բարիք, կյանք, նաև սեր, որը, ըստ բանաստեղծի, կյանքի իմաստն է, հարստությունն ու հաճույքը։ Սիրո ու բնության երգերում Ն. Հովնաթանը վերարտադրել է մարդկային զգացմունքներ ու տրամադրություններ՝ հնարավորին չափ հեռու մնալով կրոնական ու կենցաղային կաշկանդումներից։ Խնջույքի և ուրախության երգերի փիլ. ելակետը արմատապես տարբերվում է միջնադարյան գրական մտածելակերպից։ Ն. Հովնաթանը գտնում էր, որ մարդն աշխարհ է եկել վայելելու համար։ Այս շարքի երգերում բանաստեղծը միաժամանակ քարոզում է ստեղծագործ աշխատանք, համերաշխություն, մարդկային ազնիվ ու մաքուր հարաբերություններ։ Ն. Հովնաթանի մոտ առկա է նոր ժամանակների կնիքը, որն ազատ է միջնադարյան բարոյախոսությունից։ Լինելով միջնադարի նշանավոր բանաստեղծներից մեկը՝ Ն. Հովնաթանը նաև աշուղ է։ Իր աշուղական խաղերում, ինչպես նաև երգիծական և խոհական–խրատական ոտանավորներում նա բողոքում է չարիքի, անարդարության ու անհավասարության դեմ, քննադատում իրականության հոռի կողմերը, դրվատում գիտությունն ու արվեստը։ Հիմք ունենալով իր նախորդների փորձը՝ նա կարողացել է զավեշտի ու ժամանցի ուրախ տաղերից բացի ստեղծել իսկական երգիծանքի նմուշներ («Կատուն մեռաւ, ափսոս ու վա՜խ», «Ով ողորմելի խեղճ կանանիք», «Գրե եկին էշի քարվան» սկզբնատողերով ոտանավորները)։ Ն. Հովնաթանը ունի կրոնական–ծիսական բնույթի երգեր, որոնք ավելի շատ կապված են նախորդ, քան նոր ժամանակների տրամադրությունների ու պատկերացումների հետ։</a:t>
            </a:r>
            <a:endParaRPr lang="ru-RU" sz="1400" dirty="0"/>
          </a:p>
        </p:txBody>
      </p:sp>
      <p:pic>
        <p:nvPicPr>
          <p:cNvPr id="5"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3214686"/>
            <a:ext cx="304800" cy="304800"/>
          </a:xfrm>
          <a:prstGeom prst="rect">
            <a:avLst/>
          </a:prstGeom>
        </p:spPr>
      </p:pic>
    </p:spTree>
  </p:cSld>
  <p:clrMapOvr>
    <a:masterClrMapping/>
  </p:clrMapOvr>
  <p:transition advTm="67409">
    <p:comb dir="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1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43174" y="5143512"/>
            <a:ext cx="3786214" cy="1162050"/>
          </a:xfrm>
        </p:spPr>
        <p:txBody>
          <a:bodyPr/>
          <a:lstStyle/>
          <a:p>
            <a:endParaRPr lang="ru-RU" dirty="0">
              <a:solidFill>
                <a:schemeClr val="tx1">
                  <a:lumMod val="95000"/>
                  <a:lumOff val="5000"/>
                </a:schemeClr>
              </a:solidFill>
            </a:endParaRPr>
          </a:p>
        </p:txBody>
      </p:sp>
      <p:pic>
        <p:nvPicPr>
          <p:cNvPr id="5" name="Содержимое 4" descr="jhghkjhyh.jpg"/>
          <p:cNvPicPr>
            <a:picLocks noGrp="1" noChangeAspect="1"/>
          </p:cNvPicPr>
          <p:nvPr>
            <p:ph sz="half" idx="1"/>
          </p:nvPr>
        </p:nvPicPr>
        <p:blipFill>
          <a:blip r:embed="rId4"/>
          <a:stretch>
            <a:fillRect/>
          </a:stretch>
        </p:blipFill>
        <p:spPr>
          <a:xfrm>
            <a:off x="1928794" y="357166"/>
            <a:ext cx="5286412" cy="4429156"/>
          </a:xfrm>
        </p:spPr>
      </p:pic>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2528" y="3429000"/>
            <a:ext cx="304800" cy="304800"/>
          </a:xfrm>
          <a:prstGeom prst="rect">
            <a:avLst/>
          </a:prstGeom>
        </p:spPr>
      </p:pic>
    </p:spTree>
  </p:cSld>
  <p:clrMapOvr>
    <a:masterClrMapping/>
  </p:clrMapOvr>
  <p:transition advTm="6053">
    <p:randomBa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785794"/>
          </a:xfrm>
        </p:spPr>
        <p:txBody>
          <a:bodyPr>
            <a:normAutofit/>
          </a:bodyPr>
          <a:lstStyle/>
          <a:p>
            <a:r>
              <a:rPr lang="en-US" sz="3600" dirty="0" smtClean="0">
                <a:solidFill>
                  <a:srgbClr val="C00000"/>
                </a:solidFill>
              </a:rPr>
              <a:t>           </a:t>
            </a:r>
            <a:r>
              <a:rPr lang="en-US" sz="3600" dirty="0" err="1" smtClean="0">
                <a:solidFill>
                  <a:srgbClr val="C00000"/>
                </a:solidFill>
              </a:rPr>
              <a:t>Դավթակ</a:t>
            </a:r>
            <a:r>
              <a:rPr lang="en-US" sz="3600" dirty="0" smtClean="0">
                <a:solidFill>
                  <a:srgbClr val="C00000"/>
                </a:solidFill>
              </a:rPr>
              <a:t> </a:t>
            </a:r>
            <a:r>
              <a:rPr lang="en-US" sz="3600" dirty="0" err="1" smtClean="0">
                <a:solidFill>
                  <a:srgbClr val="C00000"/>
                </a:solidFill>
              </a:rPr>
              <a:t>Քերթող</a:t>
            </a:r>
            <a:endParaRPr lang="ru-RU" sz="3600" dirty="0">
              <a:solidFill>
                <a:srgbClr val="C00000"/>
              </a:solidFill>
            </a:endParaRPr>
          </a:p>
        </p:txBody>
      </p:sp>
      <p:pic>
        <p:nvPicPr>
          <p:cNvPr id="5" name="Содержимое 4" descr="514.jpg"/>
          <p:cNvPicPr>
            <a:picLocks noGrp="1" noChangeAspect="1"/>
          </p:cNvPicPr>
          <p:nvPr>
            <p:ph sz="half" idx="1"/>
          </p:nvPr>
        </p:nvPicPr>
        <p:blipFill>
          <a:blip r:embed="rId4" cstate="print"/>
          <a:stretch>
            <a:fillRect/>
          </a:stretch>
        </p:blipFill>
        <p:spPr>
          <a:xfrm>
            <a:off x="1142976" y="928670"/>
            <a:ext cx="6357982" cy="5429288"/>
          </a:xfrm>
        </p:spPr>
      </p:pic>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2528" y="3429000"/>
            <a:ext cx="304800" cy="304800"/>
          </a:xfrm>
          <a:prstGeom prst="rect">
            <a:avLst/>
          </a:prstGeom>
        </p:spPr>
      </p:pic>
    </p:spTree>
  </p:cSld>
  <p:clrMapOvr>
    <a:masterClrMapping/>
  </p:clrMapOvr>
  <p:transition advTm="5305">
    <p:zoom dir="in"/>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normAutofit/>
          </a:bodyPr>
          <a:lstStyle/>
          <a:p>
            <a:pPr>
              <a:buNone/>
            </a:pPr>
            <a:endParaRPr lang="en-US" sz="1400" b="1" dirty="0" smtClean="0"/>
          </a:p>
          <a:p>
            <a:pPr>
              <a:buNone/>
            </a:pPr>
            <a:r>
              <a:rPr lang="hy-AM" sz="1400" b="1" dirty="0" smtClean="0"/>
              <a:t>Դավթակ Քերթող</a:t>
            </a:r>
            <a:r>
              <a:rPr lang="hy-AM" sz="1400" dirty="0" smtClean="0"/>
              <a:t> բանաստեղծ, ապրել է 7-րդ դարում Գարդման աշխարհում։Կենսագրությունն անհայտ է:</a:t>
            </a:r>
            <a:r>
              <a:rPr lang="en-US" sz="1400" dirty="0" smtClean="0"/>
              <a:t> </a:t>
            </a:r>
            <a:r>
              <a:rPr lang="hy-AM" sz="1400" dirty="0" smtClean="0"/>
              <a:t>Ստեղծագործություններից պահպանվել է միայն "Ո</a:t>
            </a:r>
            <a:r>
              <a:rPr lang="en-US" sz="1400" dirty="0" err="1" smtClean="0"/>
              <a:t>ղբ</a:t>
            </a:r>
            <a:r>
              <a:rPr lang="en-US" sz="1400" dirty="0" smtClean="0"/>
              <a:t> </a:t>
            </a:r>
            <a:r>
              <a:rPr lang="en-US" sz="1400" dirty="0" err="1" smtClean="0"/>
              <a:t>Ջվանշիր</a:t>
            </a:r>
            <a:r>
              <a:rPr lang="en-US" sz="1400" dirty="0" smtClean="0"/>
              <a:t> </a:t>
            </a:r>
            <a:r>
              <a:rPr lang="en-US" sz="1400" dirty="0" err="1" smtClean="0"/>
              <a:t>մեծ</a:t>
            </a:r>
            <a:r>
              <a:rPr lang="en-US" sz="1400" dirty="0" smtClean="0"/>
              <a:t> </a:t>
            </a:r>
            <a:r>
              <a:rPr lang="en-US" sz="1400" dirty="0" err="1" smtClean="0"/>
              <a:t>իշխանի</a:t>
            </a:r>
            <a:r>
              <a:rPr lang="en-US" sz="1400" dirty="0" smtClean="0"/>
              <a:t> </a:t>
            </a:r>
            <a:r>
              <a:rPr lang="en-US" sz="1400" dirty="0" err="1" smtClean="0"/>
              <a:t>մահվան</a:t>
            </a:r>
            <a:r>
              <a:rPr lang="en-US" sz="1400" dirty="0" smtClean="0"/>
              <a:t> </a:t>
            </a:r>
            <a:r>
              <a:rPr lang="en-US" sz="1400" dirty="0" err="1" smtClean="0"/>
              <a:t>առթիվ</a:t>
            </a:r>
            <a:r>
              <a:rPr lang="hy-AM" sz="1400" dirty="0" smtClean="0"/>
              <a:t>“</a:t>
            </a:r>
            <a:r>
              <a:rPr lang="en-US" sz="1400" dirty="0" smtClean="0"/>
              <a:t> </a:t>
            </a:r>
            <a:r>
              <a:rPr lang="en-US" sz="1400" dirty="0" err="1" smtClean="0"/>
              <a:t>պոեմը</a:t>
            </a:r>
            <a:r>
              <a:rPr lang="hy-AM" sz="1400" dirty="0" smtClean="0"/>
              <a:t>: Այդ բանաստեղծությունը բերում է Մովսես Կաղանկատվացին իր</a:t>
            </a:r>
            <a:br>
              <a:rPr lang="hy-AM" sz="1400" dirty="0" smtClean="0"/>
            </a:br>
            <a:r>
              <a:rPr lang="hy-AM" sz="1400" dirty="0" smtClean="0"/>
              <a:t>“Պատմություն Աղվանաց” գրքի մեջ, աղբյուր ունենալով </a:t>
            </a:r>
            <a:r>
              <a:rPr lang="en-US" sz="1400" dirty="0" smtClean="0"/>
              <a:t>V – X </a:t>
            </a:r>
            <a:r>
              <a:rPr lang="hy-AM" sz="1400" dirty="0" smtClean="0"/>
              <a:t>հայ պատմիչների</a:t>
            </a:r>
            <a:br>
              <a:rPr lang="hy-AM" sz="1400" dirty="0" smtClean="0"/>
            </a:br>
            <a:r>
              <a:rPr lang="hy-AM" sz="1400" dirty="0" smtClean="0"/>
              <a:t>գործերերը և հայկական ձեռագրերը: </a:t>
            </a:r>
            <a:endParaRPr lang="en-US" sz="1400" dirty="0" smtClean="0"/>
          </a:p>
          <a:p>
            <a:pPr>
              <a:buNone/>
            </a:pPr>
            <a:r>
              <a:rPr lang="hy-AM" sz="1400" dirty="0" smtClean="0"/>
              <a:t>Ողբի հորինման առիթն Աղվանքի մեծ իշխան և զորավար Ջևանշերի սպանությունն է: </a:t>
            </a:r>
            <a:r>
              <a:rPr lang="en-US" sz="1400" dirty="0" smtClean="0"/>
              <a:t> </a:t>
            </a:r>
            <a:r>
              <a:rPr lang="hy-AM" sz="1400" dirty="0" smtClean="0"/>
              <a:t>«Ողբքը» (127 տող, 36 տուն) ակրոստիքոս է: </a:t>
            </a:r>
            <a:r>
              <a:rPr lang="en-US" sz="1400" dirty="0" smtClean="0"/>
              <a:t> </a:t>
            </a:r>
            <a:r>
              <a:rPr lang="hy-AM" sz="1400" dirty="0" smtClean="0"/>
              <a:t>Դավթակ Քերթողի խոսքը հատկանշվում է քնարական ներշնչվածությամբ, բանաստեղծական ինքնատիպ պատկերներով: </a:t>
            </a:r>
            <a:r>
              <a:rPr lang="en-US" sz="1400" dirty="0" smtClean="0"/>
              <a:t> </a:t>
            </a:r>
            <a:r>
              <a:rPr lang="hy-AM" sz="1400" dirty="0" smtClean="0"/>
              <a:t>«Ողբքը» աշխարհիկ թեմայով մեզ հասած ստեղծագործություններից հնագույնն է հայ պոեզիայում: </a:t>
            </a:r>
            <a:r>
              <a:rPr lang="en-US" sz="1400" dirty="0" smtClean="0"/>
              <a:t> </a:t>
            </a:r>
            <a:r>
              <a:rPr lang="hy-AM" sz="1400" dirty="0" smtClean="0"/>
              <a:t>Դավթակ Քերթող անունով (Քերթող՝ նշանակում է բանաստեղծ), երկար տարիներ ապրել է Հայոց Արևելից կողմերի իշխան Ջվանշիրի արքունիքում և նրա ողբերգական մահվան առիթով գրել մի ամբողջ պոեմ: </a:t>
            </a:r>
            <a:endParaRPr lang="en-US" sz="1400" dirty="0" smtClean="0"/>
          </a:p>
          <a:p>
            <a:pPr>
              <a:buNone/>
            </a:pPr>
            <a:r>
              <a:rPr lang="en-US" sz="1400" dirty="0" err="1" smtClean="0"/>
              <a:t>Ջվանշիր</a:t>
            </a:r>
            <a:r>
              <a:rPr lang="en-US" sz="1400" dirty="0" smtClean="0"/>
              <a:t> </a:t>
            </a:r>
            <a:r>
              <a:rPr lang="en-US" sz="1400" dirty="0" err="1" smtClean="0"/>
              <a:t>իշխանը</a:t>
            </a:r>
            <a:r>
              <a:rPr lang="en-US" sz="1400" dirty="0" smtClean="0"/>
              <a:t> </a:t>
            </a:r>
            <a:r>
              <a:rPr lang="en-US" sz="1400" dirty="0" err="1" smtClean="0"/>
              <a:t>հանուն</a:t>
            </a:r>
            <a:r>
              <a:rPr lang="en-US" sz="1400" dirty="0" smtClean="0"/>
              <a:t> </a:t>
            </a:r>
            <a:r>
              <a:rPr lang="en-US" sz="1400" dirty="0" err="1" smtClean="0"/>
              <a:t>քրիստոնեական</a:t>
            </a:r>
            <a:r>
              <a:rPr lang="en-US" sz="1400" dirty="0" smtClean="0"/>
              <a:t> </a:t>
            </a:r>
            <a:r>
              <a:rPr lang="en-US" sz="1400" dirty="0" err="1" smtClean="0"/>
              <a:t>հավատի</a:t>
            </a:r>
            <a:r>
              <a:rPr lang="en-US" sz="1400" dirty="0" smtClean="0"/>
              <a:t> և </a:t>
            </a:r>
            <a:r>
              <a:rPr lang="en-US" sz="1400" dirty="0" err="1" smtClean="0"/>
              <a:t>երկրի</a:t>
            </a:r>
            <a:r>
              <a:rPr lang="en-US" sz="1400" dirty="0" smtClean="0"/>
              <a:t> </a:t>
            </a:r>
            <a:r>
              <a:rPr lang="en-US" sz="1400" dirty="0" err="1" smtClean="0"/>
              <a:t>անկախության</a:t>
            </a:r>
            <a:r>
              <a:rPr lang="en-US" sz="1400" dirty="0" smtClean="0"/>
              <a:t>, </a:t>
            </a:r>
            <a:r>
              <a:rPr lang="en-US" sz="1400" dirty="0" err="1" smtClean="0"/>
              <a:t>ինչպես</a:t>
            </a:r>
            <a:r>
              <a:rPr lang="en-US" sz="1400" dirty="0" smtClean="0"/>
              <a:t> </a:t>
            </a:r>
            <a:r>
              <a:rPr lang="en-US" sz="1400" dirty="0" err="1" smtClean="0"/>
              <a:t>Վարդան</a:t>
            </a:r>
            <a:r>
              <a:rPr lang="en-US" sz="1400" dirty="0" smtClean="0"/>
              <a:t> և </a:t>
            </a:r>
            <a:r>
              <a:rPr lang="en-US" sz="1400" dirty="0" err="1" smtClean="0"/>
              <a:t>Վահան</a:t>
            </a:r>
            <a:r>
              <a:rPr lang="en-US" sz="1400" dirty="0" smtClean="0"/>
              <a:t>  </a:t>
            </a:r>
            <a:r>
              <a:rPr lang="en-US" sz="1400" dirty="0" err="1" smtClean="0"/>
              <a:t>Մամիկոնյանները</a:t>
            </a:r>
            <a:r>
              <a:rPr lang="en-US" sz="1400" dirty="0" smtClean="0"/>
              <a:t>, </a:t>
            </a:r>
            <a:r>
              <a:rPr lang="en-US" sz="1400" dirty="0" err="1" smtClean="0"/>
              <a:t>կռվել</a:t>
            </a:r>
            <a:r>
              <a:rPr lang="en-US" sz="1400" dirty="0" smtClean="0"/>
              <a:t> է </a:t>
            </a:r>
            <a:r>
              <a:rPr lang="en-US" sz="1400" dirty="0" err="1" smtClean="0"/>
              <a:t>պարսիկների</a:t>
            </a:r>
            <a:r>
              <a:rPr lang="en-US" sz="1400" dirty="0" smtClean="0"/>
              <a:t> </a:t>
            </a:r>
            <a:r>
              <a:rPr lang="en-US" sz="1400" dirty="0" err="1" smtClean="0"/>
              <a:t>դեմ</a:t>
            </a:r>
            <a:r>
              <a:rPr lang="en-US" sz="1400" dirty="0" smtClean="0"/>
              <a:t>, </a:t>
            </a:r>
            <a:r>
              <a:rPr lang="en-US" sz="1400" dirty="0" err="1" smtClean="0"/>
              <a:t>ինչով</a:t>
            </a:r>
            <a:r>
              <a:rPr lang="en-US" sz="1400" dirty="0" smtClean="0"/>
              <a:t> և </a:t>
            </a:r>
            <a:r>
              <a:rPr lang="en-US" sz="1400" dirty="0" err="1" smtClean="0"/>
              <a:t>սիրելի</a:t>
            </a:r>
            <a:r>
              <a:rPr lang="en-US" sz="1400" dirty="0" smtClean="0"/>
              <a:t> է </a:t>
            </a:r>
            <a:r>
              <a:rPr lang="en-US" sz="1400" dirty="0" err="1" smtClean="0"/>
              <a:t>հայ</a:t>
            </a:r>
            <a:r>
              <a:rPr lang="en-US" sz="1400" dirty="0" smtClean="0"/>
              <a:t> </a:t>
            </a:r>
            <a:r>
              <a:rPr lang="en-US" sz="1400" dirty="0" err="1" smtClean="0"/>
              <a:t>մատենագիրներին</a:t>
            </a:r>
            <a:r>
              <a:rPr lang="en-US" sz="1400" dirty="0" smtClean="0"/>
              <a:t>: </a:t>
            </a:r>
            <a:r>
              <a:rPr lang="en-US" sz="1400" dirty="0" err="1" smtClean="0"/>
              <a:t>Դավթակ</a:t>
            </a:r>
            <a:r>
              <a:rPr lang="en-US" sz="1400" dirty="0" smtClean="0"/>
              <a:t> </a:t>
            </a:r>
            <a:r>
              <a:rPr lang="en-US" sz="1400" dirty="0" err="1" smtClean="0"/>
              <a:t>Քերթողն</a:t>
            </a:r>
            <a:r>
              <a:rPr lang="en-US" sz="1400" dirty="0" smtClean="0"/>
              <a:t> </a:t>
            </a:r>
            <a:r>
              <a:rPr lang="en-US" sz="1400" dirty="0" err="1" smtClean="0"/>
              <a:t>ստեղծել</a:t>
            </a:r>
            <a:r>
              <a:rPr lang="en-US" sz="1400" dirty="0" smtClean="0"/>
              <a:t> է </a:t>
            </a:r>
            <a:r>
              <a:rPr lang="en-US" sz="1400" dirty="0" err="1" smtClean="0"/>
              <a:t>պատմողական</a:t>
            </a:r>
            <a:r>
              <a:rPr lang="en-US" sz="1400" dirty="0" smtClean="0"/>
              <a:t> </a:t>
            </a:r>
            <a:r>
              <a:rPr lang="en-US" sz="1400" dirty="0" err="1" smtClean="0"/>
              <a:t>մի</a:t>
            </a:r>
            <a:r>
              <a:rPr lang="en-US" sz="1400" dirty="0" smtClean="0"/>
              <a:t> </a:t>
            </a:r>
            <a:r>
              <a:rPr lang="en-US" sz="1400" dirty="0" err="1" smtClean="0"/>
              <a:t>ողբ</a:t>
            </a:r>
            <a:r>
              <a:rPr lang="en-US" sz="1400" dirty="0" smtClean="0"/>
              <a:t>՝ </a:t>
            </a:r>
            <a:r>
              <a:rPr lang="en-US" sz="1400" dirty="0" err="1" smtClean="0"/>
              <a:t>լի</a:t>
            </a:r>
            <a:r>
              <a:rPr lang="en-US" sz="1400" dirty="0" smtClean="0"/>
              <a:t> </a:t>
            </a:r>
            <a:r>
              <a:rPr lang="en-US" sz="1400" dirty="0" err="1" smtClean="0"/>
              <a:t>հույզով</a:t>
            </a:r>
            <a:r>
              <a:rPr lang="en-US" sz="1400" dirty="0" smtClean="0"/>
              <a:t> </a:t>
            </a:r>
            <a:r>
              <a:rPr lang="en-US" sz="1400" dirty="0" err="1" smtClean="0"/>
              <a:t>ու</a:t>
            </a:r>
            <a:r>
              <a:rPr lang="en-US" sz="1400" dirty="0" smtClean="0"/>
              <a:t> </a:t>
            </a:r>
            <a:r>
              <a:rPr lang="en-US" sz="1400" dirty="0" err="1" smtClean="0"/>
              <a:t>զգացմունքով</a:t>
            </a:r>
            <a:r>
              <a:rPr lang="en-US" sz="1400" dirty="0" smtClean="0"/>
              <a:t>: </a:t>
            </a:r>
            <a:r>
              <a:rPr lang="en-US" sz="1400" dirty="0" err="1" smtClean="0"/>
              <a:t>Նա</a:t>
            </a:r>
            <a:r>
              <a:rPr lang="en-US" sz="1400" dirty="0" smtClean="0"/>
              <a:t> </a:t>
            </a:r>
            <a:r>
              <a:rPr lang="en-US" sz="1400" dirty="0" err="1" smtClean="0"/>
              <a:t>օգտագործել</a:t>
            </a:r>
            <a:r>
              <a:rPr lang="en-US" sz="1400" dirty="0" smtClean="0"/>
              <a:t> է </a:t>
            </a:r>
            <a:r>
              <a:rPr lang="en-US" sz="1400" dirty="0" err="1" smtClean="0"/>
              <a:t>այնպիսի</a:t>
            </a:r>
            <a:r>
              <a:rPr lang="en-US" sz="1400" dirty="0" smtClean="0"/>
              <a:t> </a:t>
            </a:r>
            <a:r>
              <a:rPr lang="en-US" sz="1400" dirty="0" err="1" smtClean="0"/>
              <a:t>ոճ</a:t>
            </a:r>
            <a:r>
              <a:rPr lang="en-US" sz="1400" dirty="0" smtClean="0"/>
              <a:t> </a:t>
            </a:r>
            <a:r>
              <a:rPr lang="en-US" sz="1400" dirty="0" err="1" smtClean="0"/>
              <a:t>ու</a:t>
            </a:r>
            <a:r>
              <a:rPr lang="en-US" sz="1400" dirty="0" smtClean="0"/>
              <a:t> </a:t>
            </a:r>
            <a:r>
              <a:rPr lang="en-US" sz="1400" dirty="0" err="1" smtClean="0"/>
              <a:t>բառապաշար</a:t>
            </a:r>
            <a:r>
              <a:rPr lang="en-US" sz="1400" dirty="0" smtClean="0"/>
              <a:t>, </a:t>
            </a:r>
            <a:r>
              <a:rPr lang="en-US" sz="1400" dirty="0" err="1" smtClean="0"/>
              <a:t>որով</a:t>
            </a:r>
            <a:r>
              <a:rPr lang="en-US" sz="1400" dirty="0" smtClean="0"/>
              <a:t> </a:t>
            </a:r>
            <a:r>
              <a:rPr lang="en-US" sz="1400" dirty="0" err="1" smtClean="0"/>
              <a:t>դյուցազներգություն</a:t>
            </a:r>
            <a:r>
              <a:rPr lang="en-US" sz="1400" dirty="0" smtClean="0"/>
              <a:t> </a:t>
            </a:r>
            <a:r>
              <a:rPr lang="en-US" sz="1400" dirty="0" err="1" smtClean="0"/>
              <a:t>էին</a:t>
            </a:r>
            <a:r>
              <a:rPr lang="en-US" sz="1400" dirty="0" smtClean="0"/>
              <a:t> </a:t>
            </a:r>
            <a:r>
              <a:rPr lang="en-US" sz="1400" dirty="0" err="1" smtClean="0"/>
              <a:t>հորինում</a:t>
            </a:r>
            <a:r>
              <a:rPr lang="en-US" sz="1400" dirty="0" smtClean="0"/>
              <a:t>: </a:t>
            </a:r>
            <a:r>
              <a:rPr lang="en-US" sz="1400" dirty="0" err="1" smtClean="0"/>
              <a:t>Բանաստեղծն</a:t>
            </a:r>
            <a:r>
              <a:rPr lang="en-US" sz="1400" dirty="0" smtClean="0"/>
              <a:t> </a:t>
            </a:r>
            <a:r>
              <a:rPr lang="en-US" sz="1400" dirty="0" err="1" smtClean="0"/>
              <a:t>ազգերին</a:t>
            </a:r>
            <a:r>
              <a:rPr lang="en-US" sz="1400" dirty="0" smtClean="0"/>
              <a:t> </a:t>
            </a:r>
            <a:r>
              <a:rPr lang="en-US" sz="1400" dirty="0" err="1" smtClean="0"/>
              <a:t>ու</a:t>
            </a:r>
            <a:r>
              <a:rPr lang="en-US" sz="1400" dirty="0" smtClean="0"/>
              <a:t> </a:t>
            </a:r>
            <a:r>
              <a:rPr lang="en-US" sz="1400" dirty="0" err="1" smtClean="0"/>
              <a:t>ցեղերին</a:t>
            </a:r>
            <a:r>
              <a:rPr lang="en-US" sz="1400" dirty="0" smtClean="0"/>
              <a:t>, </a:t>
            </a:r>
            <a:r>
              <a:rPr lang="en-US" sz="1400" dirty="0" err="1" smtClean="0"/>
              <a:t>բոլոր</a:t>
            </a:r>
            <a:r>
              <a:rPr lang="en-US" sz="1400" dirty="0" smtClean="0"/>
              <a:t>  </a:t>
            </a:r>
            <a:r>
              <a:rPr lang="en-US" sz="1400" dirty="0" err="1" smtClean="0"/>
              <a:t>հողածիններին</a:t>
            </a:r>
            <a:r>
              <a:rPr lang="en-US" sz="1400" dirty="0" smtClean="0"/>
              <a:t> </a:t>
            </a:r>
            <a:r>
              <a:rPr lang="en-US" sz="1400" dirty="0" err="1" smtClean="0"/>
              <a:t>իրեն</a:t>
            </a:r>
            <a:r>
              <a:rPr lang="en-US" sz="1400" dirty="0" smtClean="0"/>
              <a:t> </a:t>
            </a:r>
            <a:r>
              <a:rPr lang="en-US" sz="1400" dirty="0" err="1" smtClean="0"/>
              <a:t>ողբակցելու</a:t>
            </a:r>
            <a:r>
              <a:rPr lang="en-US" sz="1400" dirty="0" smtClean="0"/>
              <a:t> է </a:t>
            </a:r>
            <a:r>
              <a:rPr lang="en-US" sz="1400" dirty="0" err="1" smtClean="0"/>
              <a:t>կանչում</a:t>
            </a:r>
            <a:r>
              <a:rPr lang="en-US" sz="1400" dirty="0" smtClean="0"/>
              <a:t>: </a:t>
            </a:r>
            <a:r>
              <a:rPr lang="en-US" sz="1400" dirty="0" err="1" smtClean="0"/>
              <a:t>Հաջորդում</a:t>
            </a:r>
            <a:r>
              <a:rPr lang="en-US" sz="1400" dirty="0" smtClean="0"/>
              <a:t> </a:t>
            </a:r>
            <a:r>
              <a:rPr lang="en-US" sz="1400" dirty="0" err="1" smtClean="0"/>
              <a:t>են</a:t>
            </a:r>
            <a:r>
              <a:rPr lang="en-US" sz="1400" dirty="0" smtClean="0"/>
              <a:t> </a:t>
            </a:r>
            <a:r>
              <a:rPr lang="en-US" sz="1400" dirty="0" err="1" smtClean="0"/>
              <a:t>մի</a:t>
            </a:r>
            <a:r>
              <a:rPr lang="en-US" sz="1400" dirty="0" smtClean="0"/>
              <a:t> </a:t>
            </a:r>
            <a:r>
              <a:rPr lang="en-US" sz="1400" dirty="0" err="1" smtClean="0"/>
              <a:t>կողմից</a:t>
            </a:r>
            <a:r>
              <a:rPr lang="en-US" sz="1400" dirty="0" smtClean="0"/>
              <a:t> </a:t>
            </a:r>
            <a:r>
              <a:rPr lang="en-US" sz="1400" dirty="0" err="1" smtClean="0"/>
              <a:t>գովքի</a:t>
            </a:r>
            <a:r>
              <a:rPr lang="en-US" sz="1400" dirty="0" smtClean="0"/>
              <a:t> </a:t>
            </a:r>
            <a:r>
              <a:rPr lang="en-US" sz="1400" dirty="0" err="1" smtClean="0"/>
              <a:t>ու</a:t>
            </a:r>
            <a:r>
              <a:rPr lang="en-US" sz="1400" dirty="0" smtClean="0"/>
              <a:t> </a:t>
            </a:r>
            <a:r>
              <a:rPr lang="en-US" sz="1400" dirty="0" err="1" smtClean="0"/>
              <a:t>փառաբանության</a:t>
            </a:r>
            <a:r>
              <a:rPr lang="en-US" sz="1400" dirty="0" smtClean="0"/>
              <a:t>, </a:t>
            </a:r>
            <a:r>
              <a:rPr lang="en-US" sz="1400" dirty="0" err="1" smtClean="0"/>
              <a:t>մյուս</a:t>
            </a:r>
            <a:r>
              <a:rPr lang="en-US" sz="1400" dirty="0" smtClean="0"/>
              <a:t> </a:t>
            </a:r>
            <a:r>
              <a:rPr lang="en-US" sz="1400" dirty="0" err="1" smtClean="0"/>
              <a:t>կողմից</a:t>
            </a:r>
            <a:r>
              <a:rPr lang="en-US" sz="1400" dirty="0" smtClean="0"/>
              <a:t>՝ </a:t>
            </a:r>
            <a:r>
              <a:rPr lang="en-US" sz="1400" dirty="0" err="1" smtClean="0"/>
              <a:t>թշնամու</a:t>
            </a:r>
            <a:r>
              <a:rPr lang="en-US" sz="1400" dirty="0" smtClean="0"/>
              <a:t> </a:t>
            </a:r>
            <a:r>
              <a:rPr lang="en-US" sz="1400" dirty="0" err="1" smtClean="0"/>
              <a:t>դեմ</a:t>
            </a:r>
            <a:r>
              <a:rPr lang="en-US" sz="1400" dirty="0" smtClean="0"/>
              <a:t> </a:t>
            </a:r>
            <a:r>
              <a:rPr lang="en-US" sz="1400" dirty="0" err="1" smtClean="0"/>
              <a:t>նզովքի</a:t>
            </a:r>
            <a:r>
              <a:rPr lang="en-US" sz="1400" dirty="0" smtClean="0"/>
              <a:t> </a:t>
            </a:r>
            <a:r>
              <a:rPr lang="en-US" sz="1400" dirty="0" err="1" smtClean="0"/>
              <a:t>տողեր:Դավթակի</a:t>
            </a:r>
            <a:r>
              <a:rPr lang="en-US" sz="1400" dirty="0" smtClean="0"/>
              <a:t> </a:t>
            </a:r>
            <a:r>
              <a:rPr lang="en-US" sz="1400" dirty="0" err="1" smtClean="0"/>
              <a:t>ողբը</a:t>
            </a:r>
            <a:r>
              <a:rPr lang="en-US" sz="1400" dirty="0" smtClean="0"/>
              <a:t> </a:t>
            </a:r>
            <a:r>
              <a:rPr lang="en-US" sz="1400" dirty="0" err="1" smtClean="0"/>
              <a:t>շատ</a:t>
            </a:r>
            <a:r>
              <a:rPr lang="en-US" sz="1400" dirty="0" smtClean="0"/>
              <a:t> </a:t>
            </a:r>
            <a:r>
              <a:rPr lang="en-US" sz="1400" dirty="0" err="1" smtClean="0"/>
              <a:t>անկեղծ</a:t>
            </a:r>
            <a:r>
              <a:rPr lang="en-US" sz="1400" dirty="0" smtClean="0"/>
              <a:t> է </a:t>
            </a:r>
            <a:r>
              <a:rPr lang="en-US" sz="1400" dirty="0" err="1" smtClean="0"/>
              <a:t>զգացվում</a:t>
            </a:r>
            <a:r>
              <a:rPr lang="en-US" sz="1400" dirty="0" smtClean="0"/>
              <a:t> է, </a:t>
            </a:r>
            <a:r>
              <a:rPr lang="en-US" sz="1400" dirty="0" err="1" smtClean="0"/>
              <a:t>որ</a:t>
            </a:r>
            <a:r>
              <a:rPr lang="en-US" sz="1400" dirty="0" smtClean="0"/>
              <a:t> </a:t>
            </a:r>
            <a:r>
              <a:rPr lang="en-US" sz="1400" dirty="0" err="1" smtClean="0"/>
              <a:t>նա</a:t>
            </a:r>
            <a:r>
              <a:rPr lang="en-US" sz="1400" dirty="0" smtClean="0"/>
              <a:t> </a:t>
            </a:r>
            <a:r>
              <a:rPr lang="en-US" sz="1400" dirty="0" err="1" smtClean="0"/>
              <a:t>մտերիմ</a:t>
            </a:r>
            <a:r>
              <a:rPr lang="en-US" sz="1400" dirty="0" smtClean="0"/>
              <a:t> է </a:t>
            </a:r>
            <a:r>
              <a:rPr lang="en-US" sz="1400" dirty="0" err="1" smtClean="0"/>
              <a:t>եղել</a:t>
            </a:r>
            <a:r>
              <a:rPr lang="en-US" sz="1400" dirty="0" smtClean="0"/>
              <a:t> </a:t>
            </a:r>
            <a:r>
              <a:rPr lang="en-US" sz="1400" dirty="0" err="1" smtClean="0"/>
              <a:t>Աղվանքի</a:t>
            </a:r>
            <a:r>
              <a:rPr lang="en-US" sz="1400" dirty="0" smtClean="0"/>
              <a:t> </a:t>
            </a:r>
            <a:r>
              <a:rPr lang="en-US" sz="1400" dirty="0" err="1" smtClean="0"/>
              <a:t>մեծ</a:t>
            </a:r>
            <a:r>
              <a:rPr lang="en-US" sz="1400" dirty="0" smtClean="0"/>
              <a:t> </a:t>
            </a:r>
            <a:r>
              <a:rPr lang="en-US" sz="1400" dirty="0" err="1" smtClean="0"/>
              <a:t>իշխանի</a:t>
            </a:r>
            <a:r>
              <a:rPr lang="en-US" sz="1400" dirty="0" smtClean="0"/>
              <a:t> </a:t>
            </a:r>
            <a:r>
              <a:rPr lang="en-US" sz="1400" dirty="0" err="1" smtClean="0"/>
              <a:t>հետ</a:t>
            </a:r>
            <a:r>
              <a:rPr lang="en-US" sz="1400" dirty="0" smtClean="0"/>
              <a:t> և </a:t>
            </a:r>
            <a:r>
              <a:rPr lang="en-US" sz="1400" dirty="0" err="1" smtClean="0"/>
              <a:t>հիմա</a:t>
            </a:r>
            <a:r>
              <a:rPr lang="en-US" sz="1400" dirty="0" smtClean="0"/>
              <a:t>, </a:t>
            </a:r>
            <a:r>
              <a:rPr lang="en-US" sz="1400" dirty="0" err="1" smtClean="0"/>
              <a:t>նրա</a:t>
            </a:r>
            <a:r>
              <a:rPr lang="en-US" sz="1400" dirty="0" smtClean="0"/>
              <a:t> </a:t>
            </a:r>
            <a:r>
              <a:rPr lang="en-US" sz="1400" dirty="0" err="1" smtClean="0"/>
              <a:t>բացակայությամբ</a:t>
            </a:r>
            <a:r>
              <a:rPr lang="en-US" sz="1400" dirty="0" smtClean="0"/>
              <a:t>, </a:t>
            </a:r>
            <a:r>
              <a:rPr lang="en-US" sz="1400" dirty="0" err="1" smtClean="0"/>
              <a:t>կյանքը</a:t>
            </a:r>
            <a:r>
              <a:rPr lang="en-US" sz="1400" dirty="0" smtClean="0"/>
              <a:t> </a:t>
            </a:r>
            <a:r>
              <a:rPr lang="en-US" sz="1400" dirty="0" err="1" smtClean="0"/>
              <a:t>կորցրել</a:t>
            </a:r>
            <a:r>
              <a:rPr lang="en-US" sz="1400" dirty="0" smtClean="0"/>
              <a:t> է </a:t>
            </a:r>
            <a:r>
              <a:rPr lang="en-US" sz="1400" dirty="0" err="1" smtClean="0"/>
              <a:t>իմաստը</a:t>
            </a:r>
            <a:r>
              <a:rPr lang="en-US" sz="1400" dirty="0" smtClean="0"/>
              <a:t>: </a:t>
            </a:r>
            <a:r>
              <a:rPr lang="en-US" sz="1400" dirty="0" err="1" smtClean="0"/>
              <a:t>Պոեմի</a:t>
            </a:r>
            <a:r>
              <a:rPr lang="en-US" sz="1400" dirty="0" smtClean="0"/>
              <a:t> </a:t>
            </a:r>
            <a:r>
              <a:rPr lang="en-US" sz="1400" dirty="0" err="1" smtClean="0"/>
              <a:t>մեջ</a:t>
            </a:r>
            <a:r>
              <a:rPr lang="en-US" sz="1400" dirty="0" smtClean="0"/>
              <a:t> </a:t>
            </a:r>
            <a:r>
              <a:rPr lang="en-US" sz="1400" dirty="0" err="1" smtClean="0"/>
              <a:t>պարզ</a:t>
            </a:r>
            <a:r>
              <a:rPr lang="en-US" sz="1400" dirty="0" smtClean="0"/>
              <a:t> </a:t>
            </a:r>
            <a:r>
              <a:rPr lang="en-US" sz="1400" dirty="0" err="1" smtClean="0"/>
              <a:t>երևում</a:t>
            </a:r>
            <a:r>
              <a:rPr lang="en-US" sz="1400" dirty="0" smtClean="0"/>
              <a:t> է </a:t>
            </a:r>
            <a:r>
              <a:rPr lang="en-US" sz="1400" dirty="0" err="1" smtClean="0"/>
              <a:t>նաև</a:t>
            </a:r>
            <a:r>
              <a:rPr lang="en-US" sz="1400" dirty="0" smtClean="0"/>
              <a:t> </a:t>
            </a:r>
            <a:r>
              <a:rPr lang="en-US" sz="1400" dirty="0" err="1" smtClean="0"/>
              <a:t>բանաստեղծի</a:t>
            </a:r>
            <a:r>
              <a:rPr lang="en-US" sz="1400" dirty="0" smtClean="0"/>
              <a:t> </a:t>
            </a:r>
            <a:r>
              <a:rPr lang="en-US" sz="1400" dirty="0" err="1" smtClean="0"/>
              <a:t>կերպարը</a:t>
            </a:r>
            <a:r>
              <a:rPr lang="en-US" sz="1400" dirty="0" smtClean="0"/>
              <a:t>:</a:t>
            </a:r>
            <a:endParaRPr lang="hy-AM" sz="1400" dirty="0" smtClean="0"/>
          </a:p>
          <a:p>
            <a:pPr>
              <a:buNone/>
            </a:pPr>
            <a:endParaRPr lang="ru-RU" sz="1400" dirty="0"/>
          </a:p>
        </p:txBody>
      </p:sp>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66" y="3643314"/>
            <a:ext cx="304800" cy="304800"/>
          </a:xfrm>
          <a:prstGeom prst="rect">
            <a:avLst/>
          </a:prstGeom>
        </p:spPr>
      </p:pic>
    </p:spTree>
  </p:cSld>
  <p:clrMapOvr>
    <a:masterClrMapping/>
  </p:clrMapOvr>
  <p:transition advTm="98484">
    <p:pull dir="d"/>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6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229600" cy="796908"/>
          </a:xfrm>
        </p:spPr>
        <p:txBody>
          <a:bodyPr>
            <a:normAutofit/>
          </a:bodyPr>
          <a:lstStyle/>
          <a:p>
            <a:r>
              <a:rPr lang="en-US" sz="3600" dirty="0" err="1" smtClean="0">
                <a:solidFill>
                  <a:srgbClr val="C00000"/>
                </a:solidFill>
              </a:rPr>
              <a:t>Գրիգոր</a:t>
            </a:r>
            <a:r>
              <a:rPr lang="en-US" sz="3600" dirty="0" smtClean="0">
                <a:solidFill>
                  <a:srgbClr val="C00000"/>
                </a:solidFill>
              </a:rPr>
              <a:t> </a:t>
            </a:r>
            <a:r>
              <a:rPr lang="en-US" sz="3600" dirty="0" err="1" smtClean="0">
                <a:solidFill>
                  <a:srgbClr val="C00000"/>
                </a:solidFill>
              </a:rPr>
              <a:t>Մագիստրոս</a:t>
            </a:r>
            <a:r>
              <a:rPr lang="en-US" sz="3600" dirty="0" smtClean="0">
                <a:solidFill>
                  <a:srgbClr val="C00000"/>
                </a:solidFill>
              </a:rPr>
              <a:t> </a:t>
            </a:r>
            <a:r>
              <a:rPr lang="en-US" sz="3600" dirty="0" err="1" smtClean="0">
                <a:solidFill>
                  <a:srgbClr val="C00000"/>
                </a:solidFill>
              </a:rPr>
              <a:t>Պահլավունի</a:t>
            </a:r>
            <a:endParaRPr lang="ru-RU" sz="3600" dirty="0">
              <a:solidFill>
                <a:srgbClr val="C00000"/>
              </a:solidFill>
            </a:endParaRPr>
          </a:p>
        </p:txBody>
      </p:sp>
      <p:pic>
        <p:nvPicPr>
          <p:cNvPr id="5" name="Содержимое 4" descr="Grigor_Magistros.jpg"/>
          <p:cNvPicPr>
            <a:picLocks noGrp="1" noChangeAspect="1"/>
          </p:cNvPicPr>
          <p:nvPr>
            <p:ph sz="half" idx="1"/>
          </p:nvPr>
        </p:nvPicPr>
        <p:blipFill>
          <a:blip r:embed="rId4"/>
          <a:stretch>
            <a:fillRect/>
          </a:stretch>
        </p:blipFill>
        <p:spPr>
          <a:xfrm>
            <a:off x="428596" y="1285860"/>
            <a:ext cx="3429024" cy="4786346"/>
          </a:xfrm>
        </p:spPr>
      </p:pic>
      <p:sp>
        <p:nvSpPr>
          <p:cNvPr id="4" name="Содержимое 3"/>
          <p:cNvSpPr>
            <a:spLocks noGrp="1"/>
          </p:cNvSpPr>
          <p:nvPr>
            <p:ph sz="half" idx="2"/>
          </p:nvPr>
        </p:nvSpPr>
        <p:spPr>
          <a:xfrm>
            <a:off x="3929058" y="1285860"/>
            <a:ext cx="4929222" cy="5286412"/>
          </a:xfrm>
        </p:spPr>
        <p:txBody>
          <a:bodyPr>
            <a:normAutofit/>
          </a:bodyPr>
          <a:lstStyle/>
          <a:p>
            <a:pPr algn="just">
              <a:buNone/>
            </a:pPr>
            <a:r>
              <a:rPr lang="hy-AM" sz="1400" b="1" dirty="0" smtClean="0">
                <a:solidFill>
                  <a:schemeClr val="tx1">
                    <a:lumMod val="95000"/>
                    <a:lumOff val="5000"/>
                  </a:schemeClr>
                </a:solidFill>
              </a:rPr>
              <a:t>Գրիգոր Մագիստրոս Պահլավունի</a:t>
            </a:r>
            <a:r>
              <a:rPr lang="hy-AM" sz="1400" dirty="0" smtClean="0">
                <a:solidFill>
                  <a:schemeClr val="tx1">
                    <a:lumMod val="95000"/>
                    <a:lumOff val="5000"/>
                  </a:schemeClr>
                </a:solidFill>
              </a:rPr>
              <a:t>, (հայտնի է նաև որպես՝ </a:t>
            </a:r>
            <a:r>
              <a:rPr lang="hy-AM" sz="1400" b="1" dirty="0" smtClean="0">
                <a:solidFill>
                  <a:schemeClr val="tx1">
                    <a:lumMod val="95000"/>
                    <a:lumOff val="5000"/>
                  </a:schemeClr>
                </a:solidFill>
              </a:rPr>
              <a:t>Գրիգոր Մագիստրոս Բջնեցի</a:t>
            </a:r>
            <a:r>
              <a:rPr lang="hy-AM" sz="1400" dirty="0" smtClean="0">
                <a:solidFill>
                  <a:schemeClr val="tx1">
                    <a:lumMod val="95000"/>
                    <a:lumOff val="5000"/>
                  </a:schemeClr>
                </a:solidFill>
              </a:rPr>
              <a:t> (մոտ 990–1058)), գիտնական, փիլիսոփա, բանաստեղծ, քաղաքական և ռազմական գործիչ։ Սպարապետ Վասակ Պահլավունու որդին է։ Սկզբնական կրթությունը ստացել է Անիի դպրոցում, այնուհետև ուսանել է Կ. Պոլսում։ Հորեղբոր՝ սպարապետ Վահրամ Պահլավունու հետ պայքարել է ներքին և արտաքին թշնամիների դեմ, նպաստել Բագրատունիների գահի ամրապնդմանը։ 1045-ին Կ. Պոլսում Կոստանդին Զ Մոնոմախ կայսրի կողմից Գագիկ Բ-ի ձերբակալումից հետո, իր տիրույթները հանձնում է Բյուզանդիային՝ փոխարենը կալվածքներ ստանալով Հարավային Հայաստանում ու Միջագետքում</a:t>
            </a:r>
            <a:r>
              <a:rPr lang="en-US" sz="1400" dirty="0" smtClean="0">
                <a:solidFill>
                  <a:schemeClr val="tx1">
                    <a:lumMod val="95000"/>
                    <a:lumOff val="5000"/>
                  </a:schemeClr>
                </a:solidFill>
              </a:rPr>
              <a:t> </a:t>
            </a:r>
            <a:r>
              <a:rPr lang="hy-AM" sz="1400" dirty="0" smtClean="0">
                <a:solidFill>
                  <a:schemeClr val="tx1">
                    <a:lumMod val="95000"/>
                    <a:lumOff val="5000"/>
                  </a:schemeClr>
                </a:solidFill>
              </a:rPr>
              <a:t>։ Բյուզանդական կայսրը նրան շնորհում է մագիստրոսի տիտղոս, 1048-ին նշանակում Հարավային Հայաստանի և Միջագետքի կուսակալ։</a:t>
            </a:r>
            <a:r>
              <a:rPr lang="hy-AM" sz="1400" dirty="0" smtClean="0"/>
              <a:t>Գրիգոր Մագիստրոս Պահլավունու գլխավորությամբ բյուզանդական բանակը ջախջախում է թոնդրակեցիների շարժումը։Ի տարբերություն նախորդ աղանդահալած իշխանների և կաթողիկոսների, Գրիգոր Մագիստրոս Պահլավունին, թույլ չի տալիս, որ զինվորները խոշտանգեն աղանդավորներին, սպանեն կամ աղվեսադրոշմով խարանեն նրանց։ </a:t>
            </a:r>
            <a:endParaRPr lang="ru-RU" sz="1400" dirty="0">
              <a:solidFill>
                <a:schemeClr val="tx1">
                  <a:lumMod val="95000"/>
                  <a:lumOff val="5000"/>
                </a:schemeClr>
              </a:solidFill>
            </a:endParaRPr>
          </a:p>
        </p:txBody>
      </p:sp>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4500570"/>
            <a:ext cx="304800" cy="304800"/>
          </a:xfrm>
          <a:prstGeom prst="rect">
            <a:avLst/>
          </a:prstGeom>
        </p:spPr>
      </p:pic>
    </p:spTree>
  </p:cSld>
  <p:clrMapOvr>
    <a:masterClrMapping/>
  </p:clrMapOvr>
  <p:transition advTm="77360">
    <p:circl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8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200px-Grigor_Magistros.jpg"/>
          <p:cNvPicPr>
            <a:picLocks noGrp="1" noChangeAspect="1"/>
          </p:cNvPicPr>
          <p:nvPr>
            <p:ph sz="half" idx="1"/>
          </p:nvPr>
        </p:nvPicPr>
        <p:blipFill>
          <a:blip r:embed="rId4"/>
          <a:stretch>
            <a:fillRect/>
          </a:stretch>
        </p:blipFill>
        <p:spPr>
          <a:xfrm>
            <a:off x="285720" y="571480"/>
            <a:ext cx="4214842" cy="6000792"/>
          </a:xfrm>
        </p:spPr>
      </p:pic>
      <p:sp>
        <p:nvSpPr>
          <p:cNvPr id="4" name="Содержимое 3"/>
          <p:cNvSpPr>
            <a:spLocks noGrp="1"/>
          </p:cNvSpPr>
          <p:nvPr>
            <p:ph sz="half" idx="2"/>
          </p:nvPr>
        </p:nvSpPr>
        <p:spPr>
          <a:xfrm>
            <a:off x="4648200" y="571480"/>
            <a:ext cx="4038600" cy="6000792"/>
          </a:xfrm>
        </p:spPr>
        <p:txBody>
          <a:bodyPr>
            <a:normAutofit/>
          </a:bodyPr>
          <a:lstStyle/>
          <a:p>
            <a:pPr>
              <a:buNone/>
            </a:pPr>
            <a:r>
              <a:rPr lang="hy-AM" sz="1400" dirty="0" smtClean="0"/>
              <a:t>Գրիգոր Մագիստրոս Պահլավունին եղել է ժամանակի ամենակրթված մարդկանցից մեկը, զգալի հետք թողել միջնադարյան հայ մշակույթի պատմության մեջ, նպաստել գիտության և գրականության զարգացմանը։ Հիմնել է դպրոց-ճեմարան, դասավանդել ճարտասանություն, փիլիսոփայություն, քերականություն, մաթեմատիկա և այլն։ Նրա նախաձեռնությամբ կառուցվել էԲջնիի Սբ. Աստվածածին վանքը, Կեչառիսի վանքի Սբ. Գրիգոր Լուսավորիչ եկեղեցին, Հավուց Թառի Սբ. Ամենափրկիչ եկեղեցին և այլ կոթողներ։ Մեզ են հասել Գրիգոր Մագիստրոս Պահլավունու նամակները («Թղթեր», հրատարակվել են 1910)։ Գրել է նաև «Մեկնութիւն քերականին» քերականագիտական երկը (առաջին նգամ հրատարակվել է Լ. Խաչերյանի «Գրիգոր Պահլավունի Մագիստրոս (985–1058 թթ.). Կյանքն ու գործունեությունը» գրքում, 1987), չափածո ստեղծագործություններ  որոնցից ամենանշանավորը «Առ Մանուչե» («Հազարտողեան») պոեմն է՝ Աստվածաշնչի համառոտ հանգավորված վերապատումը։ </a:t>
            </a:r>
            <a:endParaRPr lang="ru-RU" sz="1400" dirty="0"/>
          </a:p>
        </p:txBody>
      </p:sp>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4000504"/>
            <a:ext cx="304800" cy="304800"/>
          </a:xfrm>
          <a:prstGeom prst="rect">
            <a:avLst/>
          </a:prstGeom>
        </p:spPr>
      </p:pic>
    </p:spTree>
  </p:cSld>
  <p:clrMapOvr>
    <a:masterClrMapping/>
  </p:clrMapOvr>
  <p:transition advTm="63695">
    <p:blinds dir="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6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6143668"/>
          </a:xfrm>
        </p:spPr>
        <p:txBody>
          <a:bodyPr>
            <a:normAutofit/>
          </a:bodyPr>
          <a:lstStyle/>
          <a:p>
            <a:pPr>
              <a:buNone/>
            </a:pPr>
            <a:endParaRPr lang="en-US" sz="1400" dirty="0" smtClean="0"/>
          </a:p>
          <a:p>
            <a:pPr>
              <a:buNone/>
            </a:pPr>
            <a:endParaRPr lang="en-US" sz="1400" dirty="0" smtClean="0"/>
          </a:p>
          <a:p>
            <a:pPr>
              <a:buNone/>
            </a:pPr>
            <a:r>
              <a:rPr lang="hy-AM" sz="1400" dirty="0" smtClean="0"/>
              <a:t>1016 տողանոց պոեմի վերջին 116 տողը նվիրված են Հայոց եկեղեցու պատմությանը՝ Գրիգոր Ա Լուսավորչից մինչև հայերեն գրերի գյուտը։ Իր նամակներում նշում է, որ թարգմանել կամ ծրագրել է հույն և ասորի հեղինակների երկեր, որոնցից պահպանվել է միայն Էվկլիդեսի «Սկզբունքների» մի հատվածի թարգմանությունը։ Ունեցել է հետաքրքրասիրությունների լայն շրջանակ՝ հին հունական և հայկական դիցաբանություն, փիլիսոփայություն ու աստվածաբանություն, ճշգրիտ գիտություններ, պատմություն, գրականություն, արվեստ։</a:t>
            </a:r>
            <a:endParaRPr lang="en-US" sz="1400" dirty="0" smtClean="0"/>
          </a:p>
          <a:p>
            <a:pPr>
              <a:buNone/>
            </a:pPr>
            <a:r>
              <a:rPr lang="hy-AM" sz="1400" dirty="0" smtClean="0"/>
              <a:t>Գրիգոր Մագիստրոս Պահլավունին, զարգացնելով Դավիթ Անհաղթի նորպլատոնականությունը, հակվել է դեպի ռացիոնալիզմը և բնափիլիսոփայությունը։ Կարևորել է բնագիտությունն ու մաթեմատիկան, պետք է նախապատրաստեն մարդկային միտքը «բնությունից վեր գտնվող» գերագույն գոյի՝ Աստծո ճանաչման համար։ Ընդունել է Աստծո գոյության տիեզերաբանական ապացույցը, համաձայն որի՝ բնության՝ որպես Աստծո ստեղծագործության ճանաչումով կարելի է ըմբռնել նրա Արարչի էությունը։Գրիգոր Մագիստրոս Պահլավունու գործերում ուշագրավ մտքեր կան կենսաբանության, բժշկագիտության, տիեզերագիտության, երաժշտության տեսության, գեղագիտության և այլնի վերաբերյալ։ Հայտնի է նաև որպես շարականագիր և տաղասաց։</a:t>
            </a:r>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72528" y="3500438"/>
            <a:ext cx="304800" cy="304800"/>
          </a:xfrm>
          <a:prstGeom prst="rect">
            <a:avLst/>
          </a:prstGeom>
        </p:spPr>
      </p:pic>
    </p:spTree>
  </p:cSld>
  <p:clrMapOvr>
    <a:masterClrMapping/>
  </p:clrMapOvr>
  <p:transition advTm="73070">
    <p:plus/>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7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642942"/>
          </a:xfrm>
        </p:spPr>
        <p:txBody>
          <a:bodyPr>
            <a:normAutofit/>
          </a:bodyPr>
          <a:lstStyle/>
          <a:p>
            <a:r>
              <a:rPr lang="hy-AM" sz="3600" dirty="0" smtClean="0">
                <a:solidFill>
                  <a:srgbClr val="C00000"/>
                </a:solidFill>
              </a:rPr>
              <a:t>Հովհաննես Սարկավագ Իմաստասեր</a:t>
            </a:r>
            <a:endParaRPr lang="ru-RU" sz="3600" dirty="0">
              <a:solidFill>
                <a:srgbClr val="C00000"/>
              </a:solidFill>
            </a:endParaRPr>
          </a:p>
        </p:txBody>
      </p:sp>
      <p:pic>
        <p:nvPicPr>
          <p:cNvPr id="7" name="Содержимое 4" descr="Zəylik_village_in_Dashkasan_Rayon_of_Azerbaijan.jpg"/>
          <p:cNvPicPr>
            <a:picLocks noGrp="1" noChangeAspect="1"/>
          </p:cNvPicPr>
          <p:nvPr>
            <p:ph sz="half" idx="1"/>
          </p:nvPr>
        </p:nvPicPr>
        <p:blipFill>
          <a:blip r:embed="rId4"/>
          <a:stretch>
            <a:fillRect/>
          </a:stretch>
        </p:blipFill>
        <p:spPr>
          <a:xfrm>
            <a:off x="214282" y="1857364"/>
            <a:ext cx="4714908" cy="3357586"/>
          </a:xfrm>
        </p:spPr>
      </p:pic>
      <p:sp>
        <p:nvSpPr>
          <p:cNvPr id="4" name="Содержимое 3"/>
          <p:cNvSpPr>
            <a:spLocks noGrp="1"/>
          </p:cNvSpPr>
          <p:nvPr>
            <p:ph sz="half" idx="2"/>
          </p:nvPr>
        </p:nvSpPr>
        <p:spPr>
          <a:xfrm>
            <a:off x="4648200" y="857232"/>
            <a:ext cx="4038600" cy="5715040"/>
          </a:xfrm>
        </p:spPr>
        <p:txBody>
          <a:bodyPr>
            <a:normAutofit fontScale="92500" lnSpcReduction="20000"/>
          </a:bodyPr>
          <a:lstStyle/>
          <a:p>
            <a:pPr algn="just">
              <a:buNone/>
            </a:pPr>
            <a:r>
              <a:rPr lang="hy-AM" sz="1500" b="1" dirty="0" smtClean="0"/>
              <a:t>Հովհաննես Սարկավագ</a:t>
            </a:r>
            <a:r>
              <a:rPr lang="hy-AM" sz="1500" dirty="0" smtClean="0"/>
              <a:t> կամ </a:t>
            </a:r>
            <a:r>
              <a:rPr lang="hy-AM" sz="1500" b="1" dirty="0" smtClean="0"/>
              <a:t>Հովհաննես Իմաստասեր</a:t>
            </a:r>
            <a:r>
              <a:rPr lang="hy-AM" sz="1500" dirty="0" smtClean="0"/>
              <a:t> (1047, Փիփ – 1129, Հաղպատ), հայ մատենագիր, փիլիսոփա, գիտնական, մանկավարժ։</a:t>
            </a:r>
            <a:endParaRPr lang="en-US" sz="1500" dirty="0" smtClean="0"/>
          </a:p>
          <a:p>
            <a:pPr algn="just">
              <a:buNone/>
            </a:pPr>
            <a:r>
              <a:rPr lang="hy-AM" sz="1500" dirty="0" smtClean="0"/>
              <a:t>Ծնվել է քահանայի ընտանիքում։ Սովորել է Հաղպատի վանքում, ապա՝ Ուռճացի վարդապետի մոտ։ Ստացել է բազմակողմանի կրթություն։ Երկար տարիներ ապրել ու գործել է Անիում, ղեկավարել է Անիի բարձրագույն դպրոցը, որը ձեռք է բերել գիտական–փիլիսոփայական ուղղվածություն։ Աստվածաբանությունից բացի նրա ղեկավարած դպրոցում ուսուցանվել ենքերականություն, մաթեմատիկա, փիլիսոփայություն, տոմարագիտություն, տիեզերագիտություն և այլ առարկաներ։ Հետագայում գլխավորել է Հաղպատի դպրոցը, որը նրա շնորհիվ դարձել է գիտության և մշակույթի նշանավոր կենտրոն։ Մեծ համբավ է վայելել նաև վրաց եպիսկոպոսների շրջանում և արքունիքում։ Վերականգնել և զարգացրել է «ամենայն նսեմացեալ և խամրացեալ գիտութիւնք»։ Բազմակողմանի և խոր գիտելիքների համար Հովհաննես Սարկավագը հռչակվել է որպես «Սոփեստոս», «Իմաստասեր», «Վարդապէտն մեծ», «Պոետիկոս»։ Պահպանվել է Հովհաննես Սարկավագի շիրմաքարը՝ «Արձանս այս սեմական է Սոփեստոսի Սարկաւագին» մակագրությամբ։</a:t>
            </a:r>
            <a:endParaRPr lang="en-US" sz="1500" dirty="0" smtClean="0"/>
          </a:p>
          <a:p>
            <a:pPr>
              <a:buNone/>
            </a:pPr>
            <a:endParaRPr lang="ru-RU" sz="1400" dirty="0"/>
          </a:p>
        </p:txBody>
      </p:sp>
      <p:sp>
        <p:nvSpPr>
          <p:cNvPr id="8" name="Прямоугольник 7"/>
          <p:cNvSpPr/>
          <p:nvPr/>
        </p:nvSpPr>
        <p:spPr>
          <a:xfrm>
            <a:off x="285720" y="5357826"/>
            <a:ext cx="4214842" cy="369332"/>
          </a:xfrm>
          <a:prstGeom prst="rect">
            <a:avLst/>
          </a:prstGeom>
        </p:spPr>
        <p:txBody>
          <a:bodyPr wrap="square">
            <a:spAutoFit/>
          </a:bodyPr>
          <a:lstStyle/>
          <a:p>
            <a:r>
              <a:rPr lang="en-US" dirty="0" smtClean="0"/>
              <a:t>     </a:t>
            </a:r>
            <a:r>
              <a:rPr lang="hy-AM" dirty="0" smtClean="0"/>
              <a:t>Փիփ գյուղը 1980–ականներին</a:t>
            </a:r>
            <a:endParaRPr lang="ru-RU" dirty="0"/>
          </a:p>
        </p:txBody>
      </p:sp>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5404" y="3929066"/>
            <a:ext cx="304800" cy="304800"/>
          </a:xfrm>
          <a:prstGeom prst="rect">
            <a:avLst/>
          </a:prstGeom>
        </p:spPr>
      </p:pic>
    </p:spTree>
  </p:cSld>
  <p:clrMapOvr>
    <a:masterClrMapping/>
  </p:clrMapOvr>
  <p:transition advTm="70512">
    <p:wheel spokes="1"/>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8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743</TotalTime>
  <Words>1437</Words>
  <Application>Microsoft Office PowerPoint</Application>
  <PresentationFormat>On-screen Show (4:3)</PresentationFormat>
  <Paragraphs>133</Paragraphs>
  <Slides>35</Slides>
  <Notes>0</Notes>
  <HiddenSlides>0</HiddenSlides>
  <MMClips>34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 LatArm</vt:lpstr>
      <vt:lpstr>Calibri</vt:lpstr>
      <vt:lpstr>Constantia</vt:lpstr>
      <vt:lpstr>Wingdings 2</vt:lpstr>
      <vt:lpstr>Поток</vt:lpstr>
      <vt:lpstr>Հայ միջնադարյան քնարերգություն</vt:lpstr>
      <vt:lpstr>PowerPoint Presentation</vt:lpstr>
      <vt:lpstr>PowerPoint Presentation</vt:lpstr>
      <vt:lpstr>           Դավթակ Քերթող</vt:lpstr>
      <vt:lpstr>PowerPoint Presentation</vt:lpstr>
      <vt:lpstr>Գրիգոր Մագիստրոս Պահլավունի</vt:lpstr>
      <vt:lpstr>PowerPoint Presentation</vt:lpstr>
      <vt:lpstr>PowerPoint Presentation</vt:lpstr>
      <vt:lpstr>Հովհաննես Սարկավագ Իմաստասեր</vt:lpstr>
      <vt:lpstr>PowerPoint Presentation</vt:lpstr>
      <vt:lpstr>PowerPoint Presentation</vt:lpstr>
      <vt:lpstr>PowerPoint Presentation</vt:lpstr>
      <vt:lpstr>                         Ֆրիկ</vt:lpstr>
      <vt:lpstr>PowerPoint Presentation</vt:lpstr>
      <vt:lpstr>PowerPoint Presentation</vt:lpstr>
      <vt:lpstr>PowerPoint Presentation</vt:lpstr>
      <vt:lpstr>Հովհաննես և Կոստանդին Երզնկացիներ</vt:lpstr>
      <vt:lpstr>         Հովհաննես Երզնկացի</vt:lpstr>
      <vt:lpstr>PowerPoint Presentation</vt:lpstr>
      <vt:lpstr>PowerPoint Presentation</vt:lpstr>
      <vt:lpstr>PowerPoint Presentation</vt:lpstr>
      <vt:lpstr>PowerPoint Presentation</vt:lpstr>
      <vt:lpstr>    Հովհաննես Թլկուրանցի </vt:lpstr>
      <vt:lpstr>PowerPoint Presentation</vt:lpstr>
      <vt:lpstr>PowerPoint Presentation</vt:lpstr>
      <vt:lpstr>PowerPoint Presentation</vt:lpstr>
      <vt:lpstr>                 Մկրտիչ Նաղաշ</vt:lpstr>
      <vt:lpstr>PowerPoint Presentation</vt:lpstr>
      <vt:lpstr>PowerPoint Presentation</vt:lpstr>
      <vt:lpstr>PowerPoint Presentation</vt:lpstr>
      <vt:lpstr>                  Նաղաշ Հովնաթան</vt:lpstr>
      <vt:lpstr>PowerPoint Presentation</vt:lpstr>
      <vt:lpstr>PowerPoint Presentation</vt:lpstr>
      <vt:lpstr> Աշխենի, քրոջ՝ Խոսրովիդուխտի հետ աղոթելիս» (1710-ական թվականներ, Նաղաշ Հովնաթան, Էջմիածնի Մայր տաճարի որմնանկար, այժմ՝ ՀԱՊ-ում, Երևան)</vt:lpstr>
      <vt:lpstr>PowerPoint Presentation</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85</cp:revision>
  <dcterms:created xsi:type="dcterms:W3CDTF">2015-11-17T17:46:59Z</dcterms:created>
  <dcterms:modified xsi:type="dcterms:W3CDTF">2022-06-27T15:35:47Z</dcterms:modified>
</cp:coreProperties>
</file>