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4"/>
  </p:notesMasterIdLst>
  <p:sldIdLst>
    <p:sldId id="307" r:id="rId2"/>
    <p:sldId id="256" r:id="rId3"/>
    <p:sldId id="257" r:id="rId4"/>
    <p:sldId id="258" r:id="rId5"/>
    <p:sldId id="259" r:id="rId6"/>
    <p:sldId id="262" r:id="rId7"/>
    <p:sldId id="263" r:id="rId8"/>
    <p:sldId id="264" r:id="rId9"/>
    <p:sldId id="265" r:id="rId10"/>
    <p:sldId id="266" r:id="rId11"/>
    <p:sldId id="267" r:id="rId12"/>
    <p:sldId id="268" r:id="rId13"/>
    <p:sldId id="261" r:id="rId14"/>
    <p:sldId id="269" r:id="rId15"/>
    <p:sldId id="270" r:id="rId16"/>
    <p:sldId id="271" r:id="rId17"/>
    <p:sldId id="272" r:id="rId18"/>
    <p:sldId id="273" r:id="rId19"/>
    <p:sldId id="308" r:id="rId20"/>
    <p:sldId id="274" r:id="rId21"/>
    <p:sldId id="275" r:id="rId22"/>
    <p:sldId id="277" r:id="rId23"/>
    <p:sldId id="278" r:id="rId24"/>
    <p:sldId id="279" r:id="rId25"/>
    <p:sldId id="276" r:id="rId26"/>
    <p:sldId id="280" r:id="rId27"/>
    <p:sldId id="281" r:id="rId28"/>
    <p:sldId id="282" r:id="rId29"/>
    <p:sldId id="283" r:id="rId30"/>
    <p:sldId id="285" r:id="rId31"/>
    <p:sldId id="286" r:id="rId32"/>
    <p:sldId id="287" r:id="rId33"/>
    <p:sldId id="288" r:id="rId34"/>
    <p:sldId id="290" r:id="rId35"/>
    <p:sldId id="289" r:id="rId36"/>
    <p:sldId id="291" r:id="rId37"/>
    <p:sldId id="293" r:id="rId38"/>
    <p:sldId id="294" r:id="rId39"/>
    <p:sldId id="292" r:id="rId40"/>
    <p:sldId id="295" r:id="rId41"/>
    <p:sldId id="298" r:id="rId42"/>
    <p:sldId id="296" r:id="rId43"/>
    <p:sldId id="297" r:id="rId44"/>
    <p:sldId id="299" r:id="rId45"/>
    <p:sldId id="300" r:id="rId46"/>
    <p:sldId id="301" r:id="rId47"/>
    <p:sldId id="302" r:id="rId48"/>
    <p:sldId id="303" r:id="rId49"/>
    <p:sldId id="304" r:id="rId50"/>
    <p:sldId id="306" r:id="rId51"/>
    <p:sldId id="305" r:id="rId52"/>
    <p:sldId id="309"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FF"/>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233" autoAdjust="0"/>
  </p:normalViewPr>
  <p:slideViewPr>
    <p:cSldViewPr>
      <p:cViewPr varScale="1">
        <p:scale>
          <a:sx n="81" d="100"/>
          <a:sy n="81" d="100"/>
        </p:scale>
        <p:origin x="149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8D6B3-7C77-4072-8F3E-183879FFDB2D}" type="datetimeFigureOut">
              <a:rPr lang="ru-RU" smtClean="0"/>
              <a:pPr/>
              <a:t>27.06.2022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82AB6-F5E5-4AEC-A0F2-BEF46C5A113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75282AB6-F5E5-4AEC-A0F2-BEF46C5A113B}" type="slidenum">
              <a:rPr lang="ru-RU" smtClean="0"/>
              <a:pPr/>
              <a:t>1</a:t>
            </a:fld>
            <a:endParaRPr lang="ru-RU"/>
          </a:p>
        </p:txBody>
      </p:sp>
    </p:spTree>
    <p:extLst>
      <p:ext uri="{BB962C8B-B14F-4D97-AF65-F5344CB8AC3E}">
        <p14:creationId xmlns:p14="http://schemas.microsoft.com/office/powerpoint/2010/main" val="118935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282AB6-F5E5-4AEC-A0F2-BEF46C5A113B}"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282AB6-F5E5-4AEC-A0F2-BEF46C5A113B}" type="slidenum">
              <a:rPr lang="ru-RU" smtClean="0"/>
              <a:pPr/>
              <a:t>44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62606C06-621A-463F-8197-09A9A3B18330}" type="datetimeFigureOut">
              <a:rPr lang="ru-RU" smtClean="0"/>
              <a:pPr/>
              <a:t>27.06.2022</a:t>
            </a:fld>
            <a:endParaRPr lang="ru-RU"/>
          </a:p>
        </p:txBody>
      </p:sp>
      <p:sp>
        <p:nvSpPr>
          <p:cNvPr id="16" name="Номер слайда 15"/>
          <p:cNvSpPr>
            <a:spLocks noGrp="1"/>
          </p:cNvSpPr>
          <p:nvPr>
            <p:ph type="sldNum" sz="quarter" idx="11"/>
          </p:nvPr>
        </p:nvSpPr>
        <p:spPr/>
        <p:txBody>
          <a:bodyPr/>
          <a:lstStyle/>
          <a:p>
            <a:fld id="{445573F8-8673-4481-95AE-F45D5628C5DF}"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606C06-621A-463F-8197-09A9A3B18330}" type="datetimeFigureOut">
              <a:rPr lang="ru-RU" smtClean="0"/>
              <a:pPr/>
              <a:t>27.06.2022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5573F8-8673-4481-95AE-F45D5628C5D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606C06-621A-463F-8197-09A9A3B18330}" type="datetimeFigureOut">
              <a:rPr lang="ru-RU" smtClean="0"/>
              <a:pPr/>
              <a:t>27.06.2022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5573F8-8673-4481-95AE-F45D5628C5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62606C06-621A-463F-8197-09A9A3B18330}" type="datetimeFigureOut">
              <a:rPr lang="ru-RU" smtClean="0"/>
              <a:pPr/>
              <a:t>27.06.2022</a:t>
            </a:fld>
            <a:endParaRPr lang="ru-RU"/>
          </a:p>
        </p:txBody>
      </p:sp>
      <p:sp>
        <p:nvSpPr>
          <p:cNvPr id="15" name="Номер слайда 14"/>
          <p:cNvSpPr>
            <a:spLocks noGrp="1"/>
          </p:cNvSpPr>
          <p:nvPr>
            <p:ph type="sldNum" sz="quarter" idx="15"/>
          </p:nvPr>
        </p:nvSpPr>
        <p:spPr/>
        <p:txBody>
          <a:bodyPr/>
          <a:lstStyle>
            <a:lvl1pPr algn="ctr">
              <a:defRPr/>
            </a:lvl1pPr>
          </a:lstStyle>
          <a:p>
            <a:fld id="{445573F8-8673-4481-95AE-F45D5628C5DF}"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2606C06-621A-463F-8197-09A9A3B18330}" type="datetimeFigureOut">
              <a:rPr lang="ru-RU" smtClean="0"/>
              <a:pPr/>
              <a:t>27.06.2022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5573F8-8673-4481-95AE-F45D5628C5DF}"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62606C06-621A-463F-8197-09A9A3B18330}" type="datetimeFigureOut">
              <a:rPr lang="ru-RU" smtClean="0"/>
              <a:pPr/>
              <a:t>27.06.2022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5573F8-8673-4481-95AE-F45D5628C5DF}"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45573F8-8673-4481-95AE-F45D5628C5DF}"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62606C06-621A-463F-8197-09A9A3B18330}" type="datetimeFigureOut">
              <a:rPr lang="ru-RU" smtClean="0"/>
              <a:pPr/>
              <a:t>27.06.2022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2606C06-621A-463F-8197-09A9A3B18330}" type="datetimeFigureOut">
              <a:rPr lang="ru-RU" smtClean="0"/>
              <a:pPr/>
              <a:t>27.06.2022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5573F8-8673-4481-95AE-F45D5628C5DF}"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606C06-621A-463F-8197-09A9A3B18330}" type="datetimeFigureOut">
              <a:rPr lang="ru-RU" smtClean="0"/>
              <a:pPr/>
              <a:t>27.06.2022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5573F8-8673-4481-95AE-F45D5628C5D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62606C06-621A-463F-8197-09A9A3B18330}" type="datetimeFigureOut">
              <a:rPr lang="ru-RU" smtClean="0"/>
              <a:pPr/>
              <a:t>27.06.2022</a:t>
            </a:fld>
            <a:endParaRPr lang="ru-RU"/>
          </a:p>
        </p:txBody>
      </p:sp>
      <p:sp>
        <p:nvSpPr>
          <p:cNvPr id="9" name="Номер слайда 8"/>
          <p:cNvSpPr>
            <a:spLocks noGrp="1"/>
          </p:cNvSpPr>
          <p:nvPr>
            <p:ph type="sldNum" sz="quarter" idx="15"/>
          </p:nvPr>
        </p:nvSpPr>
        <p:spPr/>
        <p:txBody>
          <a:bodyPr/>
          <a:lstStyle/>
          <a:p>
            <a:fld id="{445573F8-8673-4481-95AE-F45D5628C5DF}"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62606C06-621A-463F-8197-09A9A3B18330}" type="datetimeFigureOut">
              <a:rPr lang="ru-RU" smtClean="0"/>
              <a:pPr/>
              <a:t>27.06.2022</a:t>
            </a:fld>
            <a:endParaRPr lang="ru-RU"/>
          </a:p>
        </p:txBody>
      </p:sp>
      <p:sp>
        <p:nvSpPr>
          <p:cNvPr id="9" name="Номер слайда 8"/>
          <p:cNvSpPr>
            <a:spLocks noGrp="1"/>
          </p:cNvSpPr>
          <p:nvPr>
            <p:ph type="sldNum" sz="quarter" idx="11"/>
          </p:nvPr>
        </p:nvSpPr>
        <p:spPr/>
        <p:txBody>
          <a:bodyPr/>
          <a:lstStyle/>
          <a:p>
            <a:fld id="{445573F8-8673-4481-95AE-F45D5628C5DF}"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2606C06-621A-463F-8197-09A9A3B18330}" type="datetimeFigureOut">
              <a:rPr lang="ru-RU" smtClean="0"/>
              <a:pPr/>
              <a:t>27.06.2022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45573F8-8673-4481-95AE-F45D5628C5DF}"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hy.wikipedia.org/wiki/%D5%80%D5%A1%D5%B5_%D5%A3%D6%80%D5%A1%D5%AF%D5%A1%D5%B6%D5%B8%D6%82%D5%A9%D5%B5%D5%A1%D5%B6_%D5%88%D5%BD%D5%AF%D5%A5%D5%A4%D5%A1%D6%80" TargetMode="External"/><Relationship Id="rId2" Type="http://schemas.openxmlformats.org/officeDocument/2006/relationships/hyperlink" Target="https://hy.wikipedia.org/wiki/V_%D5%A4%D5%A1%D6%8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hy.wikipedia.org/wiki/%D4%B1%D5%AC%D5%A5%D6%84%D5%BD%D5%A1%D5%B6%D5%A4%D6%80%D5%AB%D5%A1" TargetMode="External"/><Relationship Id="rId3" Type="http://schemas.openxmlformats.org/officeDocument/2006/relationships/hyperlink" Target="https://hy.wikipedia.org/wiki/%D5%8D%D5%A1%D5%B0%D5%A1%D5%AF_%D4%B1_%D5%8A%D5%A1%D6%80%D5%A9%D6%87" TargetMode="External"/><Relationship Id="rId7" Type="http://schemas.openxmlformats.org/officeDocument/2006/relationships/hyperlink" Target="https://hy.wikipedia.org/wiki/%D5%8A%D5%A1%D6%80%D5%BD%D5%AF%D5%A5%D6%80%D5%A5%D5%B6"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hy.wikipedia.org/wiki/%D4%B1%D5%BD%D5%B8%D6%80%D5%A5%D6%80%D5%A5%D5%B6" TargetMode="External"/><Relationship Id="rId5" Type="http://schemas.openxmlformats.org/officeDocument/2006/relationships/hyperlink" Target="https://hy.wikipedia.org/wiki/%D5%80%D5%B8%D6%82%D5%B6%D5%A1%D6%80%D5%A5%D5%B6" TargetMode="External"/><Relationship Id="rId4" Type="http://schemas.openxmlformats.org/officeDocument/2006/relationships/hyperlink" Target="https://hy.wikipedia.org/wiki/%D5%84%D5%A5%D5%BD%D6%80%D5%B8%D5%BA_%D5%84%D5%A1%D5%B7%D5%BF%D5%B8%D6%81" TargetMode="External"/><Relationship Id="rId9" Type="http://schemas.openxmlformats.org/officeDocument/2006/relationships/hyperlink" Target="https://hy.wikipedia.org/wiki/%D5%80%D5%A1%D5%B5%D5%A1%D5%BD%D5%BF%D5%A1%D5%B6"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http://granish.org/wp-content/uploads/2013/01/poker-knigi1.jpg"/>
          <p:cNvPicPr>
            <a:picLocks noChangeAspect="1" noChangeArrowheads="1"/>
          </p:cNvPicPr>
          <p:nvPr/>
        </p:nvPicPr>
        <p:blipFill>
          <a:blip r:embed="rId3"/>
          <a:srcRect/>
          <a:stretch>
            <a:fillRect/>
          </a:stretch>
        </p:blipFill>
        <p:spPr bwMode="auto">
          <a:xfrm>
            <a:off x="285720" y="1928802"/>
            <a:ext cx="8215370" cy="4572032"/>
          </a:xfrm>
          <a:prstGeom prst="rect">
            <a:avLst/>
          </a:prstGeom>
          <a:ln>
            <a:noFill/>
          </a:ln>
          <a:effectLst>
            <a:glow rad="101600">
              <a:schemeClr val="bg1">
                <a:lumMod val="50000"/>
                <a:lumOff val="50000"/>
                <a:alpha val="60000"/>
              </a:schemeClr>
            </a:glow>
            <a:softEdge rad="112500"/>
          </a:effectLst>
        </p:spPr>
      </p:pic>
      <p:sp>
        <p:nvSpPr>
          <p:cNvPr id="7" name="Прямоугольник 6"/>
          <p:cNvSpPr/>
          <p:nvPr/>
        </p:nvSpPr>
        <p:spPr>
          <a:xfrm>
            <a:off x="642910" y="214290"/>
            <a:ext cx="7500990" cy="1754326"/>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ՀԱՅ   ՀԻՆ ԳՐԱԿԱՆՈՒԹՅՈՒՆ</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advTm="3265">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785786" y="500042"/>
            <a:ext cx="721523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Թարգմանվեցին</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նաև</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գեղարվեստական</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գրականության</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հուշարձաններ</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ինչպես՝</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Կեղծ</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Կալլիսթենեսի</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66"/>
                </a:solidFill>
                <a:effectLst/>
                <a:latin typeface="Calibri"/>
                <a:ea typeface="Times New Roman" pitchFamily="18" charset="0"/>
                <a:cs typeface="Arial" pitchFamily="34" charset="0"/>
              </a:rPr>
              <a:t>«</a:t>
            </a:r>
            <a:r>
              <a:rPr kumimoji="0" lang="ru-RU" sz="2800" b="0" i="0" u="none" strike="noStrike" cap="none" normalizeH="0" baseline="0" dirty="0" err="1" smtClean="0">
                <a:ln>
                  <a:noFill/>
                </a:ln>
                <a:solidFill>
                  <a:srgbClr val="000066"/>
                </a:solidFill>
                <a:effectLst/>
                <a:latin typeface="Calibri" pitchFamily="34" charset="0"/>
                <a:ea typeface="Times New Roman" pitchFamily="18" charset="0"/>
                <a:cs typeface="Sylfaen" pitchFamily="18" charset="0"/>
              </a:rPr>
              <a:t>Աղեքսանդրի</a:t>
            </a:r>
            <a:r>
              <a:rPr kumimoji="0" lang="ru-RU" sz="2800" b="0" i="0" u="none" strike="noStrike" cap="none" normalizeH="0" baseline="0" dirty="0" err="1" smtClean="0">
                <a:ln>
                  <a:noFill/>
                </a:ln>
                <a:solidFill>
                  <a:srgbClr val="000066"/>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66"/>
                </a:solidFill>
                <a:effectLst/>
                <a:latin typeface="Calibri" pitchFamily="34" charset="0"/>
                <a:ea typeface="Times New Roman" pitchFamily="18" charset="0"/>
                <a:cs typeface="Sylfaen" pitchFamily="18" charset="0"/>
              </a:rPr>
              <a:t>պատմութիւնը</a:t>
            </a:r>
            <a:r>
              <a:rPr kumimoji="0" lang="ru-RU" sz="2800" b="0" i="0" u="none" strike="noStrike" cap="none" normalizeH="0" baseline="0" dirty="0" err="1" smtClean="0">
                <a:ln>
                  <a:noFill/>
                </a:ln>
                <a:solidFill>
                  <a:srgbClr val="000066"/>
                </a:solidFill>
                <a:effectLst/>
                <a:latin typeface="Calibri"/>
                <a:ea typeface="Times New Roman" pitchFamily="18" charset="0"/>
                <a:cs typeface="Arial" pitchFamily="34" charset="0"/>
              </a:rPr>
              <a:t>»</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Խիկար</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Իմաստունի</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66"/>
                </a:solidFill>
                <a:effectLst/>
                <a:latin typeface="Calibri"/>
                <a:ea typeface="Times New Roman" pitchFamily="18" charset="0"/>
                <a:cs typeface="Arial" pitchFamily="34" charset="0"/>
              </a:rPr>
              <a:t>«</a:t>
            </a:r>
            <a:r>
              <a:rPr kumimoji="0" lang="ru-RU" sz="2800" b="0" i="0" u="none" strike="noStrike" cap="none" normalizeH="0" baseline="0" dirty="0" err="1" smtClean="0">
                <a:ln>
                  <a:noFill/>
                </a:ln>
                <a:solidFill>
                  <a:srgbClr val="000066"/>
                </a:solidFill>
                <a:effectLst/>
                <a:latin typeface="Calibri" pitchFamily="34" charset="0"/>
                <a:ea typeface="Times New Roman" pitchFamily="18" charset="0"/>
                <a:cs typeface="Sylfaen" pitchFamily="18" charset="0"/>
              </a:rPr>
              <a:t>Պատմութիւն</a:t>
            </a:r>
            <a:r>
              <a:rPr kumimoji="0" lang="ru-RU" sz="2800" b="0" i="0" u="none" strike="noStrike" cap="none" normalizeH="0" baseline="0" dirty="0" err="1" smtClean="0">
                <a:ln>
                  <a:noFill/>
                </a:ln>
                <a:solidFill>
                  <a:srgbClr val="000066"/>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66"/>
                </a:solidFill>
                <a:effectLst/>
                <a:latin typeface="Calibri" pitchFamily="34" charset="0"/>
                <a:ea typeface="Times New Roman" pitchFamily="18" charset="0"/>
                <a:cs typeface="Sylfaen" pitchFamily="18" charset="0"/>
              </a:rPr>
              <a:t>և</a:t>
            </a:r>
            <a:r>
              <a:rPr kumimoji="0" lang="ru-RU" sz="2800" b="0" i="0" u="none" strike="noStrike" cap="none" normalizeH="0" baseline="0" dirty="0" err="1" smtClean="0">
                <a:ln>
                  <a:noFill/>
                </a:ln>
                <a:solidFill>
                  <a:srgbClr val="000066"/>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66"/>
                </a:solidFill>
                <a:effectLst/>
                <a:latin typeface="Calibri" pitchFamily="34" charset="0"/>
                <a:ea typeface="Times New Roman" pitchFamily="18" charset="0"/>
                <a:cs typeface="Sylfaen" pitchFamily="18" charset="0"/>
              </a:rPr>
              <a:t>խրատք</a:t>
            </a:r>
            <a:r>
              <a:rPr kumimoji="0" lang="ru-RU" sz="2800" b="0" i="0" u="none" strike="noStrike" cap="none" normalizeH="0" baseline="0" dirty="0" err="1" smtClean="0">
                <a:ln>
                  <a:noFill/>
                </a:ln>
                <a:solidFill>
                  <a:srgbClr val="000066"/>
                </a:solidFill>
                <a:effectLst/>
                <a:latin typeface="Calibri"/>
                <a:ea typeface="Times New Roman" pitchFamily="18" charset="0"/>
                <a:cs typeface="Arial" pitchFamily="34" charset="0"/>
              </a:rPr>
              <a:t>»</a:t>
            </a:r>
            <a:r>
              <a:rPr kumimoji="0" lang="ru-RU" sz="2800" b="0" i="0" u="none" strike="noStrike" cap="none" normalizeH="0" baseline="0" dirty="0" err="1" smtClean="0">
                <a:ln>
                  <a:noFill/>
                </a:ln>
                <a:solidFill>
                  <a:srgbClr val="000066"/>
                </a:solidFill>
                <a:effectLst/>
                <a:latin typeface="Arial" pitchFamily="34" charset="0"/>
                <a:ea typeface="Times New Roman" pitchFamily="18" charset="0"/>
                <a:cs typeface="Arial" pitchFamily="34" charset="0"/>
              </a:rPr>
              <a:t>-</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ը</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վարքեր</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ու</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վկայաբանություններ</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ևն։</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Մի</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շարք</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հայերեն</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թարգմանությունների</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կցվեցին</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ինքնուրույն</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մեկնություններ</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որոնց</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մի</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մասը</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մասնավորապես</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փիլիսոփայական</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ու</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քերական</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աշխատություններին</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վերաբերող</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ունի</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գիտական</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կարևոր</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Calibri" pitchFamily="34" charset="0"/>
                <a:ea typeface="Times New Roman" pitchFamily="18" charset="0"/>
                <a:cs typeface="Sylfaen" pitchFamily="18" charset="0"/>
              </a:rPr>
              <a:t>արժեք</a:t>
            </a:r>
            <a:r>
              <a:rPr kumimoji="0" lang="ru-RU" sz="28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5172">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70723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0353" name="Rectangle 1"/>
          <p:cNvSpPr>
            <a:spLocks noChangeArrowheads="1"/>
          </p:cNvSpPr>
          <p:nvPr/>
        </p:nvSpPr>
        <p:spPr bwMode="auto">
          <a:xfrm>
            <a:off x="642910" y="500042"/>
            <a:ext cx="7715304" cy="5940088"/>
          </a:xfrm>
          <a:prstGeom prst="rect">
            <a:avLst/>
          </a:prstGeom>
          <a:noFill/>
          <a:ln w="76200">
            <a:solidFill>
              <a:schemeClr val="tx1"/>
            </a:solidFill>
            <a:miter lim="800000"/>
            <a:headEnd/>
            <a:tailEnd/>
          </a:ln>
          <a:effectLst>
            <a:glow rad="63500">
              <a:schemeClr val="accent1">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Հայերեն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հնագույն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թարգմանությունների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համաշխարհային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նշանակությունն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ընդգծվում</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է</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նրանով</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որ</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դրանց</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մի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մասի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բնագրերը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չեն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պահպանվել</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կամ</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պահպանվել</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են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ոչ</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լրիվ</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և</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հայերեն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տեքստերն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ունեն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բնագրի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արժեք</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դրանցից</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են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Հերմես</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Եռամեծի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Սահմանք</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Զենոնի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Ցաղագս</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բնութեան</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Եվսեբիոս</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Կեսարացու</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Քրոնիկոն</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Փիլոն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Եբրայեցու</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Յաղագս</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նախախնամութեան</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Վասն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լինելութեան</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Լուծմունք</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Ելիցն</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Առանց</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պատրաստութեան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Սամփսովն</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Յաղագս</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բան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ունել</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և</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անասուն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կենդանեացդ</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Արիստիդեսի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Ջատագովութիւն</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Տիմոթեոս</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Կուզի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Յակաճառութիւն</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Իրինեոսի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և</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Հովհան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Ոսկեբերանի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մի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շարք</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ճառերն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աստվածաբանական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գրվածքները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Արիստոտելի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Յաղագս</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մեկնութեան</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և</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Ստորոգութիւնք</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երկերի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մեկնությունները՝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վերագրված</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հայտնի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նեոպլաաոնական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Յամբղիքոսին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Թեոն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Ալեքսանդրացու</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Յաղագս</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ճարտասանական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կրթութեանց</a:t>
            </a:r>
            <a:r>
              <a:rPr kumimoji="0" lang="ru-RU" sz="2000" b="0" i="0" u="none" strike="noStrike" cap="none" normalizeH="0" baseline="0" dirty="0" err="1" smtClean="0">
                <a:ln>
                  <a:noFill/>
                </a:ln>
                <a:solidFill>
                  <a:srgbClr val="002060"/>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հունական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բնագիրը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լրիվ</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չէ</a:t>
            </a:r>
            <a:r>
              <a:rPr kumimoji="0" lang="ru-RU"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և</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այլն։</a:t>
            </a:r>
            <a:r>
              <a:rPr kumimoji="0" lang="ru-RU"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Հնագույն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հայերեն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թարգմանություններին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բնորոշ</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է</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բնագրի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բացառիկ</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հարազատությունն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ճշգրտությունը</a:t>
            </a:r>
            <a:r>
              <a:rPr kumimoji="0" lang="ru-RU" sz="2000" b="0"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a:t>
            </a:r>
            <a:endParaRPr kumimoji="0" lang="ru-RU"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advTm="13203">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500034" y="642918"/>
            <a:ext cx="7929618" cy="2677656"/>
          </a:xfrm>
          <a:prstGeom prst="rect">
            <a:avLst/>
          </a:prstGeom>
          <a:noFill/>
          <a:ln w="9525">
            <a:noFill/>
            <a:prstDash val="lgDash"/>
            <a:miter lim="800000"/>
            <a:headEnd/>
            <a:tailEnd/>
          </a:ln>
          <a:effectLst>
            <a:reflection blurRad="6350" stA="50000" endA="295" endPos="92000" dist="101600" dir="5400000" sy="-100000" algn="bl" rotWithShape="0"/>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Հնագույն</a:t>
            </a:r>
            <a:r>
              <a:rPr kumimoji="0" lang="ru-RU" sz="24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թարգմանություններն</a:t>
            </a:r>
            <a:r>
              <a:rPr kumimoji="0" lang="ru-RU" sz="24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bg2">
                    <a:lumMod val="75000"/>
                  </a:schemeClr>
                </a:solidFill>
                <a:effectLst/>
                <a:latin typeface="Calibri" pitchFamily="34" charset="0"/>
                <a:ea typeface="Times New Roman" pitchFamily="18" charset="0"/>
                <a:cs typeface="Sylfaen" pitchFamily="18" charset="0"/>
              </a:rPr>
              <a:t>ընդլայնեցին</a:t>
            </a:r>
            <a:r>
              <a:rPr kumimoji="0" lang="ru-RU" sz="2400" b="0" i="0" u="none" strike="noStrike" cap="none" normalizeH="0" baseline="0" dirty="0" err="1" smtClean="0">
                <a:ln>
                  <a:noFill/>
                </a:ln>
                <a:solidFill>
                  <a:schemeClr val="bg2">
                    <a:lumMod val="75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ժողովուրդների</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հոգևոր</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արժեքներին</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հաղորդակցվելու</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հնարավորությունները</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նպաստեցին</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թարգմանական</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արվեստի</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կայուն</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նորմաների</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մշակմանը</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գիտական</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մտքի</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ու</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գեղագիտական</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ճաշակի</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զարգացմանը</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նոր</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տերմինների</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ստեղծմանը</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ազգային</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գրական</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լեզվի</a:t>
            </a:r>
            <a:r>
              <a:rPr kumimoji="0" lang="ru-RU" sz="2400" b="0" i="0" u="none" strike="noStrike" cap="none" normalizeH="0" baseline="0" dirty="0" err="1" smtClean="0">
                <a:ln>
                  <a:noFill/>
                </a:ln>
                <a:solidFill>
                  <a:schemeClr val="tx2">
                    <a:lumMod val="10000"/>
                  </a:schemeClr>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chemeClr val="tx2">
                    <a:lumMod val="10000"/>
                  </a:schemeClr>
                </a:solidFill>
                <a:effectLst/>
                <a:latin typeface="Calibri" pitchFamily="34" charset="0"/>
                <a:ea typeface="Times New Roman" pitchFamily="18" charset="0"/>
                <a:cs typeface="Sylfaen" pitchFamily="18" charset="0"/>
              </a:rPr>
              <a:t>հարստացմանը</a:t>
            </a:r>
            <a:r>
              <a:rPr kumimoji="0" lang="ru-RU" sz="2400" b="0" i="0" u="none" strike="noStrike" cap="none" normalizeH="0" baseline="0" dirty="0" err="1" smtClean="0">
                <a:ln>
                  <a:noFill/>
                </a:ln>
                <a:solidFill>
                  <a:schemeClr val="tx2">
                    <a:lumMod val="10000"/>
                  </a:schemeClr>
                </a:solidFill>
                <a:effectLst/>
                <a:latin typeface="Tahoma" pitchFamily="34" charset="0"/>
                <a:ea typeface="Times New Roman" pitchFamily="18" charset="0"/>
                <a:cs typeface="Tahoma" pitchFamily="34" charset="0"/>
              </a:rPr>
              <a:t>։</a:t>
            </a:r>
            <a:endParaRPr kumimoji="0" lang="ru-RU" sz="2400" b="0" i="0" u="none" strike="noStrike" cap="none" normalizeH="0" baseline="0" dirty="0" smtClean="0">
              <a:ln>
                <a:noFill/>
              </a:ln>
              <a:solidFill>
                <a:schemeClr val="tx2">
                  <a:lumMod val="10000"/>
                </a:schemeClr>
              </a:solidFill>
              <a:effectLst/>
              <a:latin typeface="Arial" pitchFamily="34" charset="0"/>
              <a:cs typeface="Arial" pitchFamily="34" charset="0"/>
            </a:endParaRPr>
          </a:p>
        </p:txBody>
      </p:sp>
    </p:spTree>
  </p:cSld>
  <p:clrMapOvr>
    <a:masterClrMapping/>
  </p:clrMapOvr>
  <p:transition advTm="4781">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ostarmenia"/>
          <p:cNvPicPr>
            <a:picLocks noChangeAspect="1" noChangeArrowheads="1"/>
          </p:cNvPicPr>
          <p:nvPr/>
        </p:nvPicPr>
        <p:blipFill>
          <a:blip r:embed="rId2"/>
          <a:srcRect/>
          <a:stretch>
            <a:fillRect/>
          </a:stretch>
        </p:blipFill>
        <p:spPr bwMode="auto">
          <a:xfrm>
            <a:off x="0" y="0"/>
            <a:ext cx="4357686" cy="3714752"/>
          </a:xfrm>
          <a:prstGeom prst="rect">
            <a:avLst/>
          </a:prstGeom>
          <a:noFill/>
          <a:effectLst>
            <a:reflection blurRad="6350" stA="50000" endA="295" endPos="92000" dist="101600" dir="5400000" sy="-100000" algn="bl" rotWithShape="0"/>
          </a:effectLst>
        </p:spPr>
      </p:pic>
      <p:pic>
        <p:nvPicPr>
          <p:cNvPr id="5" name="Picture 2" descr="http://ostarmenia.com/wp-content/uploads/2015/04/%D5%B1111-300x201.jpg"/>
          <p:cNvPicPr>
            <a:picLocks noChangeAspect="1" noChangeArrowheads="1"/>
          </p:cNvPicPr>
          <p:nvPr/>
        </p:nvPicPr>
        <p:blipFill>
          <a:blip r:embed="rId3"/>
          <a:srcRect/>
          <a:stretch>
            <a:fillRect/>
          </a:stretch>
        </p:blipFill>
        <p:spPr bwMode="auto">
          <a:xfrm>
            <a:off x="4357686" y="0"/>
            <a:ext cx="4786314" cy="3714752"/>
          </a:xfrm>
          <a:prstGeom prst="rect">
            <a:avLst/>
          </a:prstGeom>
          <a:noFill/>
          <a:effectLst>
            <a:reflection blurRad="6350" stA="50000" endA="295" endPos="92000" dist="101600" dir="5400000" sy="-100000" algn="bl" rotWithShape="0"/>
          </a:effectLst>
        </p:spPr>
      </p:pic>
    </p:spTree>
  </p:cSld>
  <p:clrMapOvr>
    <a:masterClrMapping/>
  </p:clrMapOvr>
  <p:transition advTm="2906">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0" y="1571612"/>
            <a:ext cx="7000892" cy="1631216"/>
          </a:xfrm>
          <a:prstGeom prst="rect">
            <a:avLst/>
          </a:prstGeom>
          <a:noFill/>
          <a:ln w="9525">
            <a:noFill/>
            <a:miter lim="800000"/>
            <a:headEnd/>
            <a:tailEnd/>
          </a:ln>
          <a:effectLst>
            <a:outerShdw blurRad="184150" dist="241300" dir="11520000" sx="110000" sy="110000" algn="ctr">
              <a:srgbClr val="000000">
                <a:alpha val="18000"/>
              </a:srgbClr>
            </a:outerShdw>
            <a:reflection blurRad="6350" stA="50000" endA="295" endPos="92000" dist="1016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accent6"/>
                </a:solidFill>
                <a:effectLst/>
                <a:latin typeface="Calibri"/>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Գրականության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լեզուն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հին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հայերենն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էր՝</a:t>
            </a:r>
            <a:r>
              <a:rPr kumimoji="0" lang="ru-RU" sz="2000" b="0" i="0" u="none" strike="noStrike" cap="none" normalizeH="0" baseline="0" dirty="0" err="1" smtClean="0">
                <a:ln>
                  <a:noFill/>
                </a:ln>
                <a:solidFill>
                  <a:schemeClr val="accent4">
                    <a:lumMod val="50000"/>
                  </a:schemeClr>
                </a:solidFill>
                <a:effectLst/>
                <a:latin typeface="Calibri"/>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Sylfaen" pitchFamily="18" charset="0"/>
              </a:rPr>
              <a:t>գրաբարը</a:t>
            </a:r>
            <a:r>
              <a:rPr kumimoji="0" lang="ru-RU" sz="2000" b="0" i="0" u="sng"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chemeClr val="accent4">
                    <a:lumMod val="50000"/>
                  </a:schemeClr>
                </a:solidFill>
                <a:effectLst/>
                <a:latin typeface="Calibri"/>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որի</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ճոխության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մշակվածության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մասին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են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վկայում</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ազգային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աոաջին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մատենագիրների</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երկերն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առաջին</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թարգմանությունները</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որոնցից</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Աստվածաշնչինը</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համարվում</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է</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թարգմանությունների</a:t>
            </a:r>
            <a:r>
              <a:rPr kumimoji="0" lang="ru-RU" sz="2000" b="0"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4">
                    <a:lumMod val="50000"/>
                  </a:schemeClr>
                </a:solidFill>
                <a:effectLst/>
                <a:latin typeface="Calibri" pitchFamily="34" charset="0"/>
                <a:ea typeface="Times New Roman" pitchFamily="18" charset="0"/>
                <a:cs typeface="Sylfaen" pitchFamily="18" charset="0"/>
              </a:rPr>
              <a:t>թագուհի</a:t>
            </a:r>
            <a:r>
              <a:rPr kumimoji="0" lang="ru-RU" sz="2000" b="0" i="0" u="none" strike="noStrike" cap="none" normalizeH="0" baseline="0" dirty="0" err="1" smtClean="0">
                <a:ln>
                  <a:noFill/>
                </a:ln>
                <a:solidFill>
                  <a:schemeClr val="accent4">
                    <a:lumMod val="50000"/>
                  </a:schemeClr>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chemeClr val="accent4">
                    <a:lumMod val="50000"/>
                  </a:schemeClr>
                </a:solidFill>
                <a:effectLst/>
                <a:latin typeface="Tahoma" pitchFamily="34" charset="0"/>
                <a:ea typeface="Times New Roman" pitchFamily="18" charset="0"/>
                <a:cs typeface="Tahoma" pitchFamily="34" charset="0"/>
              </a:rPr>
              <a:t>։</a:t>
            </a:r>
            <a:endParaRPr kumimoji="0" lang="ru-RU" sz="20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Tree>
  </p:cSld>
  <p:clrMapOvr>
    <a:masterClrMapping/>
  </p:clrMapOvr>
  <p:transition advTm="5500">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1000100" y="857232"/>
            <a:ext cx="6643734" cy="3170099"/>
          </a:xfrm>
          <a:prstGeom prst="rect">
            <a:avLst/>
          </a:prstGeom>
          <a:noFill/>
          <a:ln w="9525">
            <a:noFill/>
            <a:miter lim="800000"/>
            <a:headEnd/>
            <a:tailEnd/>
          </a:ln>
          <a:effectLst>
            <a:outerShdw blurRad="225425" dist="50800" dir="5220000" algn="ctr">
              <a:srgbClr val="000000">
                <a:alpha val="33000"/>
              </a:srgbClr>
            </a:out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Հին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գրականության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սկզբնավորման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գործում</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մեծ</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դեր</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են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կատարել</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նաև</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տեղական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ավանդույթները</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ժողովրդական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բանահյուսությունը</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Թարգմանություններին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գրեթե</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զուգահեռ</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ստեղծվեցին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հայ</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հեղինակների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ինքնուրույն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գործերը</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որոնց</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ծնունդը</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գաղափարական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միտվածքը</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պատմափիլիսոփայական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գեղագիտական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սկզբունքները</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թելադրվեցին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ժամանակի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հասարակական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քաղաքական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և</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կրոնական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կյանքի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յուրահատուկ</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հանգամանքներով</a:t>
            </a:r>
            <a:r>
              <a:rPr kumimoji="0" lang="ru-RU" sz="1000" b="0" i="0" u="none" strike="noStrike" cap="none" normalizeH="0" baseline="0" dirty="0" err="1" smtClean="0">
                <a:ln>
                  <a:noFill/>
                </a:ln>
                <a:solidFill>
                  <a:schemeClr val="accent6">
                    <a:lumMod val="50000"/>
                  </a:schemeClr>
                </a:solidFill>
                <a:effectLst/>
                <a:latin typeface="Tahoma" pitchFamily="34" charset="0"/>
                <a:ea typeface="Times New Roman" pitchFamily="18" charset="0"/>
                <a:cs typeface="Tahoma" pitchFamily="34" charset="0"/>
              </a:rPr>
              <a:t>։</a:t>
            </a:r>
            <a:endParaRPr kumimoji="0" lang="ru-RU" sz="18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Tree>
  </p:cSld>
  <p:clrMapOvr>
    <a:masterClrMapping/>
  </p:clrMapOvr>
  <p:transition advTm="7578">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428604"/>
            <a:ext cx="8072494" cy="575542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hy-AM" sz="1600" dirty="0"/>
              <a:t>  </a:t>
            </a:r>
            <a:r>
              <a:rPr lang="hy-AM" sz="1600" dirty="0">
                <a:solidFill>
                  <a:schemeClr val="accent1">
                    <a:lumMod val="50000"/>
                  </a:schemeClr>
                </a:solidFill>
              </a:rPr>
              <a:t>Հին  Հայաստանի   հոգևոր  մշակույթի  հարուստ  բնագավառներից է  բանավոր  արվեստը կամ  ժողովրդական  բանահյուսությունը:  Այն ընդգրկում է ժողովրդի  հավատալիքները և պատմությունն  արտացոլող  զրույցներ ու երգեր, որոնք  մեր նախնիները կոչել են  վիպասանք, առասպելներ  և թվելյաց երգեր:  Դրանք պատմել ու  երգել են  ժողովրդական  երգիչ գուսանները,  վիպասանները`երաժշտական  զանազան  գործիքների  նվագակցությամբ:  Նշանավոր են եղել  Գողթն գավառի (Նախիջևան ) երգիչները, որոնց անվամբ  հին հեթանոսական  վիպերգերը  կոչվել են  նաև  գողթան  երգեր:  Հին  բանահյուսական  երկերի  որոշ   նմուշներ  գրվել են Մովսես   Խորենացու կողմից:  Հայ  հին   բանահյուսության  մեջ  տարբերակվում են  առասպելներն ու  վիպերգերը:   Առասպելները  զրույցներ են  բնության  ուժերը  մարմնավորող  </a:t>
            </a:r>
            <a:r>
              <a:rPr lang="hy-AM" sz="1600" dirty="0" smtClean="0">
                <a:solidFill>
                  <a:schemeClr val="accent1">
                    <a:lumMod val="50000"/>
                  </a:schemeClr>
                </a:solidFill>
              </a:rPr>
              <a:t>աստվածների</a:t>
            </a:r>
            <a:r>
              <a:rPr lang="hy-AM" sz="1600" dirty="0">
                <a:solidFill>
                  <a:schemeClr val="accent1">
                    <a:lumMod val="50000"/>
                  </a:schemeClr>
                </a:solidFill>
              </a:rPr>
              <a:t>  մասին,  որոնց  նյութը  դիցաբանությունն է, իսկ  վիպերգերի նյութը  հիմնականում  ժողովրդի  պատմությունն է:  Եթե  առասպելները  ստեղծվում են վաղ  շրջանում, ապա  վիպերգերը,  համեմատաբար, ավելի ուշ:  Առասպելների միջոցով  բացահայտվում է </a:t>
            </a:r>
            <a:r>
              <a:rPr lang="en-US" sz="1600" dirty="0" smtClean="0">
                <a:solidFill>
                  <a:schemeClr val="accent1">
                    <a:lumMod val="50000"/>
                  </a:schemeClr>
                </a:solidFill>
              </a:rPr>
              <a:t> </a:t>
            </a:r>
            <a:r>
              <a:rPr lang="hy-AM" sz="1600" dirty="0" smtClean="0">
                <a:solidFill>
                  <a:schemeClr val="accent1">
                    <a:lumMod val="50000"/>
                  </a:schemeClr>
                </a:solidFill>
              </a:rPr>
              <a:t>հայոց</a:t>
            </a:r>
            <a:r>
              <a:rPr lang="hy-AM" sz="1600" dirty="0">
                <a:solidFill>
                  <a:schemeClr val="accent1">
                    <a:lumMod val="50000"/>
                  </a:schemeClr>
                </a:solidFill>
              </a:rPr>
              <a:t>  դիցարանը,  այսինքն`  հայ  հեթանոսական  </a:t>
            </a:r>
            <a:r>
              <a:rPr lang="hy-AM" sz="1600" dirty="0" smtClean="0">
                <a:solidFill>
                  <a:schemeClr val="accent1">
                    <a:lumMod val="50000"/>
                  </a:schemeClr>
                </a:solidFill>
              </a:rPr>
              <a:t>աստվածների </a:t>
            </a:r>
            <a:r>
              <a:rPr lang="hy-AM" sz="1600" dirty="0">
                <a:solidFill>
                  <a:schemeClr val="accent1">
                    <a:lumMod val="50000"/>
                  </a:schemeClr>
                </a:solidFill>
              </a:rPr>
              <a:t>ընտանիքը:  Հայոց  դիցարանի  գերագույն  </a:t>
            </a:r>
            <a:r>
              <a:rPr lang="hy-AM" sz="1600" dirty="0" smtClean="0">
                <a:solidFill>
                  <a:schemeClr val="accent1">
                    <a:lumMod val="50000"/>
                  </a:schemeClr>
                </a:solidFill>
              </a:rPr>
              <a:t>աստվածն</a:t>
            </a:r>
            <a:r>
              <a:rPr lang="hy-AM" sz="1600" dirty="0">
                <a:solidFill>
                  <a:schemeClr val="accent1">
                    <a:lumMod val="50000"/>
                  </a:schemeClr>
                </a:solidFill>
              </a:rPr>
              <a:t>  Արամազդն է, որը  կոչվել է  մեծ և արի: Հունական Զևսին  համապատասխանող  այս  չաստվածը  համարվել  է  ժամանակի  որդին,  երկնքի,  երկրի  և մյուս  </a:t>
            </a:r>
            <a:r>
              <a:rPr lang="hy-AM" sz="1600" dirty="0" smtClean="0">
                <a:solidFill>
                  <a:schemeClr val="accent1">
                    <a:lumMod val="50000"/>
                  </a:schemeClr>
                </a:solidFill>
              </a:rPr>
              <a:t>աստվածների</a:t>
            </a:r>
            <a:r>
              <a:rPr lang="hy-AM" sz="1600" dirty="0">
                <a:solidFill>
                  <a:schemeClr val="accent1">
                    <a:lumMod val="50000"/>
                  </a:schemeClr>
                </a:solidFill>
              </a:rPr>
              <a:t>  արարիչը:  Արամազդի  դուստրն  Անահիտն էր`  ռազմի  և  պտղաբերության  </a:t>
            </a:r>
            <a:r>
              <a:rPr lang="hy-AM" sz="1600" dirty="0" smtClean="0">
                <a:solidFill>
                  <a:schemeClr val="accent1">
                    <a:lumMod val="50000"/>
                  </a:schemeClr>
                </a:solidFill>
              </a:rPr>
              <a:t>աստվածուհին</a:t>
            </a:r>
            <a:r>
              <a:rPr lang="hy-AM" sz="1600" dirty="0">
                <a:solidFill>
                  <a:schemeClr val="accent1">
                    <a:lumMod val="50000"/>
                  </a:schemeClr>
                </a:solidFill>
              </a:rPr>
              <a:t>, որը  համապատասխանում է  հունական  Արտեմիսին: </a:t>
            </a:r>
            <a:endParaRPr lang="ru-RU" sz="1600" dirty="0">
              <a:solidFill>
                <a:schemeClr val="accent1">
                  <a:lumMod val="50000"/>
                </a:schemeClr>
              </a:solidFill>
            </a:endParaRPr>
          </a:p>
        </p:txBody>
      </p:sp>
    </p:spTree>
  </p:cSld>
  <p:clrMapOvr>
    <a:masterClrMapping/>
  </p:clrMapOvr>
  <p:transition advTm="13594">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642918"/>
            <a:ext cx="8358246" cy="5355312"/>
          </a:xfrm>
          <a:prstGeom prst="rect">
            <a:avLst/>
          </a:prstGeom>
          <a:effectLst>
            <a:outerShdw blurRad="50800" dist="38100" dir="13500000" algn="br" rotWithShape="0">
              <a:prstClr val="black">
                <a:alpha val="40000"/>
              </a:prstClr>
            </a:outerShdw>
          </a:effectLst>
          <a:scene3d>
            <a:camera prst="orthographicFront"/>
            <a:lightRig rig="threePt" dir="t"/>
          </a:scene3d>
          <a:sp3d>
            <a:bevelT/>
          </a:sp3d>
        </p:spPr>
        <p:txBody>
          <a:bodyPr wrap="square">
            <a:spAutoFit/>
          </a:bodyPr>
          <a:lstStyle/>
          <a:p>
            <a:r>
              <a:rPr lang="hy-AM" dirty="0"/>
              <a:t>Անահիտը  կոչվել է ոսկեմայր,  սնուցող  մայր, ոսկեմատն: Նա  համարվել է  բոլոր  առաքինությունների  մայրը,  ողջ  մարդկության  բարերարը  և  հայոց ազգի  փառքը:  Պատերազմի,  քաջության  և ամպրոպի  </a:t>
            </a:r>
            <a:r>
              <a:rPr lang="en-US" dirty="0" smtClean="0"/>
              <a:t> </a:t>
            </a:r>
            <a:r>
              <a:rPr lang="hy-AM" dirty="0" smtClean="0"/>
              <a:t>աստվածը </a:t>
            </a:r>
            <a:r>
              <a:rPr lang="hy-AM" dirty="0"/>
              <a:t>Վահագն է:  Որոշ  առասպելներում  անձնավորվում է  նաև  արեգակը,  որը  պատկերվել է  խարտյաշ  պատանու  կերպարանքով,  հուր  մազերով և  արեգակ  աչքերով:  Նա  ծնվելուն  պես  վազում է  մարտնչելու  տիեզերքը  կործանել  կամեցող  չար  հողմերի`  վիշապների  դեմ  և հաղթում  նրանց:  Ուստի  կոչվել է  վիշապաքաղ  (վիշապասպան):  Առասպելներից  մեկի  համաձայն  Վահագնը  գիշերը  ծովում  լողանալուց հետո  իր անվամբ  կոչվող  Վարագ   լեռան  գագաթից  բարձրանում է  երկինք,  նրան  ուղեկցում են  տասներկու  ոսկե  գավազանակիրները  (համաստեղությունները):  Մեկ  ուրիշ  առասպելի  համաձայն  Վահագնը  սաստիկ մի ձմեռ,  ասորեստանցիների  </a:t>
            </a:r>
            <a:r>
              <a:rPr lang="hy-AM" dirty="0" smtClean="0"/>
              <a:t>աստված</a:t>
            </a:r>
            <a:r>
              <a:rPr lang="hy-AM" dirty="0"/>
              <a:t>  Բարշամից  հարդ է   գողանում  և  նրա  հետքից  թափած  հարդից  գոյանում է   &lt;&lt;հարդագողի  ճամփա&gt;&gt;-ն,  որը  հայերը  կոչել են  &lt;&lt;արեգական  հին  ճանապարհ&gt;&gt;: </a:t>
            </a:r>
            <a:endParaRPr lang="ru-RU" dirty="0"/>
          </a:p>
        </p:txBody>
      </p:sp>
    </p:spTree>
  </p:cSld>
  <p:clrMapOvr>
    <a:masterClrMapping/>
  </p:clrMapOvr>
  <p:transition advTm="9422">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500042"/>
            <a:ext cx="7929618" cy="3970318"/>
          </a:xfrm>
          <a:prstGeom prst="rect">
            <a:avLst/>
          </a:prstGeom>
          <a:effectLst>
            <a:glow rad="228600">
              <a:schemeClr val="accent6">
                <a:satMod val="175000"/>
                <a:alpha val="40000"/>
              </a:schemeClr>
            </a:glow>
            <a:reflection blurRad="6350" stA="50000" endA="300" endPos="90000" dir="5400000" sy="-100000" algn="bl" rotWithShape="0"/>
          </a:effectLst>
          <a:scene3d>
            <a:camera prst="isometricOffAxis1Right"/>
            <a:lightRig rig="threePt" dir="t"/>
          </a:scene3d>
        </p:spPr>
        <p:txBody>
          <a:bodyPr wrap="square">
            <a:spAutoFit/>
          </a:bodyPr>
          <a:lstStyle/>
          <a:p>
            <a:pPr fontAlgn="base"/>
            <a:r>
              <a:rPr lang="hy-AM" dirty="0">
                <a:solidFill>
                  <a:schemeClr val="accent6">
                    <a:lumMod val="50000"/>
                  </a:schemeClr>
                </a:solidFill>
              </a:rPr>
              <a:t>Մ.  Խորենացին  գուսաններից  բառացիորեն  գրի է  առել  &lt;&lt;Վահագնի  ծնունդը&gt;&gt;  պատկերող  երգը,  որը   աշխարհի   </a:t>
            </a:r>
            <a:r>
              <a:rPr lang="hy-AM" dirty="0" smtClean="0">
                <a:solidFill>
                  <a:schemeClr val="accent6">
                    <a:lumMod val="50000"/>
                  </a:schemeClr>
                </a:solidFill>
              </a:rPr>
              <a:t>հ</a:t>
            </a:r>
            <a:r>
              <a:rPr lang="en-US" dirty="0" smtClean="0">
                <a:solidFill>
                  <a:schemeClr val="accent6">
                    <a:lumMod val="50000"/>
                  </a:schemeClr>
                </a:solidFill>
              </a:rPr>
              <a:t>ը-</a:t>
            </a:r>
            <a:r>
              <a:rPr lang="en-US" dirty="0" err="1" smtClean="0">
                <a:solidFill>
                  <a:schemeClr val="accent6">
                    <a:lumMod val="50000"/>
                  </a:schemeClr>
                </a:solidFill>
              </a:rPr>
              <a:t>նա</a:t>
            </a:r>
            <a:r>
              <a:rPr lang="hy-AM" dirty="0" smtClean="0">
                <a:solidFill>
                  <a:schemeClr val="accent6">
                    <a:lumMod val="50000"/>
                  </a:schemeClr>
                </a:solidFill>
              </a:rPr>
              <a:t>գույն</a:t>
            </a:r>
            <a:r>
              <a:rPr lang="hy-AM" dirty="0">
                <a:solidFill>
                  <a:schemeClr val="accent6">
                    <a:lumMod val="50000"/>
                  </a:schemeClr>
                </a:solidFill>
              </a:rPr>
              <a:t>   հիմներգերից է:  Մեր   առջև  մի  շատ  գեղեցիկ  բանաստեղծություն է:  Մեզ  անհայտ է  նրա  եղանակը,  սակայն   կարդալիս   էլ   այն  արտակարգ  հնչեղ է,  ռիթմիկ  և երաժշտական:  Դա   որոշ   բառերի  ու  հնչյունների  և  ներքին   հանգերի  կրկնության  արդյունքն է:   Այսպիսի  ներքին   հանգերն  ու  հնչյունների  կրկնությունը, որ   կոչվում է  հանգգիտություն,  հետագայում   անցան   գրավոր  բանաստեղծությանը  ու  կատարելության  հասան  Գրիգոր  Նարեկացու, իսկ  նոր  ժամանակներում  Վահան   Տերյանի  բանաստեղծություններում:</a:t>
            </a:r>
          </a:p>
          <a:p>
            <a:pPr fontAlgn="base"/>
            <a:r>
              <a:rPr lang="hy-AM" dirty="0">
                <a:solidFill>
                  <a:schemeClr val="accent6">
                    <a:lumMod val="75000"/>
                  </a:schemeClr>
                </a:solidFill>
              </a:rPr>
              <a:t> </a:t>
            </a:r>
          </a:p>
        </p:txBody>
      </p:sp>
    </p:spTree>
  </p:cSld>
  <p:clrMapOvr>
    <a:masterClrMapping/>
  </p:clrMapOvr>
  <p:transition advTm="9125">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23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66562" name="Picture 2" descr="http://www.aztagdaily.com/wp-content/uploads/2011/05/Vahakni-Dzenounte1.jpg"/>
          <p:cNvPicPr>
            <a:picLocks noChangeAspect="1" noChangeArrowheads="1"/>
          </p:cNvPicPr>
          <p:nvPr/>
        </p:nvPicPr>
        <p:blipFill>
          <a:blip r:embed="rId2"/>
          <a:srcRect/>
          <a:stretch>
            <a:fillRect/>
          </a:stretch>
        </p:blipFill>
        <p:spPr bwMode="auto">
          <a:xfrm>
            <a:off x="0" y="0"/>
            <a:ext cx="4643438" cy="44291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Прямоугольник 5"/>
          <p:cNvSpPr/>
          <p:nvPr/>
        </p:nvSpPr>
        <p:spPr>
          <a:xfrm>
            <a:off x="4929190" y="214290"/>
            <a:ext cx="3643338" cy="3693319"/>
          </a:xfrm>
          <a:prstGeom prst="rect">
            <a:avLst/>
          </a:prstGeom>
          <a:effectLst>
            <a:reflection blurRad="6350" stA="50000" endA="295" endPos="92000" dist="101600" dir="5400000" sy="-100000" algn="bl" rotWithShape="0"/>
          </a:effectLst>
        </p:spPr>
        <p:txBody>
          <a:bodyPr wrap="square">
            <a:spAutoFit/>
          </a:bodyPr>
          <a:lstStyle/>
          <a:p>
            <a:r>
              <a:rPr lang="hy-AM" dirty="0" smtClean="0">
                <a:solidFill>
                  <a:schemeClr val="accent2">
                    <a:lumMod val="50000"/>
                  </a:schemeClr>
                </a:solidFill>
              </a:rPr>
              <a:t>Երկնէր երկին, երկնէր երկիր,</a:t>
            </a:r>
            <a:br>
              <a:rPr lang="hy-AM" dirty="0" smtClean="0">
                <a:solidFill>
                  <a:schemeClr val="accent2">
                    <a:lumMod val="50000"/>
                  </a:schemeClr>
                </a:solidFill>
              </a:rPr>
            </a:br>
            <a:r>
              <a:rPr lang="hy-AM" dirty="0" smtClean="0">
                <a:solidFill>
                  <a:schemeClr val="accent2">
                    <a:lumMod val="50000"/>
                  </a:schemeClr>
                </a:solidFill>
              </a:rPr>
              <a:t>Երկնէր և ծովն ծիրանի.</a:t>
            </a:r>
            <a:br>
              <a:rPr lang="hy-AM" dirty="0" smtClean="0">
                <a:solidFill>
                  <a:schemeClr val="accent2">
                    <a:lumMod val="50000"/>
                  </a:schemeClr>
                </a:solidFill>
              </a:rPr>
            </a:br>
            <a:r>
              <a:rPr lang="hy-AM" dirty="0" smtClean="0">
                <a:solidFill>
                  <a:schemeClr val="accent2">
                    <a:lumMod val="50000"/>
                  </a:schemeClr>
                </a:solidFill>
              </a:rPr>
              <a:t>Երկն ի ծովուն ունէր և զկարմրիկն եղեգնիկ.</a:t>
            </a:r>
            <a:br>
              <a:rPr lang="hy-AM" dirty="0" smtClean="0">
                <a:solidFill>
                  <a:schemeClr val="accent2">
                    <a:lumMod val="50000"/>
                  </a:schemeClr>
                </a:solidFill>
              </a:rPr>
            </a:br>
            <a:r>
              <a:rPr lang="hy-AM" dirty="0" smtClean="0">
                <a:solidFill>
                  <a:schemeClr val="accent2">
                    <a:lumMod val="50000"/>
                  </a:schemeClr>
                </a:solidFill>
              </a:rPr>
              <a:t/>
            </a:r>
            <a:br>
              <a:rPr lang="hy-AM" dirty="0" smtClean="0">
                <a:solidFill>
                  <a:schemeClr val="accent2">
                    <a:lumMod val="50000"/>
                  </a:schemeClr>
                </a:solidFill>
              </a:rPr>
            </a:br>
            <a:r>
              <a:rPr lang="hy-AM" dirty="0" smtClean="0">
                <a:solidFill>
                  <a:schemeClr val="accent2">
                    <a:lumMod val="50000"/>
                  </a:schemeClr>
                </a:solidFill>
              </a:rPr>
              <a:t>Ընդ եղեգան փող ծուխ ելանէր,</a:t>
            </a:r>
            <a:br>
              <a:rPr lang="hy-AM" dirty="0" smtClean="0">
                <a:solidFill>
                  <a:schemeClr val="accent2">
                    <a:lumMod val="50000"/>
                  </a:schemeClr>
                </a:solidFill>
              </a:rPr>
            </a:br>
            <a:r>
              <a:rPr lang="hy-AM" dirty="0" smtClean="0">
                <a:solidFill>
                  <a:schemeClr val="accent2">
                    <a:lumMod val="50000"/>
                  </a:schemeClr>
                </a:solidFill>
              </a:rPr>
              <a:t>Ընդ եղեգան փող բոց ելանէր,</a:t>
            </a:r>
            <a:br>
              <a:rPr lang="hy-AM" dirty="0" smtClean="0">
                <a:solidFill>
                  <a:schemeClr val="accent2">
                    <a:lumMod val="50000"/>
                  </a:schemeClr>
                </a:solidFill>
              </a:rPr>
            </a:br>
            <a:r>
              <a:rPr lang="hy-AM" dirty="0" smtClean="0">
                <a:solidFill>
                  <a:schemeClr val="accent2">
                    <a:lumMod val="50000"/>
                  </a:schemeClr>
                </a:solidFill>
              </a:rPr>
              <a:t>Եւ ի բոցոյն վազէր խարտեաշ պատանեկիկ.</a:t>
            </a:r>
            <a:br>
              <a:rPr lang="hy-AM" dirty="0" smtClean="0">
                <a:solidFill>
                  <a:schemeClr val="accent2">
                    <a:lumMod val="50000"/>
                  </a:schemeClr>
                </a:solidFill>
              </a:rPr>
            </a:br>
            <a:r>
              <a:rPr lang="hy-AM" dirty="0" smtClean="0">
                <a:solidFill>
                  <a:schemeClr val="accent2">
                    <a:lumMod val="50000"/>
                  </a:schemeClr>
                </a:solidFill>
              </a:rPr>
              <a:t/>
            </a:r>
            <a:br>
              <a:rPr lang="hy-AM" dirty="0" smtClean="0">
                <a:solidFill>
                  <a:schemeClr val="accent2">
                    <a:lumMod val="50000"/>
                  </a:schemeClr>
                </a:solidFill>
              </a:rPr>
            </a:br>
            <a:r>
              <a:rPr lang="hy-AM" dirty="0" smtClean="0">
                <a:solidFill>
                  <a:schemeClr val="accent2">
                    <a:lumMod val="50000"/>
                  </a:schemeClr>
                </a:solidFill>
              </a:rPr>
              <a:t>Նա հուր հեր ունէր,</a:t>
            </a:r>
            <a:br>
              <a:rPr lang="hy-AM" dirty="0" smtClean="0">
                <a:solidFill>
                  <a:schemeClr val="accent2">
                    <a:lumMod val="50000"/>
                  </a:schemeClr>
                </a:solidFill>
              </a:rPr>
            </a:br>
            <a:r>
              <a:rPr lang="hy-AM" dirty="0" smtClean="0">
                <a:solidFill>
                  <a:schemeClr val="accent2">
                    <a:lumMod val="50000"/>
                  </a:schemeClr>
                </a:solidFill>
              </a:rPr>
              <a:t>Բոց ունէր մօրուս,</a:t>
            </a:r>
            <a:br>
              <a:rPr lang="hy-AM" dirty="0" smtClean="0">
                <a:solidFill>
                  <a:schemeClr val="accent2">
                    <a:lumMod val="50000"/>
                  </a:schemeClr>
                </a:solidFill>
              </a:rPr>
            </a:br>
            <a:r>
              <a:rPr lang="hy-AM" dirty="0" smtClean="0">
                <a:solidFill>
                  <a:schemeClr val="accent2">
                    <a:lumMod val="50000"/>
                  </a:schemeClr>
                </a:solidFill>
              </a:rPr>
              <a:t>Եւ աչքունքն էին արեգակունք։</a:t>
            </a:r>
            <a:endParaRPr lang="ru-RU" dirty="0">
              <a:solidFill>
                <a:schemeClr val="accent2">
                  <a:lumMod val="50000"/>
                </a:schemeClr>
              </a:solidFill>
            </a:endParaRPr>
          </a:p>
        </p:txBody>
      </p:sp>
    </p:spTree>
  </p:cSld>
  <p:clrMapOvr>
    <a:masterClrMapping/>
  </p:clrMapOvr>
  <p:transition advTm="5125">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descr="http://newsimgsm.slaq.am/2039543131375608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Прямоугольник 7"/>
          <p:cNvSpPr/>
          <p:nvPr/>
        </p:nvSpPr>
        <p:spPr>
          <a:xfrm>
            <a:off x="0" y="285728"/>
            <a:ext cx="4929190" cy="2123658"/>
          </a:xfrm>
          <a:prstGeom prst="rect">
            <a:avLst/>
          </a:prstGeom>
          <a:noFill/>
        </p:spPr>
        <p:txBody>
          <a:bodyPr wrap="square" lIns="91440" tIns="45720" rIns="91440" bIns="45720">
            <a:spAutoFit/>
          </a:bodyPr>
          <a:lstStyle/>
          <a:p>
            <a:pPr algn="ctr"/>
            <a:r>
              <a:rPr lang="en-US" sz="4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Հայ</a:t>
            </a: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հին</a:t>
            </a: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գրականության</a:t>
            </a: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սկզբնավորումը</a:t>
            </a:r>
            <a:endParaRPr lang="ru-RU"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advTm="3234">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28662" y="2143116"/>
            <a:ext cx="7143800" cy="1107996"/>
          </a:xfrm>
          <a:prstGeom prst="rect">
            <a:avLst/>
          </a:prstGeom>
          <a:noFill/>
          <a:effectLst>
            <a:reflection blurRad="6350" stA="50000" endA="295" endPos="92000" dist="101600" dir="5400000" sy="-100000" algn="bl" rotWithShape="0"/>
          </a:effectLst>
        </p:spPr>
        <p:txBody>
          <a:bodyPr wrap="square" lIns="91440" tIns="45720" rIns="91440" bIns="45720">
            <a:spAutoFit/>
          </a:bodyPr>
          <a:lstStyle/>
          <a:p>
            <a:pPr algn="ctr"/>
            <a:r>
              <a:rPr lang="en-US" sz="66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Հայ</a:t>
            </a:r>
            <a:r>
              <a:rPr lang="en-US"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66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պատմիչներ</a:t>
            </a:r>
            <a:endParaRPr lang="ru-RU" sz="6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advTm="3188">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32770" name="Picture 2" descr="http://image.slidesharecdn.com/elenmkrtchyan-131002022049-phpapp02/95/-1-638.jpg?cb=1380680534"/>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transition advTm="3593">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10" descr="http://3.bp.blogspot.com/-C6Mod5zdchQ/VZ03C22Lm1I/AAAAAAAABNw/KZ-tVe31COE/s320/download%2B%252817%2529.jpg"/>
          <p:cNvPicPr>
            <a:picLocks noChangeAspect="1" noChangeArrowheads="1"/>
          </p:cNvPicPr>
          <p:nvPr/>
        </p:nvPicPr>
        <p:blipFill>
          <a:blip r:embed="rId2"/>
          <a:srcRect/>
          <a:stretch>
            <a:fillRect/>
          </a:stretch>
        </p:blipFill>
        <p:spPr bwMode="auto">
          <a:xfrm>
            <a:off x="4572000" y="1857364"/>
            <a:ext cx="4286280" cy="407196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0722" name="AutoShape 2" descr="data:image/jpeg;base64,/9j/4AAQSkZJRgABAQAAAQABAAD/2wCEAAkGBxQTEhUUExQWFhUWGB0bFxgXGBwfHBscHhkaHx4aHxgaHCggHBwlHBcbITEhJSkrLi4uHCAzODMsNygtLisBCgoKDg0OGxAQGzQkICQvNCw0NCwsLCwsLCw0LCwsLDQsNCwsLCwsLCwsLDQsLCwsLCwsLCwsLCwsLCwsLCwsLP/AABEIAQEAxAMBIgACEQEDEQH/xAAcAAACAgMBAQAAAAAAAAAAAAAEBQMGAAECBwj/xABGEAACAQIEAwUGBAMFBgUFAAABAhEAAwQSITEFQVETImFxgQYykaGxwSNCUvAUYtEHgpLh8RUkM0Ny0hZjk6KyRFNzo8P/xAAYAQADAQEAAAAAAAAAAAAAAAAAAQIDBP/EACURAAICAgICAgMAAwAAAAAAAAABAhEhMRJBA1FhcRMi8DKB4f/aAAwDAQACEQMRAD8A9Xu8/OuEqS7XCj9+lSMGxN3s7ZYycqmYGp02ApemOkhQGkoHBI7sHlv73hRXFPdInkTHXQ0vxlzIEYKTCBYHMlkGvQCZJ6VEr6NI12H4SXPeGsa1NdXLHjQIxDLcdB+TLuNwwkQem49KBwvGrl3IGthAyB5zE6kkFdhtAM855Vzt03Z2RVpUMS+tCXWKmNNqgHFwUzQMoJEweTZSfiD6UNxPHurDLbVpVyNY1USAdDvtPLxpci1EPCz96Ma3pVfv8XuKobs0gtbAGbWHKgk90AFZOmsxuK7tcbaEJUgPcZII2jNBI5Tl+Yo5DcGW/hVgMBJ03+e3yojiGHAHd01pFgeIsHZNAAitM75iwiI5Zd/Gpf8AbcqSZgXez9c2WfLMfhrWikq0c8oST2Fm2Y2jpUCEg+f7io8NxENOaRFzs9eu0+U6fOhLWMPZ9oFEnEG2VzH3RcyZwY3jvR6TzovsK6GSHXWunIIMUsx3GWXtFS2HNu0XkmBs2VdjqcpnTTTea3jOMFEMWhnCKw17pDMFOsSCOnl6FjonwlxTpB8+dYTG+gmgv9osuYmyBGI7Gc3dy6ZXaRpMgR1I1rXFeMFNBbki7aWTIBW4wBIPUa6f1o1sN6Q9zQoIJ90aDnt89KIw66/PWfWlFvidws6BUAQpBMmVKydtjrRGCxhazad2Vbj287KNQBAJgnWBO9WmtkOL0N7tshR4ifKgxd12mPPWl/DOKNfQXV/4bHuGNWWdH8FPIdIOlbXEP2nZ7MVzLGxAImB1EiR4inz9CUPYSWMnUidYqQfauEWYJ3/f9a7cRrGn2qkJo2AfH4VuiMJ7omZrdOiLOHfyrSqIP7mhr14r4bHY+X2rdnFCJNOzOgXid0C2xOndP0NCcOxCsAAyl1QZlnUBoiRvrFMGtI0yTvIj5cqDbCq2xysvuMBBHh4r/KdKzb9mqjjAtvJmv3JkEC0whiDpmgHKRI8DpQ/DQpW2JXMtvvKCMwBaRpuNjrTTFYfv5h7zKsnYGB0MxufjQ1/A5svJlkhxoV8uqnmuxrlnmTO3x4ihPcuqMPlzd4i4wXwFwgnyEj1ojGYpO1Qk5QvaBiwKj3QeYGkc9qZX+HjslQhNtSuxzGTEnadYrk4S4zaDX0/e1SarItxwHZIN+9b1Gv5l18qB4his9xVg/h3VBPIyhOhnoYpz/se4h7ndUggoRoD+pek8xt0jWhX4W5glJynMBymI19DQ8FJoNwlhArTndFsKZliSFa4femSR5ztXd3DqtlMueDctsA7MzCXUxLEn01ipkvpatL2mVABrJgevKluI9p8I3da8DDBgVk+6QQCdRE1XIycWGWz3Zn/6n/8ArXDWYVhGhxM89u13+AqHCY5LrDsr2Hdc2YoV185D6NOsxvThmYEaSDtVWRxaZziLSsMpJAYFWjkD/rQOOXM5XpaUf/sH2FH3C4YkgQBy8PLnURx6r3susQSRr5ChOgcb0aOLt95SBcW65QgDMAcmoePd0Xn4dRS3EB47My5t3bZDHmpaRP8AMNj6HnR7vbunOp7O5ABJGjD9LidRzHMfGZMTfAbTKQZ9I/ZpuWBKOSXAiDeY9Vg+Atr96k4fhQEw7Qe7bERqCGTWRzEcq1exUDUiSImIoHifGbeHSSpyKACUGw2nLOvpypqSQODYceIp2htjMjCCViBlPNeTKCANNvCoroZrouNKrbVgs6ZixEnwEADxml+P4rZCdozGLSdotxdcs9BzBESvP0qXA8SS/aS4Qyq8Zc25kTqJ00nnVJkuNFjsIYRuokeXlXbj4a7UuXGBBsSBoPltr+5ovC4ztFzZSupENAOnrWia0YST2FhI0+tbqMn9msqiCHHtNLUIB113/fxpjiQPlQgtjYnX6bVLLhojDkaidKw4kk9JH7+ldhdunSulRZ205VmzdUcKp051Mt+IrLaawfjUF0a7Tr+z50ngFkLgHaPh5URh2IOnl40FYXpt86OAOhjl9P8AShCl6IMe0tVd4/xjsRA71w7L08T4fWnnFcQElzsFmqNesF3LnUnU/b4VE9mkNCDGI9xs1w5jynYeQ2FRvhgKsuA4M91oUCBuTsPM1YcP7FWWU57js38oC+gmZ/yojGy5TS2eZDDajmeR5jyPKrPwPjzWzkuEsh0zc186b472KZZayxePyMsN6cm+VV8YeDqIMwf9KHEFNMumYHUEeFcXhI5eu9LeDswUodSuq+K8/gY+NMSZgjehfIq9HLWxz+tb7AST996hvKZieegru1odTPh/pT2LQZjB3Rryqu4pwQ4OozgR6SasGKMqAOn2qv27IKuDBDGI/MCAO8o3bfUDlRIqD9nfDeD3RcS4blshWZ3ty2YoykFdoO7GJozCW8ttVEkC4YHgMwHpFVnD3D/GXHXEqwuoLfZAglGU7hQcxgZjsD3tYirVggcisSCcx2IMAA6EjQkySfOqTImuxmo0XNHWPUwNNtqnsHQTr9RrUTWTlJ6aabz/AErq37q+X3NVDZzTyhlYXuisri0xA3rK0M6NX128jQ2Ft6GN9d+dHYxxBPQafGlmHuRI8ftUT2a+PRs/LpW7SkVIbM67VJaaRM+dQanGStLHOpX92uLa+H7igCax6abVJGwH78K1atHTXnW2YKx/etMgR+0Mnuzvy8p0+9KTZjyAp3jEJY8wBy/zpZfQxWctm0dEuF4iLCKAhdnglFIzQZg6mNhsY2NEXLmJvCLKmz/5l1V08FtqxzeJJHlSngWRWvX7jmVYgF27qKETYEwsxrUftJx6+LaHDFQj73tWAH8sbn48oqrFxstHDTdQFb8M4ErcURPXYT0019aV+1eGRlF9CvvBbmU6TyPgaA9m+LXnUBme6hUMHuABhM/ljMPUzrT3ieF/iLbITkbQ5wJVspmCR49dfOnfRPGnZXsBeyujdDr5HQ0bccIxE/6Hb60PhrGpRtxvSX2o4ytlmLJcJK5U7MSxblAO+ulQzZUOLuMRYlwCxIAnUnnAO+lc3sXKyNxyHTnp1pdZtD/d1vlVvumbKQJDBBm066n4VBgOANburd7dmLmXDEZYA38APH5Usl/qWG9i+6IkadNDp8f2KG4fh1uAlrYaGORyuYA5RI6g+6fTrQPE8UP4ZL1jNdsq2ZuyAZ8gkGJ6GCY1gVB7KYw4i12ptXLYDv2UsySDEHQ67ajXfmJqld2yW1VLYxxmC7wbslLe7dfcsoPukjvP5HTbNtBL4ZZa2oBthFLMVWIJJ3OUbDWBMGBNAtbUuX7NlZtHhiug8AYBM/kgtpymjsPYKW0yJlGZmWSdZiSJO0mAecTRZElgdIh32olzGUjp8aiS4SoUgabHmPCp2t6DyrXxnL5CW1f05fv0rKhVPP0rKszoJxoi2fT6iluH3BGuu1G3nkQdjUQthQY31qZbs2gqVEty4ugkTXFlt4oc4cddfOprGgK9CdayTyaNKgu3hyegmiLVuKFtYtSO6RIGoP2qSxcBME7xEfTzrRVoyd5CbYBnlSsnQyNZH7+lEYorrr5UAbxAPXlFTLBcFYNhWm9cWeQIHht9q3jsNoaWYjGG3eW6dY0aP086tSqtxAUMqwkGpSsqTo8u43w97kKBKu0lC+VSwBUZm5DT/TerF7JYdRbfD3EBQEm2ASOfJpn3pgz0ofjuFe0+xNsnluh076/ASDoYrhbpKB7mbMpykWyFzawQS3urpJOmnOlotfsix2baAwqkSdZJJOvMmlPtFhb1m52+HYhWjOhkrOmseOgkQZ86Pw2Iu6TatdjEAoCMuniokeOk9KJVpbI0Qq94DUd7kfQU94BYyKhjUuKt0SvdIdf0sOXlH0oKzeYhXFx10JyqAQSTIkET4aEGjMbwkOCLcKW97NJBHhlIPXrSy5hMUmzW2jZVkA/ywRrUWapIkzgMCt527UCUIVgkbsvdBPm5hehJArfC2V7uXtHZrch1KowZmMgEZQDAJXuka1PcuvBuWwhBAIDpLKR7ysc2/Lw8ZqbBcTuG4oJt5SxWQk93LIjWOVNNWS4ujV60bdzOt64O0/KFByAbkaA9NWmNoJMVJhmeCha5nXvawM2bUSIyGIjYaxtIorE9purJ7qsCUnXnz58ulcm9cJOa4rZWIjs/AEDTWYnUb9KqibFmJsw5ZXvE3NMoMhIPeYKdv70xoBqaN4eDkXVnOZgXYyTqDvzg6fGo7t5lbS8CHEqCikINye7BbQbkgAb76zLjG7O2rtLyyxlAiYIUgCAQCPWlQSuqQ5spoOk1Pe2Uc9/l8qEwDEqJ6UaLJ9K1ho5ZrJuykjY1lTK5GkkVlWZ5A518q1yNdExXLGPOszpRGjCYI+WlE241PP0qFRO1ck7H4VCdFNWT9kobMBy+Z3rUQRAMjXw+H+dEdsFXaT1mtW8RO4gxVyVbIUrOAARLUNibUHTamGTqKixaDQRUtDUsiDHYMR560l4bx18C5DgtYY8tSh6+X78rM6zS3iOBUgyJpayit4Y5u8Qs37JuWnVxE6fHaqjew1y3da46zYucpMggaOAJ7sQCdNtKE4f7LpbvC+WZQG0tI0C88aKR0jUnoKut0Su+pYZvT7dBRdglxwhC3tHh7Vss11C2yqpDM+mgUTqfKj+DWbht57oi5cOY+E7L6CB6UK3AraXmuoloNI1KAt46k/ajbMkljLHaSeu0chy2HKkUTJZgiNvpGlYbhB1FYwyjQx9qW47MxENoOmn7PyoaGnYXdUAzyeB68j67fCkuM4b2OIW4ki0x7wn3Wnl/K2unWum4iVVg8kDnzEc4qwcHvpfsjmHEGORBg/AjSkolOVEWPt9nmg90qoH+KDHprQlvEEMSOzygtmLSG/L+bYaa6j4UVxUTZtr+ZO6T1ykfUAmleHvZSe4sEkls0NoQIy7HccwdY1mi80FXGwi87Kxk2SH9wEFSOZzHMcxEHQRsTIonCuXt2ywXNDe6pUa5TsZMkGTJJk0LbLZtbSHSLeV9webSo7NfDWY2IFMcJcm3bOUL3ZKgk7wZzEAknqRVoykE4Wzl0mRNND7tL8O+oFMbyyBFaR0YT2bsJpWVJbECsq6Mm2LCNRWr201ogn+tb5GsjqoiCRqNIqMg1Lmma0p251m0i032SW3LP5cqMtWeZ1pfqOdS/wASw50+XsTj6GDPQ/EWmB60It5iYJmsYz/Wi7EoUyDKa4xKjaiCw1ofEESOk60h5sGFuL1ssBorR4TBPx1H90VLjLyghQRmaY16f61HiBqZ6D66/WolIKkglTsSDB08d/hU2XRKcUWDQl6CNLi25XxC6Ekae9EGsFmRAa4OZDI2vyFAPw+2T3jcY9Tdf/uom1hwBpr5kn/5E0WVQcnDcyMTcIjqAPqaXXmUSEBcjnBb5L3fnRhUEkABQVA0A3+1RXrUCJOm1VslOhM+DYnO6GOZbKfgu3PaKK9lLhXEYgflLllHjlEgen3qS85E1PwqwPxGBGcMWA6wYj12oixyGV9czNpvBA69fj3hQOIwCqCYlfzCJB5Ex5b+A8KZM4ZQQOW/PqPvW0EgDmddefX7Gk0EZYK3atjOc1q4Cv8Aw9VbMI1Ze8REGMzEbxzMtrJGW2QrLmGYhyC0n9RGk+WnKg8YgtXJfMAo7gALBgeQRO8xEnl123oi06ns2QsQyZpYQTP8p93y5VSJkOMIoBEfGjTc5UDZOlTKda1WjmkshLWyedZUi1lUQLHuCBqNelRXLqjfNPgs/MVCB++VavYgqgYCWO3gJ3jrWNnTVHVy6kSRc/wH+ta/ikjQXPVP86q+IxTdp7zSZ1DH+tWnA35ty41HPrpofOkvgpv2R3MWoMlLp2BhB/XrXf8AEr0u/wCAf91VPiuNdrONcsRltqUUGAsODp46b0R7E49nVVYllYaEmSD57xUop6LNh8bbOy3SfFR/3VzfxqkyBcEaQVH/AHUo9pWuaqhypzIMEnpI2FI+EFlaUJ03UmQfShyegjDstwxdsEA5lLTEjTTlINTKinvTI10FIuNOzC1C85PlpM034WuaSdNhH786ExuPZzfEk+f2FZgsEXzbAGCJ6Ef5VJpGb+c6+po9O7cK/qHpoR/WqSRnJtaBhwsgHUSefhW14c+wI+FMneJ2/f2qO1diSdarikRzk0CNwthrnFRvw4/qFE3LxM5R+/30qC1iIJzT5bRUtopcgI8LkNLCIP0rfACIZRqczZuognWjNwYE/En4DX0oLhWBFlCSQ7uzOG/Tm3UeGnPnS0VbYdYwjiQpUnWAT6gV1iMO2TNoCNd9uo+tZYxhDATrqfMD/Wh8NjSSytuD8j/nNO1Qv2sl4nhM9sMNAJOjGIjvAwJ2nrS/smlMhLgqDMQNTyHIdBXfDuKCy1xLjQi65jsBEg/DTzFFYHFBwtwe665l1BgEkgSNNqcakxTcoolsEjQgzUwua7GoWxDa/KuLROuvpWvGjDnY1F7wNZXFs6bVlMgUXrmhM+ldcO7yQf3rQeIOs0x4Wn4c+H3NYI65KkK8dwtTcQ9DTlAMh223NQ3R3h4VmLfuN4CndE7K7fwIupiEWFzqonfmdT8Nqg9lsFbsRaVy7D83Ikc4G3ppU+K4wMMrgYd7rDKTly6lzAU5vLl4VFhfbdxcCXbHYZpyqlwNoCJ7uVV0J6/Goo1t6Q94pgXYaCfX+tbwGAt29Moz8yJ18j9qW8Q9sLKQHuLbB1/EIUt5KTMVLguPWb7BLdySwJVsrZZXXRog6E6TRix5oaX0J31j9zXGAXunlqT+/hUywyyxgD69KDsMchjYBtfjTqsiTvBFaP4Q8p+dE4vEN2tknYyp+B+ulQYVIthToQIPppUPFXIRG/Q6MfKQD8jSsGrLDmH+tQXCekjoKGxWKyAmC0chz8JoVHL94doB/KyMPuabZCiRYrFY1NLVoXVmRmYoRzOoBB1o/CYy4yg3beRjMoxVjpzzKT9jQuHTLMm6Sf1ZQPkATW2cbTUl0iZWZGMGVOqzEr4SBBHzrq6+pOuoB+E/aPhSg8atfxC2Q83CCWC65RH5v0yYiaahjrp8fr8TQOqFuJxWS/aOveLKfVdPmBU1xst0N17pHSQY+YHxqHFWiXB3NsBjyiTE/CaLCTJjmNfCP86EmN0hb7QcLN62CpgqQHEe8hOg9G+RNPOE4TLaRIHdWAByEmB4x1oHGNbW2/alBbKkOXICgHmZ5CmXCAMlvQAC2MvkJj5Vfj2Zeb/E7viIistxyFFlZ6VwLPLl5V0HKT27Zisrq2NNp86ygmytYrESAMscp6014eD2QM7/ANTSC4x0nkSdt/X0qxcDf8FfX6mueOTt8ipApU5pIqHiKko+UwwUwdP3vFNbrqWE6md/pQOLv2lb8TIFJ0ZwIB6EnYH4fGnRCZTTi8QLV0fw9/NbFs5mVc11ixzsvUgagacq79k+G3Ll27iMRbNvNCIjRK212ESdTqTVg/2XAjtGMmc2YAACdBAjWR8KU8T47aN23gsOyPdMdrcXKcijqR+YkDTz61OC02xN7RexeHuXMwtqC7gaDkWjb1q3vYRAuUAZH0A6Hy8zWoHb27cyQS3jAG/xijsdaVZGpLDbxHL5/KkNg924FJzGAevX/SiMJAQLA8Z8a1xHCZh3tFUgnckmeg5VpIJzLDeR29OvhqaKaC0yXE2lGY76SPvQF/C57RQn3kifEiPvR5YFT4a/Y/ah7g5DlQNaOcNdz2lYjUqJHpVcxnDmtsXtWLJJ395H/wDUQn6U4v8AHcLZYpev27bRIV2CmDz15TPworA8Vw2JJSxdt3GAk5HBgbSYO1OhaKnY4ni/yYO2PG5fdj/8J+daOBx2JdUuXVtITDCwpBiCdbjEn4RV2t4a1JAuBiNwv9a7sIq5lyr0k6yPXrQkO/Qk4RwKzhynZBSGBOYGcx/UTuZ60ffxASSxhVBJJ2AG/pUhXIcoAAE5QBpB1+pNVH2jZsW5wlsxbB/3hhz2ItA/At8OtJjQ29lcf/EW3xBkLdc9kI17Ne6pPi0M394UfisQtu27udAdABJJ00AG7HpU2AwaoioohUAUDw0Fd2rKhxmUE/kY8uojkfHn6U6sVlB9oOCX8aZvkpZUArZBjWd3IOrRyGgnSd6v3BUy2rSwRltqADvAmJ8Y1qPiCTbuwYaNCDsQJkHqDXdm43dBkEoNG97nqRynerhgz8mUNrV9edQYy8cwIPL4VFZsEmp/4Zuamt0jlbo5F1jzisqY4EnWQPCaylQWjynjHtzcGJZVw7nDqwQ3cqwD1AKd7X+aauuHwOIZFZTaUQCO/dESAdhpVJ9puGs6qRaPZqO0d0UuHCQyrJebfM5IAJjXnVk4d/aDw44dFOJCEqAVKuW92IMLWCp9HW7XYyHD8Tze3/6l6iXsYnLlZcM4O8l2+OblSpfa3h4BnENGsTauwJ/uVGnt9gQom6CNNeyuR8cmulCx0Dt9jJOEH/7WBEmP+C2/yom1wy5a7yLhF8Vst9nFKbHt7gFbL2rRuALN6Z66JtUF7+0rASZxBCkne1cHwlad4J4uw3EC+XJN22Dyi02nl+LU2Fd93bOeRAgR5Fm19aS4X2zwN66LaXibjsFC5HB1IAmV033NWPsoGmlZ5NcE9q8ZOvLShcXgRcObVX/Upg/5jwNSRljXWamu3xEwSOcCY9OnjVEdi/BXbyH8RUdSTLAZSQBuy7GBzEbbUVfXvNHhUKkOUHJiS3lJgesD9mjLwAb0pD0IuIcLt3nBdQSAVMjlv8NWpvwnAW7CFbSKoOpMST50PaeXI6UXcY7fSkhy9BFo5tCZ5TzHrW71iI5+NCJdgVwmKOdg3mJ2gj+s/CqtCp2D8ZuuVi0IZtC0aJ/N566Cl3DbC2yttQAyTnkzm5hp5kkzPjTkcjuOf78f60FetgFnMCQAWJgQBzPLepLT6C7MnbSd450HxXi9uxktsxa7cICW199vEDkJ/MYA60qfid+4rLhBlUAzfYeH/LQ7/wDUdPA0q9ifZ827/bXXa5eeCzuZJME7/bwqkJ7LdaF1bbZjlZlYgAzlJBjlBI0qh+1XtNiQba2YuFkZ8zNlUKkZmLAr16gc9ZEejX3kj5159gcRdu3LmVCXsXYtENbQOh0cRd3UQVaAQREQQZSB6JeJe0+NOEtZEuC9mIdTdyKuU7m5IJBI0hhPUxR/BOMY+5azW7wVlLpctX7nuXLZAYC9sywQRm8RJoq2Ue3KnCm4dbar2YXM6nIbLspUvCkyRDRygVXcRcxtq9Yw+HtKEa6r3L2YOzkuHuI8dwNJlo0IiIGlUsoiWH/wK4l7WNh3CYvFsbpAaLGYoqnYZhox0mR18Kyu+O+2uEwl02DbRyk6BQwSWY5J5QDsNprKXH7LT+ive0fAe1UXPx7QYjtLZdQqqO7bLQe+5ULJkkTGkCiuGcEGHS2LKKb96cr3BItWwO80cztpzkchRHtLi1sWHYraZiMttGRoZmb3ddD2YkRH+GnHswhvWLTNBuICl0DkGAMxyBgR60rdAopMG4fZQqCL9y4WJyl1hHI5CEEA6wR00mmNrhtoZbqqBbud24vINJEnkDmBU+Nc8SsPkt2bc5Ue2TcKZVtpbcOczHQsQuWB1kgCqx7He1Qv4rE4ZzFq8zG0eh0mNfAMPEHrTQN6LgnB01tgd5Iay3hyHjrKkVrEcDsXctw21IcjOsfmB09ZBQ+YplYtmFkfiW+n51PvZTz/AFDxEVJkhm0m3dHjAaNQeayYIPWaLE0Vu1wxHv5xbCN3WukCO8PcXrv3v7oq72BmEnfX0qu463cyqqqQ73Q95idgrCSWEjMwUd0HrVmtW13jU6U0iXrBwSAQI0O8fP8ArQ2qsfr18amxS5QGG2bX7/1qRbQYBTPh4+FJh8gaYgo/4glCSQ3Q9D4ePKp72pHrFFFFOVeeunpQmHtBGKqZRZ0/STyB6eHKhoXIGwnea4NJB+1S9pnbug6DUkEAdd9zUVpYZmB1kn4EVLcxTOI90fvWktFPZgIOgqK1bJWD76SR4r+YenvfGtdoBtNd3b0OGXzFCGzLd1QpOWREOo3HiPCfhSzCC1i97gdEP/D1kHkbgIBJ5wRH1onF3QjC6pCqwJUk7dRrpp0PKqxx7Fq1t8agFk2wy2WtyDeuNGsbFZXbbensWi44/C5bbRAERp46bUs7bsypCkmcqgEAExAljtvFDcN4tfuYRDikVbj5QrKdG736TqCQJgSN6bW8KvYg3IAJJYsRET1NDQ08FF9r+KcUWAi2rAYkCCWYR4soE+S0ITZx7HDXQwfDtnxEEBLqoD+cEQZfbaQdRysHF+PYe5Fu24xDWpY9kw2jm5EZpEaSdjSzhF8picRbtp2aPc7oVJh1C5VzNpBgyTz5g07SCmw67wxLytYv2rHYqFClL2V2JP4GcgD3FkHUyYPeoD2UwVz8TB3SbtmDbDqWKqQPcFwEGBPd2I1Gxp6bjHk8BXBOS3qrH8VumjaAc+jUj9nuMYy9fcsQMNdH4BhVaNljUxKyTI0Anu1Ntj4pEGG4wcGvY4bA4q7bBJzLhygmSCBmzs0R7zMSTPKKyi8fa487ko2GQbQjAepD8+saVurwZ2/5CHiKnE4k978DDbsHzK1w6s0HQNvMnTea22MHZ3MRYxGQW9GdGJAOmhGSG3EDUHkTRPtP7PXrtyzhFt9lZ1a4VZSWMiWIB2Ag+flo1Tg2HU62bMACP93JJy+6Zj80mD9ajCRplsRYb+L4gsXcXnw0bWgFLH9LQJ/umD4V3b9k7CWWaw0sCcrhj3XUwRK9GEaa86ZcL4E1vGNcswbV0fiL2eRCCSpRVJ7zKT0G5HOg+O+zX8PZazYyWbeIvDtLhfUWzMKJ/KNRE7T1NVfolL2CYLjONuh1t41SLQ7zG2hjzuFcug3gnlrXoPAsW12zbutdZhdtoZCqMsqJIIGne6gjUDSqLxXhpTA9jhAour3LiNkc9nrmK7rLSGMa16Hwy2ws2RnTK1u2FKpBA7MAHMDDGQRBg6RPKilsTbWGAYrEOv4YvO2RwC7KsscwmTAUKF5ATtqJE2oNOnrVYvhgCjXLTOjAsxt/zclJIUAAtJJOhIAEGrK6kQwiAdfI6UITaAf43K0P7jaMf0nkaY4WJNs7j3T1H+lC4zB7hvzCD9iPrQWBvFPw7p0U91hup5eanehbBq0NcfcOZQNHYEBvDc+bQNPvWhaAWBsOvP8AZofHsXgd3tBqI/Np7ynY+Vd4e4SpnQiQw8f3r60bZKVIGw/uz/MfhJ/pXWQnyisw1s5IHOT/AO40RZURHONo+9IuwPINjz38PGorilR3t1P/ALSdD8dDRz2p0naoLjFVckZwoIZeccnHyn0NLBVguGvISbV0gI50MAhW5NDAiORkVXuMW7dzFJZW6cS6wHcwLdscktooCgkjVhyETTHjWDbsw6ktKwABrm2A+dKMLwd8Igdoa44LESV/TPejQAHemm0DimMcRYN26rf8m2MtsdTsX+w8J6024datXAbV+0rsuqFhMrz35gn4EUjw3HL790Ya2oG2a9AiNP8Al9KiXi+JJBTCLnWCv4rayAYB7KD3TtNJexuqoE4bg7NvtGW1dUhnPdVS0BjDatlAnUA7wDBofinAreLtvbwzOtzDXyrgnvFkLAFnG+YNmDciTMb04wWFQgXLjuhYkwbblhB3FvLIUMNzAMDWNKRjgGMF64MNcS3a/iWfO+r3CJjNGpBymQPGmJmccxxxNtcNZW2t25rfVVdTZVSA0OP1MII1mdjNQY3E38MLeFw7FHtBbj3LiiEQtpb0UucxHuKeZ31y2X2zw7JhcRcstbt3biqrtJkEQCAwGjkSB49KB4DjbhAuYp0d3UIxCkOptmUKqqHOIJlp0J5RFCdA8i7ieB41fftLb2kUgQF/D9Sl7vg6+W1ZUOH9luKqIw+JuXLUkq0q06/z6g9RyM1lOvoV/L/v9h3HbjYa8MRduveu3CqqvaatZLsWChRlCgZACTmJBJiafpgwRPaIBAIPbOQJ9w7RCA6nxpLx32k7K+ynA3Wz9zPbYm0wOUsezYZXuq4IhSAY31o/iWIvDDLbwq3s17uW2VBkto4BcOH7w907iRtuNRqxKVaEmCJxWLxBS7ctJaBt2nt3nyN73aEXFEAk5CM2ndrv2jwEWRfd2vG0B2VlTcZQ+XQ9mihUBAkudD4TWuGYizbdMDZw3btYM3nzEWrQLKHd0Bi4wWdORUDva0Zxrid7D3AWwi38hANxH79sl5AlWHagoykIdJIk66HYWqfsiu+0li7PZFgqqbl1TbI7JQJJZzoWLAIMszmnlVz4ViD2NkAWgptILZkmQbanvLsw6w3KYMaU32qxjJZzXLVo4K4hBtJYyOLoHdzrJ1JHOY0gnc3LhaEYe3bS0oVLaBZfQ9xSJ7pK6nkDB6UyJHGHw73c9lrdhriqxcKTBM6AAnvCRqWgErEGJp5hhmWDzGVh4xVee46NbZLI7UMM6i4I7xgqDlBdgBMxAiJMRVmuYgGG5kb9R4+IpohkNpS4yt76aHxA+8UFisMG02Ye6fsfD6UbiN+1XkO/5cm9P61LcCsM0f8AVHLx8vpTodlcLMjhGGk+63WDqI28xRTOUOce6RDT05H060ZjbIYqGEqPdYbjyP7FavIo7ubNn0gjX+mwNZ1k15YIrN3LbVjPMHyk/wCtFW76R3Dm8Ry/zofD4mzbtt2rKiqxEE676ADcnWIEmpFYDVVKCNFiInqOv0oDZAsy4G4MiOYgH6V2zFSrrvEeZHI+EVimJgbwR8I+gqW0oKMOneHpof34VJTCsNZ7pZQDa1bU622A18xSu9DpaJGsFSOoIXX1jah8fdYKVQkZtN99OfWiG7qqOmU/ER96ptNEpNOxJxThmckAhbie6TsegPmNjy9aLwNsLYVWuguqLmj3pAH5I1IEDToCCKh9ocwsO1sEsFyn7H0BPwFb4YW/h7edkDW0XMQwKghRBI3VoidoI5iRSRbO/wCLVwbnarD7ZpC90z7oGZgDzHSNNSaQnC2bF3BevO1u3cfI5AHZu7Ke0MMpAOugOgJirvJYXLhuWyrED31C6ahS/ITGnITAJYmq3xSxeTslt2LGKfEXDlLg9mHVGJcweqmFIPutOppoTpIHxfBbSpbPaB1t53tr3nLjOHPZ5iO0cGYYmRmJgyDUPAPa29YW4uMW61zMcjLZVmCmB2bWwyayJB6kzTHi2OvPbcWhhsTAz3bLwAqohttInuMLiGAp/K2sRM/AeP3L9tHsjD22Qjti9qXRY2Ry0RyVjMjfVYL+yfokxXtVZwuVLxa1cZQ7W80lM2waPzwAT4k1ul3ELfC1uN/FH8YmWOc6zzIgwfDTSKys6TNrawMcQqpZHZtaRrMNYzu7QBAKBRBLNrGpOtMfZzFObTvcxKTcVTGi9izCGEMdNIIzmS07zVb45jL3bpaRtLRF6+buXs2MEW0zIMwJ10gbTymnacPw93vLK22yLnuKHUsplZnKzKpUAMx3gdZtGLBvZnheEtWbgw1xMSrO+Z2JLEKY7NuzBBDkEjruA1GYrhthbNxUWzaVVJFzIxVGC5u3hu7KEBZJ0jcRlpDgMZctY428l23ZZQoLrbt57oZgLxKaFdMu5kBZBor264ieyTD2iTcvkjuXiWW0IzypEkMQdehoexLQrHEu2wVy62JW9IAyqiqqlWYzkEspYDdtDpBr0ThqDsUVbbnIqhScveOQHRs2nvaZo3I1GlUPEYXC2bDqzLasuoMkPoTokhlHRojNMHXreOD3w2FslUuvCJlOWGbujbX3ddzpHiAaaJmA3GZWNy2lxLrEEyEOTwbUgkjcKSQDOkzUnstx/wDjLIuG2bTEHMh2JmCyHms+tNrfBi0sxZS8ydMwBn3YMCZOvieZkdtZW3bFq0gUKIQDlHMmnRKfo1YLbpGcbA7MOaHz+tQ4TGa/gwGG9h2Csv8A0E6Mvy8RtXFnFndhlIMGOR5R4H/Kjcdw63eUMyBlb0KnnBGo601Y5UA4nHjMO1sBD4XV1MfoRj9Knt3cxk28gAnvTJ+O3Ot4Hh1q0QLShfErLf45+gFTYzF27Kl7jASYXqx2AC7sT0qZFRFT8Os2nGJvLNxfcnUJOsx+o7AnbzovAYxrgDOhQmdCdYJMH1HI0JimxV8ZrNpBrp2rar/NlUGfiPOouD4a9aLW8Q4cv3kYLCqYEqP5TE6yd6TRaoddhz/YrnDvlYGAY3PgfD41FhuIz3CCGgyDtygg8xXF1jAgaA98eB5+Q+9Kwp9nV7AsMRlOqqpIJ2M8vMD6ipMdblVI52/mvj6Uz7UtZzHdQZ/rSy3dDWkJ0CEH+6RBq6wQmxTi7YdCpPviPXl8xQ+BssFVmVUcROnPKAYYcjA0PiD1rOL3IDEbiQB/NMD5mhMBgvwwxtjMyqbmYe93QDMiGBgET1Ox3zRswq5hi+dRaGXZECgECZgE91A0QT0kk7Cqr7MYMW7mLDXCztdfPbAZraAk5rijrm02kwNKePhFAKrZHZz3EUTzkwu2Y7AmTrOgGqJ7iWEfFOHntGFxCSLZBfKVLZe/BMxzK7b1Ssl0Pri5WlbaqxMkDDxLBYCEzqCne1PTUbUn4PxHB9tiOzZndWKXFKkZlYqDCZQuUO0SYiD1E57UcTW1YlGV7lzu2T2jguzADtkMmcoaJB2EZhtQ2At2MNb7W8vYEBUu5kPeaVBuZ85zqWIMqup32MnQYsr+MscBRsoa438yM8GfMaHwrKc4v2n4SjFWwti8f1i0rT4ZiNa1V8vsz4fQ+4dwm9hXu3bl7DDDvc7S89yyuUzpCIxJDAAjRokc9qfcOxbXyLyutzD3kVbbMJBVS2c3FgBOhMaSIE6VVsT7APeuZr9+7dI2zMSB4AbCsxnsgQuW3dvKpEFQzQV3grMRPhzpSi1sUZJ6HtjAm6WtXsMtm3bb8FkvG4t1XJLZWyCIIBynadtq1xDhJM4hbr3sQqxZKhBAB00AyhepJjeTyqrYb2NxFtMtrEX7an8q3GAjyGnOhx7GXUQ2hfuqm+UXGC6792Y1pFJfI+49w5cVhmYul11yi8FKmLib7ciCTV74XxH8JLbEhkAUgHQzt+/6V5bhvZG3bWAzgkalWYT8DUPFvZQsq5HuAgc2J+9JWgkr2eyXbqgcvVhE9ef0pdiMaVIi5aC8xlJP+IuPpXhGI9k7wPvtQjezN3XvNVEqKR9CPcQuNUyssMJ+H31rvh2PVLhsu6kEd1sw1HI+Y2Pxr50Ps1c/U3zoy17HuV1Y67a86ENpNH0Fjb9pRmFxZkgCRM9KUPgrRxFu9ddWyW4QZgQG0E76aE14tc9jnjRmJ6TFT2PYljzbXpNDQL0e72+J2FIIuoPAMPhqa7x3EsNcUy6BgJEMNxrtXhX/AIJI/O3xrQ9i5/O3zoUmsA4J5PbcLjMO1tGz25jQllBAOsb7fSuxjLAP/Gtz/wDkXT514aPYv/zDXX/grTRjSoq0ey8T4zbS0VS4hLaQrA9enlXPBr2ltWjKywZ28fUz9a8kwPsAWI77fOndr+z1dMxb/EaaiyXKJcuN4fLeFsmRq5PVVGh/xEfOgeGYdUCqSCoRSZPvEk6nqFA0HjNL7f8AZ/YRYgmerHTy1oXEf2bWiJCmOWtPgwXlXZZsb2TZEYArcbIwnqrHMP5gV38aqlnBWMbcsh3dlwwa3cw0mM6NlF0J+YETr4iedQj+zW3yB+Jolv7PLWXLlBjnzoUaBzTCf4bB3s6hje7Duqk/8I5R3RBgD+YmAZEgLAXYe3YxVn+GN9b15Fi4huAc8yi3ceFcoRlOsRRVr+zewV9zX50dY/s6w8ZTbWPvV/j+TP8AOvQEh4VbATE2MMbygBoOaOgLIQpbLExzJrdDcS/syti4cgIEDaso4S9h+aPo9Tt7fH60E2486yso8uxeHR3iN/34UpxHPyNarKzmawIP0fvpRA/r9K1WUkOYoxW/760FiN/h9qysoexLQvff99KLHur/ANY+tZWVS2N6GnMVt9xWVlNbFI3Y90/9R+pqHE+6PP71lZU9h0R2OXlROF930rKyriTIZ4CmY3rVZVoyZNiNj5VG3u+lZWUuw6NXdvhRg3Hl/WsrKA6OT/Su7FZWVfZl0RY73zWqysoey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24" name="AutoShape 4" descr="data:image/jpeg;base64,/9j/4AAQSkZJRgABAQAAAQABAAD/2wCEAAkGBxQTEhUUExQWFhUWGB0bFxgXGBwfHBscHhkaHx4aHxgaHCggHBwlHBcbITEhJSkrLi4uHCAzODMsNygtLisBCgoKDg0OGxAQGzQkICQvNCw0NCwsLCwsLCw0LCwsLDQsNCwsLCwsLCwsLDQsLCwsLCwsLCwsLCwsLCwsLCwsLP/AABEIAQEAxAMBIgACEQEDEQH/xAAcAAACAgMBAQAAAAAAAAAAAAAEBQMGAAECBwj/xABGEAACAQIEAwUGBAMFBgUFAAABAhEAAwQSITEFQVETImFxgQYykaGxwSNCUvAUYtEHgpLh8RUkM0Ny0hZjk6KyRFNzo8P/xAAYAQADAQEAAAAAAAAAAAAAAAAAAQIDBP/EACURAAICAgICAgMAAwAAAAAAAAABAhEhMRJBA1FhcRMi8DKB4f/aAAwDAQACEQMRAD8A9Xu8/OuEqS7XCj9+lSMGxN3s7ZYycqmYGp02ApemOkhQGkoHBI7sHlv73hRXFPdInkTHXQ0vxlzIEYKTCBYHMlkGvQCZJ6VEr6NI12H4SXPeGsa1NdXLHjQIxDLcdB+TLuNwwkQem49KBwvGrl3IGthAyB5zE6kkFdhtAM855Vzt03Z2RVpUMS+tCXWKmNNqgHFwUzQMoJEweTZSfiD6UNxPHurDLbVpVyNY1USAdDvtPLxpci1EPCz96Ma3pVfv8XuKobs0gtbAGbWHKgk90AFZOmsxuK7tcbaEJUgPcZII2jNBI5Tl+Yo5DcGW/hVgMBJ03+e3yojiGHAHd01pFgeIsHZNAAitM75iwiI5Zd/Gpf8AbcqSZgXez9c2WfLMfhrWikq0c8oST2Fm2Y2jpUCEg+f7io8NxENOaRFzs9eu0+U6fOhLWMPZ9oFEnEG2VzH3RcyZwY3jvR6TzovsK6GSHXWunIIMUsx3GWXtFS2HNu0XkmBs2VdjqcpnTTTea3jOMFEMWhnCKw17pDMFOsSCOnl6FjonwlxTpB8+dYTG+gmgv9osuYmyBGI7Gc3dy6ZXaRpMgR1I1rXFeMFNBbki7aWTIBW4wBIPUa6f1o1sN6Q9zQoIJ90aDnt89KIw66/PWfWlFvidws6BUAQpBMmVKydtjrRGCxhazad2Vbj287KNQBAJgnWBO9WmtkOL0N7tshR4ifKgxd12mPPWl/DOKNfQXV/4bHuGNWWdH8FPIdIOlbXEP2nZ7MVzLGxAImB1EiR4inz9CUPYSWMnUidYqQfauEWYJ3/f9a7cRrGn2qkJo2AfH4VuiMJ7omZrdOiLOHfyrSqIP7mhr14r4bHY+X2rdnFCJNOzOgXid0C2xOndP0NCcOxCsAAyl1QZlnUBoiRvrFMGtI0yTvIj5cqDbCq2xysvuMBBHh4r/KdKzb9mqjjAtvJmv3JkEC0whiDpmgHKRI8DpQ/DQpW2JXMtvvKCMwBaRpuNjrTTFYfv5h7zKsnYGB0MxufjQ1/A5svJlkhxoV8uqnmuxrlnmTO3x4ihPcuqMPlzd4i4wXwFwgnyEj1ojGYpO1Qk5QvaBiwKj3QeYGkc9qZX+HjslQhNtSuxzGTEnadYrk4S4zaDX0/e1SarItxwHZIN+9b1Gv5l18qB4his9xVg/h3VBPIyhOhnoYpz/se4h7ndUggoRoD+pek8xt0jWhX4W5glJynMBymI19DQ8FJoNwlhArTndFsKZliSFa4femSR5ztXd3DqtlMueDctsA7MzCXUxLEn01ipkvpatL2mVABrJgevKluI9p8I3da8DDBgVk+6QQCdRE1XIycWGWz3Zn/6n/8ArXDWYVhGhxM89u13+AqHCY5LrDsr2Hdc2YoV185D6NOsxvThmYEaSDtVWRxaZziLSsMpJAYFWjkD/rQOOXM5XpaUf/sH2FH3C4YkgQBy8PLnURx6r3susQSRr5ChOgcb0aOLt95SBcW65QgDMAcmoePd0Xn4dRS3EB47My5t3bZDHmpaRP8AMNj6HnR7vbunOp7O5ABJGjD9LidRzHMfGZMTfAbTKQZ9I/ZpuWBKOSXAiDeY9Vg+Atr96k4fhQEw7Qe7bERqCGTWRzEcq1exUDUiSImIoHifGbeHSSpyKACUGw2nLOvpypqSQODYceIp2htjMjCCViBlPNeTKCANNvCoroZrouNKrbVgs6ZixEnwEADxml+P4rZCdozGLSdotxdcs9BzBESvP0qXA8SS/aS4Qyq8Zc25kTqJ00nnVJkuNFjsIYRuokeXlXbj4a7UuXGBBsSBoPltr+5ovC4ztFzZSupENAOnrWia0YST2FhI0+tbqMn9msqiCHHtNLUIB113/fxpjiQPlQgtjYnX6bVLLhojDkaidKw4kk9JH7+ldhdunSulRZ205VmzdUcKp051Mt+IrLaawfjUF0a7Tr+z50ngFkLgHaPh5URh2IOnl40FYXpt86OAOhjl9P8AShCl6IMe0tVd4/xjsRA71w7L08T4fWnnFcQElzsFmqNesF3LnUnU/b4VE9mkNCDGI9xs1w5jynYeQ2FRvhgKsuA4M91oUCBuTsPM1YcP7FWWU57js38oC+gmZ/yojGy5TS2eZDDajmeR5jyPKrPwPjzWzkuEsh0zc186b472KZZayxePyMsN6cm+VV8YeDqIMwf9KHEFNMumYHUEeFcXhI5eu9LeDswUodSuq+K8/gY+NMSZgjehfIq9HLWxz+tb7AST996hvKZieegru1odTPh/pT2LQZjB3Rryqu4pwQ4OozgR6SasGKMqAOn2qv27IKuDBDGI/MCAO8o3bfUDlRIqD9nfDeD3RcS4blshWZ3ty2YoykFdoO7GJozCW8ttVEkC4YHgMwHpFVnD3D/GXHXEqwuoLfZAglGU7hQcxgZjsD3tYirVggcisSCcx2IMAA6EjQkySfOqTImuxmo0XNHWPUwNNtqnsHQTr9RrUTWTlJ6aabz/AErq37q+X3NVDZzTyhlYXuisri0xA3rK0M6NX128jQ2Ft6GN9d+dHYxxBPQafGlmHuRI8ftUT2a+PRs/LpW7SkVIbM67VJaaRM+dQanGStLHOpX92uLa+H7igCax6abVJGwH78K1atHTXnW2YKx/etMgR+0Mnuzvy8p0+9KTZjyAp3jEJY8wBy/zpZfQxWctm0dEuF4iLCKAhdnglFIzQZg6mNhsY2NEXLmJvCLKmz/5l1V08FtqxzeJJHlSngWRWvX7jmVYgF27qKETYEwsxrUftJx6+LaHDFQj73tWAH8sbn48oqrFxstHDTdQFb8M4ErcURPXYT0019aV+1eGRlF9CvvBbmU6TyPgaA9m+LXnUBme6hUMHuABhM/ljMPUzrT3ieF/iLbITkbQ5wJVspmCR49dfOnfRPGnZXsBeyujdDr5HQ0bccIxE/6Hb60PhrGpRtxvSX2o4ytlmLJcJK5U7MSxblAO+ulQzZUOLuMRYlwCxIAnUnnAO+lc3sXKyNxyHTnp1pdZtD/d1vlVvumbKQJDBBm066n4VBgOANburd7dmLmXDEZYA38APH5Usl/qWG9i+6IkadNDp8f2KG4fh1uAlrYaGORyuYA5RI6g+6fTrQPE8UP4ZL1jNdsq2ZuyAZ8gkGJ6GCY1gVB7KYw4i12ptXLYDv2UsySDEHQ67ajXfmJqld2yW1VLYxxmC7wbslLe7dfcsoPukjvP5HTbNtBL4ZZa2oBthFLMVWIJJ3OUbDWBMGBNAtbUuX7NlZtHhiug8AYBM/kgtpymjsPYKW0yJlGZmWSdZiSJO0mAecTRZElgdIh32olzGUjp8aiS4SoUgabHmPCp2t6DyrXxnL5CW1f05fv0rKhVPP0rKszoJxoi2fT6iluH3BGuu1G3nkQdjUQthQY31qZbs2gqVEty4ugkTXFlt4oc4cddfOprGgK9CdayTyaNKgu3hyegmiLVuKFtYtSO6RIGoP2qSxcBME7xEfTzrRVoyd5CbYBnlSsnQyNZH7+lEYorrr5UAbxAPXlFTLBcFYNhWm9cWeQIHht9q3jsNoaWYjGG3eW6dY0aP086tSqtxAUMqwkGpSsqTo8u43w97kKBKu0lC+VSwBUZm5DT/TerF7JYdRbfD3EBQEm2ASOfJpn3pgz0ofjuFe0+xNsnluh076/ASDoYrhbpKB7mbMpykWyFzawQS3urpJOmnOlotfsix2baAwqkSdZJJOvMmlPtFhb1m52+HYhWjOhkrOmseOgkQZ86Pw2Iu6TatdjEAoCMuniokeOk9KJVpbI0Qq94DUd7kfQU94BYyKhjUuKt0SvdIdf0sOXlH0oKzeYhXFx10JyqAQSTIkET4aEGjMbwkOCLcKW97NJBHhlIPXrSy5hMUmzW2jZVkA/ywRrUWapIkzgMCt527UCUIVgkbsvdBPm5hehJArfC2V7uXtHZrch1KowZmMgEZQDAJXuka1PcuvBuWwhBAIDpLKR7ysc2/Lw8ZqbBcTuG4oJt5SxWQk93LIjWOVNNWS4ujV60bdzOt64O0/KFByAbkaA9NWmNoJMVJhmeCha5nXvawM2bUSIyGIjYaxtIorE9purJ7qsCUnXnz58ulcm9cJOa4rZWIjs/AEDTWYnUb9KqibFmJsw5ZXvE3NMoMhIPeYKdv70xoBqaN4eDkXVnOZgXYyTqDvzg6fGo7t5lbS8CHEqCikINye7BbQbkgAb76zLjG7O2rtLyyxlAiYIUgCAQCPWlQSuqQ5spoOk1Pe2Uc9/l8qEwDEqJ6UaLJ9K1ho5ZrJuykjY1lTK5GkkVlWZ5A518q1yNdExXLGPOszpRGjCYI+WlE241PP0qFRO1ck7H4VCdFNWT9kobMBy+Z3rUQRAMjXw+H+dEdsFXaT1mtW8RO4gxVyVbIUrOAARLUNibUHTamGTqKixaDQRUtDUsiDHYMR560l4bx18C5DgtYY8tSh6+X78rM6zS3iOBUgyJpayit4Y5u8Qs37JuWnVxE6fHaqjew1y3da46zYucpMggaOAJ7sQCdNtKE4f7LpbvC+WZQG0tI0C88aKR0jUnoKut0Su+pYZvT7dBRdglxwhC3tHh7Vss11C2yqpDM+mgUTqfKj+DWbht57oi5cOY+E7L6CB6UK3AraXmuoloNI1KAt46k/ajbMkljLHaSeu0chy2HKkUTJZgiNvpGlYbhB1FYwyjQx9qW47MxENoOmn7PyoaGnYXdUAzyeB68j67fCkuM4b2OIW4ki0x7wn3Wnl/K2unWum4iVVg8kDnzEc4qwcHvpfsjmHEGORBg/AjSkolOVEWPt9nmg90qoH+KDHprQlvEEMSOzygtmLSG/L+bYaa6j4UVxUTZtr+ZO6T1ykfUAmleHvZSe4sEkls0NoQIy7HccwdY1mi80FXGwi87Kxk2SH9wEFSOZzHMcxEHQRsTIonCuXt2ywXNDe6pUa5TsZMkGTJJk0LbLZtbSHSLeV9webSo7NfDWY2IFMcJcm3bOUL3ZKgk7wZzEAknqRVoykE4Wzl0mRNND7tL8O+oFMbyyBFaR0YT2bsJpWVJbECsq6Mm2LCNRWr201ogn+tb5GsjqoiCRqNIqMg1Lmma0p251m0i032SW3LP5cqMtWeZ1pfqOdS/wASw50+XsTj6GDPQ/EWmB60It5iYJmsYz/Wi7EoUyDKa4xKjaiCw1ofEESOk60h5sGFuL1ssBorR4TBPx1H90VLjLyghQRmaY16f61HiBqZ6D66/WolIKkglTsSDB08d/hU2XRKcUWDQl6CNLi25XxC6Ekae9EGsFmRAa4OZDI2vyFAPw+2T3jcY9Tdf/uom1hwBpr5kn/5E0WVQcnDcyMTcIjqAPqaXXmUSEBcjnBb5L3fnRhUEkABQVA0A3+1RXrUCJOm1VslOhM+DYnO6GOZbKfgu3PaKK9lLhXEYgflLllHjlEgen3qS85E1PwqwPxGBGcMWA6wYj12oixyGV9czNpvBA69fj3hQOIwCqCYlfzCJB5Ex5b+A8KZM4ZQQOW/PqPvW0EgDmddefX7Gk0EZYK3atjOc1q4Cv8Aw9VbMI1Ze8REGMzEbxzMtrJGW2QrLmGYhyC0n9RGk+WnKg8YgtXJfMAo7gALBgeQRO8xEnl123oi06ns2QsQyZpYQTP8p93y5VSJkOMIoBEfGjTc5UDZOlTKda1WjmkshLWyedZUi1lUQLHuCBqNelRXLqjfNPgs/MVCB++VavYgqgYCWO3gJ3jrWNnTVHVy6kSRc/wH+ta/ikjQXPVP86q+IxTdp7zSZ1DH+tWnA35ty41HPrpofOkvgpv2R3MWoMlLp2BhB/XrXf8AEr0u/wCAf91VPiuNdrONcsRltqUUGAsODp46b0R7E49nVVYllYaEmSD57xUop6LNh8bbOy3SfFR/3VzfxqkyBcEaQVH/AHUo9pWuaqhypzIMEnpI2FI+EFlaUJ03UmQfShyegjDstwxdsEA5lLTEjTTlINTKinvTI10FIuNOzC1C85PlpM034WuaSdNhH786ExuPZzfEk+f2FZgsEXzbAGCJ6Ef5VJpGb+c6+po9O7cK/qHpoR/WqSRnJtaBhwsgHUSefhW14c+wI+FMneJ2/f2qO1diSdarikRzk0CNwthrnFRvw4/qFE3LxM5R+/30qC1iIJzT5bRUtopcgI8LkNLCIP0rfACIZRqczZuognWjNwYE/En4DX0oLhWBFlCSQ7uzOG/Tm3UeGnPnS0VbYdYwjiQpUnWAT6gV1iMO2TNoCNd9uo+tZYxhDATrqfMD/Wh8NjSSytuD8j/nNO1Qv2sl4nhM9sMNAJOjGIjvAwJ2nrS/smlMhLgqDMQNTyHIdBXfDuKCy1xLjQi65jsBEg/DTzFFYHFBwtwe665l1BgEkgSNNqcakxTcoolsEjQgzUwua7GoWxDa/KuLROuvpWvGjDnY1F7wNZXFs6bVlMgUXrmhM+ldcO7yQf3rQeIOs0x4Wn4c+H3NYI65KkK8dwtTcQ9DTlAMh223NQ3R3h4VmLfuN4CndE7K7fwIupiEWFzqonfmdT8Nqg9lsFbsRaVy7D83Ikc4G3ppU+K4wMMrgYd7rDKTly6lzAU5vLl4VFhfbdxcCXbHYZpyqlwNoCJ7uVV0J6/Goo1t6Q94pgXYaCfX+tbwGAt29Moz8yJ18j9qW8Q9sLKQHuLbB1/EIUt5KTMVLguPWb7BLdySwJVsrZZXXRog6E6TRix5oaX0J31j9zXGAXunlqT+/hUywyyxgD69KDsMchjYBtfjTqsiTvBFaP4Q8p+dE4vEN2tknYyp+B+ulQYVIthToQIPppUPFXIRG/Q6MfKQD8jSsGrLDmH+tQXCekjoKGxWKyAmC0chz8JoVHL94doB/KyMPuabZCiRYrFY1NLVoXVmRmYoRzOoBB1o/CYy4yg3beRjMoxVjpzzKT9jQuHTLMm6Sf1ZQPkATW2cbTUl0iZWZGMGVOqzEr4SBBHzrq6+pOuoB+E/aPhSg8atfxC2Q83CCWC65RH5v0yYiaahjrp8fr8TQOqFuJxWS/aOveLKfVdPmBU1xst0N17pHSQY+YHxqHFWiXB3NsBjyiTE/CaLCTJjmNfCP86EmN0hb7QcLN62CpgqQHEe8hOg9G+RNPOE4TLaRIHdWAByEmB4x1oHGNbW2/alBbKkOXICgHmZ5CmXCAMlvQAC2MvkJj5Vfj2Zeb/E7viIistxyFFlZ6VwLPLl5V0HKT27Zisrq2NNp86ygmytYrESAMscp6014eD2QM7/ANTSC4x0nkSdt/X0qxcDf8FfX6mueOTt8ipApU5pIqHiKko+UwwUwdP3vFNbrqWE6md/pQOLv2lb8TIFJ0ZwIB6EnYH4fGnRCZTTi8QLV0fw9/NbFs5mVc11ixzsvUgagacq79k+G3Ll27iMRbNvNCIjRK212ESdTqTVg/2XAjtGMmc2YAACdBAjWR8KU8T47aN23gsOyPdMdrcXKcijqR+YkDTz61OC02xN7RexeHuXMwtqC7gaDkWjb1q3vYRAuUAZH0A6Hy8zWoHb27cyQS3jAG/xijsdaVZGpLDbxHL5/KkNg924FJzGAevX/SiMJAQLA8Z8a1xHCZh3tFUgnckmeg5VpIJzLDeR29OvhqaKaC0yXE2lGY76SPvQF/C57RQn3kifEiPvR5YFT4a/Y/ah7g5DlQNaOcNdz2lYjUqJHpVcxnDmtsXtWLJJ395H/wDUQn6U4v8AHcLZYpev27bRIV2CmDz15TPworA8Vw2JJSxdt3GAk5HBgbSYO1OhaKnY4ni/yYO2PG5fdj/8J+daOBx2JdUuXVtITDCwpBiCdbjEn4RV2t4a1JAuBiNwv9a7sIq5lyr0k6yPXrQkO/Qk4RwKzhynZBSGBOYGcx/UTuZ60ffxASSxhVBJJ2AG/pUhXIcoAAE5QBpB1+pNVH2jZsW5wlsxbB/3hhz2ItA/At8OtJjQ29lcf/EW3xBkLdc9kI17Ne6pPi0M394UfisQtu27udAdABJJ00AG7HpU2AwaoioohUAUDw0Fd2rKhxmUE/kY8uojkfHn6U6sVlB9oOCX8aZvkpZUArZBjWd3IOrRyGgnSd6v3BUy2rSwRltqADvAmJ8Y1qPiCTbuwYaNCDsQJkHqDXdm43dBkEoNG97nqRynerhgz8mUNrV9edQYy8cwIPL4VFZsEmp/4Zuamt0jlbo5F1jzisqY4EnWQPCaylQWjynjHtzcGJZVw7nDqwQ3cqwD1AKd7X+aauuHwOIZFZTaUQCO/dESAdhpVJ9puGs6qRaPZqO0d0UuHCQyrJebfM5IAJjXnVk4d/aDw44dFOJCEqAVKuW92IMLWCp9HW7XYyHD8Tze3/6l6iXsYnLlZcM4O8l2+OblSpfa3h4BnENGsTauwJ/uVGnt9gQom6CNNeyuR8cmulCx0Dt9jJOEH/7WBEmP+C2/yom1wy5a7yLhF8Vst9nFKbHt7gFbL2rRuALN6Z66JtUF7+0rASZxBCkne1cHwlad4J4uw3EC+XJN22Dyi02nl+LU2Fd93bOeRAgR5Fm19aS4X2zwN66LaXibjsFC5HB1IAmV033NWPsoGmlZ5NcE9q8ZOvLShcXgRcObVX/Upg/5jwNSRljXWamu3xEwSOcCY9OnjVEdi/BXbyH8RUdSTLAZSQBuy7GBzEbbUVfXvNHhUKkOUHJiS3lJgesD9mjLwAb0pD0IuIcLt3nBdQSAVMjlv8NWpvwnAW7CFbSKoOpMST50PaeXI6UXcY7fSkhy9BFo5tCZ5TzHrW71iI5+NCJdgVwmKOdg3mJ2gj+s/CqtCp2D8ZuuVi0IZtC0aJ/N566Cl3DbC2yttQAyTnkzm5hp5kkzPjTkcjuOf78f60FetgFnMCQAWJgQBzPLepLT6C7MnbSd450HxXi9uxktsxa7cICW199vEDkJ/MYA60qfid+4rLhBlUAzfYeH/LQ7/wDUdPA0q9ifZ827/bXXa5eeCzuZJME7/bwqkJ7LdaF1bbZjlZlYgAzlJBjlBI0qh+1XtNiQba2YuFkZ8zNlUKkZmLAr16gc9ZEejX3kj5159gcRdu3LmVCXsXYtENbQOh0cRd3UQVaAQREQQZSB6JeJe0+NOEtZEuC9mIdTdyKuU7m5IJBI0hhPUxR/BOMY+5azW7wVlLpctX7nuXLZAYC9sywQRm8RJoq2Ue3KnCm4dbar2YXM6nIbLspUvCkyRDRygVXcRcxtq9Yw+HtKEa6r3L2YOzkuHuI8dwNJlo0IiIGlUsoiWH/wK4l7WNh3CYvFsbpAaLGYoqnYZhox0mR18Kyu+O+2uEwl02DbRyk6BQwSWY5J5QDsNprKXH7LT+ive0fAe1UXPx7QYjtLZdQqqO7bLQe+5ULJkkTGkCiuGcEGHS2LKKb96cr3BItWwO80cztpzkchRHtLi1sWHYraZiMttGRoZmb3ddD2YkRH+GnHswhvWLTNBuICl0DkGAMxyBgR60rdAopMG4fZQqCL9y4WJyl1hHI5CEEA6wR00mmNrhtoZbqqBbud24vINJEnkDmBU+Nc8SsPkt2bc5Ue2TcKZVtpbcOczHQsQuWB1kgCqx7He1Qv4rE4ZzFq8zG0eh0mNfAMPEHrTQN6LgnB01tgd5Iay3hyHjrKkVrEcDsXctw21IcjOsfmB09ZBQ+YplYtmFkfiW+n51PvZTz/AFDxEVJkhm0m3dHjAaNQeayYIPWaLE0Vu1wxHv5xbCN3WukCO8PcXrv3v7oq72BmEnfX0qu463cyqqqQ73Q95idgrCSWEjMwUd0HrVmtW13jU6U0iXrBwSAQI0O8fP8ArQ2qsfr18amxS5QGG2bX7/1qRbQYBTPh4+FJh8gaYgo/4glCSQ3Q9D4ePKp72pHrFFFFOVeeunpQmHtBGKqZRZ0/STyB6eHKhoXIGwnea4NJB+1S9pnbug6DUkEAdd9zUVpYZmB1kn4EVLcxTOI90fvWktFPZgIOgqK1bJWD76SR4r+YenvfGtdoBtNd3b0OGXzFCGzLd1QpOWREOo3HiPCfhSzCC1i97gdEP/D1kHkbgIBJ5wRH1onF3QjC6pCqwJUk7dRrpp0PKqxx7Fq1t8agFk2wy2WtyDeuNGsbFZXbbensWi44/C5bbRAERp46bUs7bsypCkmcqgEAExAljtvFDcN4tfuYRDikVbj5QrKdG736TqCQJgSN6bW8KvYg3IAJJYsRET1NDQ08FF9r+KcUWAi2rAYkCCWYR4soE+S0ITZx7HDXQwfDtnxEEBLqoD+cEQZfbaQdRysHF+PYe5Fu24xDWpY9kw2jm5EZpEaSdjSzhF8picRbtp2aPc7oVJh1C5VzNpBgyTz5g07SCmw67wxLytYv2rHYqFClL2V2JP4GcgD3FkHUyYPeoD2UwVz8TB3SbtmDbDqWKqQPcFwEGBPd2I1Gxp6bjHk8BXBOS3qrH8VumjaAc+jUj9nuMYy9fcsQMNdH4BhVaNljUxKyTI0Anu1Ntj4pEGG4wcGvY4bA4q7bBJzLhygmSCBmzs0R7zMSTPKKyi8fa487ko2GQbQjAepD8+saVurwZ2/5CHiKnE4k978DDbsHzK1w6s0HQNvMnTea22MHZ3MRYxGQW9GdGJAOmhGSG3EDUHkTRPtP7PXrtyzhFt9lZ1a4VZSWMiWIB2Ag+flo1Tg2HU62bMACP93JJy+6Zj80mD9ajCRplsRYb+L4gsXcXnw0bWgFLH9LQJ/umD4V3b9k7CWWaw0sCcrhj3XUwRK9GEaa86ZcL4E1vGNcswbV0fiL2eRCCSpRVJ7zKT0G5HOg+O+zX8PZazYyWbeIvDtLhfUWzMKJ/KNRE7T1NVfolL2CYLjONuh1t41SLQ7zG2hjzuFcug3gnlrXoPAsW12zbutdZhdtoZCqMsqJIIGne6gjUDSqLxXhpTA9jhAour3LiNkc9nrmK7rLSGMa16Hwy2ws2RnTK1u2FKpBA7MAHMDDGQRBg6RPKilsTbWGAYrEOv4YvO2RwC7KsscwmTAUKF5ATtqJE2oNOnrVYvhgCjXLTOjAsxt/zclJIUAAtJJOhIAEGrK6kQwiAdfI6UITaAf43K0P7jaMf0nkaY4WJNs7j3T1H+lC4zB7hvzCD9iPrQWBvFPw7p0U91hup5eanehbBq0NcfcOZQNHYEBvDc+bQNPvWhaAWBsOvP8AZofHsXgd3tBqI/Np7ynY+Vd4e4SpnQiQw8f3r60bZKVIGw/uz/MfhJ/pXWQnyisw1s5IHOT/AO40RZURHONo+9IuwPINjz38PGorilR3t1P/ALSdD8dDRz2p0naoLjFVckZwoIZeccnHyn0NLBVguGvISbV0gI50MAhW5NDAiORkVXuMW7dzFJZW6cS6wHcwLdscktooCgkjVhyETTHjWDbsw6ktKwABrm2A+dKMLwd8Igdoa44LESV/TPejQAHemm0DimMcRYN26rf8m2MtsdTsX+w8J6024datXAbV+0rsuqFhMrz35gn4EUjw3HL790Ya2oG2a9AiNP8Al9KiXi+JJBTCLnWCv4rayAYB7KD3TtNJexuqoE4bg7NvtGW1dUhnPdVS0BjDatlAnUA7wDBofinAreLtvbwzOtzDXyrgnvFkLAFnG+YNmDciTMb04wWFQgXLjuhYkwbblhB3FvLIUMNzAMDWNKRjgGMF64MNcS3a/iWfO+r3CJjNGpBymQPGmJmccxxxNtcNZW2t25rfVVdTZVSA0OP1MII1mdjNQY3E38MLeFw7FHtBbj3LiiEQtpb0UucxHuKeZ31y2X2zw7JhcRcstbt3biqrtJkEQCAwGjkSB49KB4DjbhAuYp0d3UIxCkOptmUKqqHOIJlp0J5RFCdA8i7ieB41fftLb2kUgQF/D9Sl7vg6+W1ZUOH9luKqIw+JuXLUkq0q06/z6g9RyM1lOvoV/L/v9h3HbjYa8MRduveu3CqqvaatZLsWChRlCgZACTmJBJiafpgwRPaIBAIPbOQJ9w7RCA6nxpLx32k7K+ynA3Wz9zPbYm0wOUsezYZXuq4IhSAY31o/iWIvDDLbwq3s17uW2VBkto4BcOH7w907iRtuNRqxKVaEmCJxWLxBS7ctJaBt2nt3nyN73aEXFEAk5CM2ndrv2jwEWRfd2vG0B2VlTcZQ+XQ9mihUBAkudD4TWuGYizbdMDZw3btYM3nzEWrQLKHd0Bi4wWdORUDva0Zxrid7D3AWwi38hANxH79sl5AlWHagoykIdJIk66HYWqfsiu+0li7PZFgqqbl1TbI7JQJJZzoWLAIMszmnlVz4ViD2NkAWgptILZkmQbanvLsw6w3KYMaU32qxjJZzXLVo4K4hBtJYyOLoHdzrJ1JHOY0gnc3LhaEYe3bS0oVLaBZfQ9xSJ7pK6nkDB6UyJHGHw73c9lrdhriqxcKTBM6AAnvCRqWgErEGJp5hhmWDzGVh4xVee46NbZLI7UMM6i4I7xgqDlBdgBMxAiJMRVmuYgGG5kb9R4+IpohkNpS4yt76aHxA+8UFisMG02Ye6fsfD6UbiN+1XkO/5cm9P61LcCsM0f8AVHLx8vpTodlcLMjhGGk+63WDqI28xRTOUOce6RDT05H060ZjbIYqGEqPdYbjyP7FavIo7ubNn0gjX+mwNZ1k15YIrN3LbVjPMHyk/wCtFW76R3Dm8Ry/zofD4mzbtt2rKiqxEE676ADcnWIEmpFYDVVKCNFiInqOv0oDZAsy4G4MiOYgH6V2zFSrrvEeZHI+EVimJgbwR8I+gqW0oKMOneHpof34VJTCsNZ7pZQDa1bU622A18xSu9DpaJGsFSOoIXX1jah8fdYKVQkZtN99OfWiG7qqOmU/ER96ptNEpNOxJxThmckAhbie6TsegPmNjy9aLwNsLYVWuguqLmj3pAH5I1IEDToCCKh9ocwsO1sEsFyn7H0BPwFb4YW/h7edkDW0XMQwKghRBI3VoidoI5iRSRbO/wCLVwbnarD7ZpC90z7oGZgDzHSNNSaQnC2bF3BevO1u3cfI5AHZu7Ke0MMpAOugOgJirvJYXLhuWyrED31C6ahS/ITGnITAJYmq3xSxeTslt2LGKfEXDlLg9mHVGJcweqmFIPutOppoTpIHxfBbSpbPaB1t53tr3nLjOHPZ5iO0cGYYmRmJgyDUPAPa29YW4uMW61zMcjLZVmCmB2bWwyayJB6kzTHi2OvPbcWhhsTAz3bLwAqohttInuMLiGAp/K2sRM/AeP3L9tHsjD22Qjti9qXRY2Ry0RyVjMjfVYL+yfokxXtVZwuVLxa1cZQ7W80lM2waPzwAT4k1ul3ELfC1uN/FH8YmWOc6zzIgwfDTSKys6TNrawMcQqpZHZtaRrMNYzu7QBAKBRBLNrGpOtMfZzFObTvcxKTcVTGi9izCGEMdNIIzmS07zVb45jL3bpaRtLRF6+buXs2MEW0zIMwJ10gbTymnacPw93vLK22yLnuKHUsplZnKzKpUAMx3gdZtGLBvZnheEtWbgw1xMSrO+Z2JLEKY7NuzBBDkEjruA1GYrhthbNxUWzaVVJFzIxVGC5u3hu7KEBZJ0jcRlpDgMZctY428l23ZZQoLrbt57oZgLxKaFdMu5kBZBor264ieyTD2iTcvkjuXiWW0IzypEkMQdehoexLQrHEu2wVy62JW9IAyqiqqlWYzkEspYDdtDpBr0ThqDsUVbbnIqhScveOQHRs2nvaZo3I1GlUPEYXC2bDqzLasuoMkPoTokhlHRojNMHXreOD3w2FslUuvCJlOWGbujbX3ddzpHiAaaJmA3GZWNy2lxLrEEyEOTwbUgkjcKSQDOkzUnstx/wDjLIuG2bTEHMh2JmCyHms+tNrfBi0sxZS8ydMwBn3YMCZOvieZkdtZW3bFq0gUKIQDlHMmnRKfo1YLbpGcbA7MOaHz+tQ4TGa/gwGG9h2Csv8A0E6Mvy8RtXFnFndhlIMGOR5R4H/Kjcdw63eUMyBlb0KnnBGo601Y5UA4nHjMO1sBD4XV1MfoRj9Knt3cxk28gAnvTJ+O3Ot4Hh1q0QLShfErLf45+gFTYzF27Kl7jASYXqx2AC7sT0qZFRFT8Os2nGJvLNxfcnUJOsx+o7AnbzovAYxrgDOhQmdCdYJMH1HI0JimxV8ZrNpBrp2rar/NlUGfiPOouD4a9aLW8Q4cv3kYLCqYEqP5TE6yd6TRaoddhz/YrnDvlYGAY3PgfD41FhuIz3CCGgyDtygg8xXF1jAgaA98eB5+Q+9Kwp9nV7AsMRlOqqpIJ2M8vMD6ipMdblVI52/mvj6Uz7UtZzHdQZ/rSy3dDWkJ0CEH+6RBq6wQmxTi7YdCpPviPXl8xQ+BssFVmVUcROnPKAYYcjA0PiD1rOL3IDEbiQB/NMD5mhMBgvwwxtjMyqbmYe93QDMiGBgET1Ox3zRswq5hi+dRaGXZECgECZgE91A0QT0kk7Cqr7MYMW7mLDXCztdfPbAZraAk5rijrm02kwNKePhFAKrZHZz3EUTzkwu2Y7AmTrOgGqJ7iWEfFOHntGFxCSLZBfKVLZe/BMxzK7b1Ssl0Pri5WlbaqxMkDDxLBYCEzqCne1PTUbUn4PxHB9tiOzZndWKXFKkZlYqDCZQuUO0SYiD1E57UcTW1YlGV7lzu2T2jguzADtkMmcoaJB2EZhtQ2At2MNb7W8vYEBUu5kPeaVBuZ85zqWIMqup32MnQYsr+MscBRsoa438yM8GfMaHwrKc4v2n4SjFWwti8f1i0rT4ZiNa1V8vsz4fQ+4dwm9hXu3bl7DDDvc7S89yyuUzpCIxJDAAjRokc9qfcOxbXyLyutzD3kVbbMJBVS2c3FgBOhMaSIE6VVsT7APeuZr9+7dI2zMSB4AbCsxnsgQuW3dvKpEFQzQV3grMRPhzpSi1sUZJ6HtjAm6WtXsMtm3bb8FkvG4t1XJLZWyCIIBynadtq1xDhJM4hbr3sQqxZKhBAB00AyhepJjeTyqrYb2NxFtMtrEX7an8q3GAjyGnOhx7GXUQ2hfuqm+UXGC6792Y1pFJfI+49w5cVhmYul11yi8FKmLib7ciCTV74XxH8JLbEhkAUgHQzt+/6V5bhvZG3bWAzgkalWYT8DUPFvZQsq5HuAgc2J+9JWgkr2eyXbqgcvVhE9ef0pdiMaVIi5aC8xlJP+IuPpXhGI9k7wPvtQjezN3XvNVEqKR9CPcQuNUyssMJ+H31rvh2PVLhsu6kEd1sw1HI+Y2Pxr50Ps1c/U3zoy17HuV1Y67a86ENpNH0Fjb9pRmFxZkgCRM9KUPgrRxFu9ddWyW4QZgQG0E76aE14tc9jnjRmJ6TFT2PYljzbXpNDQL0e72+J2FIIuoPAMPhqa7x3EsNcUy6BgJEMNxrtXhX/AIJI/O3xrQ9i5/O3zoUmsA4J5PbcLjMO1tGz25jQllBAOsb7fSuxjLAP/Gtz/wDkXT514aPYv/zDXX/grTRjSoq0ey8T4zbS0VS4hLaQrA9enlXPBr2ltWjKywZ28fUz9a8kwPsAWI77fOndr+z1dMxb/EaaiyXKJcuN4fLeFsmRq5PVVGh/xEfOgeGYdUCqSCoRSZPvEk6nqFA0HjNL7f8AZ/YRYgmerHTy1oXEf2bWiJCmOWtPgwXlXZZsb2TZEYArcbIwnqrHMP5gV38aqlnBWMbcsh3dlwwa3cw0mM6NlF0J+YETr4iedQj+zW3yB+Jolv7PLWXLlBjnzoUaBzTCf4bB3s6hje7Duqk/8I5R3RBgD+YmAZEgLAXYe3YxVn+GN9b15Fi4huAc8yi3ceFcoRlOsRRVr+zewV9zX50dY/s6w8ZTbWPvV/j+TP8AOvQEh4VbATE2MMbygBoOaOgLIQpbLExzJrdDcS/syti4cgIEDaso4S9h+aPo9Tt7fH60E2486yso8uxeHR3iN/34UpxHPyNarKzmawIP0fvpRA/r9K1WUkOYoxW/760FiN/h9qysoexLQvff99KLHur/ANY+tZWVS2N6GnMVt9xWVlNbFI3Y90/9R+pqHE+6PP71lZU9h0R2OXlROF930rKyriTIZ4CmY3rVZVoyZNiNj5VG3u+lZWUuw6NXdvhRg3Hl/WsrKA6OT/Su7FZWVfZl0RY73zWqysoey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26" name="AutoShape 6" descr="data:image/jpeg;base64,/9j/4AAQSkZJRgABAQAAAQABAAD/2wCEAAkGBxQTEhUUExQWFhUWGB0bFxgXGBwfHBscHhkaHx4aHxgaHCggHBwlHBcbITEhJSkrLi4uHCAzODMsNygtLisBCgoKDg0OGxAQGzQkICQvNCw0NCwsLCwsLCw0LCwsLDQsNCwsLCwsLCwsLDQsLCwsLCwsLCwsLCwsLCwsLCwsLP/AABEIAQEAxAMBIgACEQEDEQH/xAAcAAACAgMBAQAAAAAAAAAAAAAEBQMGAAECBwj/xABGEAACAQIEAwUGBAMFBgUFAAABAhEAAwQSITEFQVETImFxgQYykaGxwSNCUvAUYtEHgpLh8RUkM0Ny0hZjk6KyRFNzo8P/xAAYAQADAQEAAAAAAAAAAAAAAAAAAQIDBP/EACURAAICAgICAgMAAwAAAAAAAAABAhEhMRJBA1FhcRMi8DKB4f/aAAwDAQACEQMRAD8A9Xu8/OuEqS7XCj9+lSMGxN3s7ZYycqmYGp02ApemOkhQGkoHBI7sHlv73hRXFPdInkTHXQ0vxlzIEYKTCBYHMlkGvQCZJ6VEr6NI12H4SXPeGsa1NdXLHjQIxDLcdB+TLuNwwkQem49KBwvGrl3IGthAyB5zE6kkFdhtAM855Vzt03Z2RVpUMS+tCXWKmNNqgHFwUzQMoJEweTZSfiD6UNxPHurDLbVpVyNY1USAdDvtPLxpci1EPCz96Ma3pVfv8XuKobs0gtbAGbWHKgk90AFZOmsxuK7tcbaEJUgPcZII2jNBI5Tl+Yo5DcGW/hVgMBJ03+e3yojiGHAHd01pFgeIsHZNAAitM75iwiI5Zd/Gpf8AbcqSZgXez9c2WfLMfhrWikq0c8oST2Fm2Y2jpUCEg+f7io8NxENOaRFzs9eu0+U6fOhLWMPZ9oFEnEG2VzH3RcyZwY3jvR6TzovsK6GSHXWunIIMUsx3GWXtFS2HNu0XkmBs2VdjqcpnTTTea3jOMFEMWhnCKw17pDMFOsSCOnl6FjonwlxTpB8+dYTG+gmgv9osuYmyBGI7Gc3dy6ZXaRpMgR1I1rXFeMFNBbki7aWTIBW4wBIPUa6f1o1sN6Q9zQoIJ90aDnt89KIw66/PWfWlFvidws6BUAQpBMmVKydtjrRGCxhazad2Vbj287KNQBAJgnWBO9WmtkOL0N7tshR4ifKgxd12mPPWl/DOKNfQXV/4bHuGNWWdH8FPIdIOlbXEP2nZ7MVzLGxAImB1EiR4inz9CUPYSWMnUidYqQfauEWYJ3/f9a7cRrGn2qkJo2AfH4VuiMJ7omZrdOiLOHfyrSqIP7mhr14r4bHY+X2rdnFCJNOzOgXid0C2xOndP0NCcOxCsAAyl1QZlnUBoiRvrFMGtI0yTvIj5cqDbCq2xysvuMBBHh4r/KdKzb9mqjjAtvJmv3JkEC0whiDpmgHKRI8DpQ/DQpW2JXMtvvKCMwBaRpuNjrTTFYfv5h7zKsnYGB0MxufjQ1/A5svJlkhxoV8uqnmuxrlnmTO3x4ihPcuqMPlzd4i4wXwFwgnyEj1ojGYpO1Qk5QvaBiwKj3QeYGkc9qZX+HjslQhNtSuxzGTEnadYrk4S4zaDX0/e1SarItxwHZIN+9b1Gv5l18qB4his9xVg/h3VBPIyhOhnoYpz/se4h7ndUggoRoD+pek8xt0jWhX4W5glJynMBymI19DQ8FJoNwlhArTndFsKZliSFa4femSR5ztXd3DqtlMueDctsA7MzCXUxLEn01ipkvpatL2mVABrJgevKluI9p8I3da8DDBgVk+6QQCdRE1XIycWGWz3Zn/6n/8ArXDWYVhGhxM89u13+AqHCY5LrDsr2Hdc2YoV185D6NOsxvThmYEaSDtVWRxaZziLSsMpJAYFWjkD/rQOOXM5XpaUf/sH2FH3C4YkgQBy8PLnURx6r3susQSRr5ChOgcb0aOLt95SBcW65QgDMAcmoePd0Xn4dRS3EB47My5t3bZDHmpaRP8AMNj6HnR7vbunOp7O5ABJGjD9LidRzHMfGZMTfAbTKQZ9I/ZpuWBKOSXAiDeY9Vg+Atr96k4fhQEw7Qe7bERqCGTWRzEcq1exUDUiSImIoHifGbeHSSpyKACUGw2nLOvpypqSQODYceIp2htjMjCCViBlPNeTKCANNvCoroZrouNKrbVgs6ZixEnwEADxml+P4rZCdozGLSdotxdcs9BzBESvP0qXA8SS/aS4Qyq8Zc25kTqJ00nnVJkuNFjsIYRuokeXlXbj4a7UuXGBBsSBoPltr+5ovC4ztFzZSupENAOnrWia0YST2FhI0+tbqMn9msqiCHHtNLUIB113/fxpjiQPlQgtjYnX6bVLLhojDkaidKw4kk9JH7+ldhdunSulRZ205VmzdUcKp051Mt+IrLaawfjUF0a7Tr+z50ngFkLgHaPh5URh2IOnl40FYXpt86OAOhjl9P8AShCl6IMe0tVd4/xjsRA71w7L08T4fWnnFcQElzsFmqNesF3LnUnU/b4VE9mkNCDGI9xs1w5jynYeQ2FRvhgKsuA4M91oUCBuTsPM1YcP7FWWU57js38oC+gmZ/yojGy5TS2eZDDajmeR5jyPKrPwPjzWzkuEsh0zc186b472KZZayxePyMsN6cm+VV8YeDqIMwf9KHEFNMumYHUEeFcXhI5eu9LeDswUodSuq+K8/gY+NMSZgjehfIq9HLWxz+tb7AST996hvKZieegru1odTPh/pT2LQZjB3Rryqu4pwQ4OozgR6SasGKMqAOn2qv27IKuDBDGI/MCAO8o3bfUDlRIqD9nfDeD3RcS4blshWZ3ty2YoykFdoO7GJozCW8ttVEkC4YHgMwHpFVnD3D/GXHXEqwuoLfZAglGU7hQcxgZjsD3tYirVggcisSCcx2IMAA6EjQkySfOqTImuxmo0XNHWPUwNNtqnsHQTr9RrUTWTlJ6aabz/AErq37q+X3NVDZzTyhlYXuisri0xA3rK0M6NX128jQ2Ft6GN9d+dHYxxBPQafGlmHuRI8ftUT2a+PRs/LpW7SkVIbM67VJaaRM+dQanGStLHOpX92uLa+H7igCax6abVJGwH78K1atHTXnW2YKx/etMgR+0Mnuzvy8p0+9KTZjyAp3jEJY8wBy/zpZfQxWctm0dEuF4iLCKAhdnglFIzQZg6mNhsY2NEXLmJvCLKmz/5l1V08FtqxzeJJHlSngWRWvX7jmVYgF27qKETYEwsxrUftJx6+LaHDFQj73tWAH8sbn48oqrFxstHDTdQFb8M4ErcURPXYT0019aV+1eGRlF9CvvBbmU6TyPgaA9m+LXnUBme6hUMHuABhM/ljMPUzrT3ieF/iLbITkbQ5wJVspmCR49dfOnfRPGnZXsBeyujdDr5HQ0bccIxE/6Hb60PhrGpRtxvSX2o4ytlmLJcJK5U7MSxblAO+ulQzZUOLuMRYlwCxIAnUnnAO+lc3sXKyNxyHTnp1pdZtD/d1vlVvumbKQJDBBm066n4VBgOANburd7dmLmXDEZYA38APH5Usl/qWG9i+6IkadNDp8f2KG4fh1uAlrYaGORyuYA5RI6g+6fTrQPE8UP4ZL1jNdsq2ZuyAZ8gkGJ6GCY1gVB7KYw4i12ptXLYDv2UsySDEHQ67ajXfmJqld2yW1VLYxxmC7wbslLe7dfcsoPukjvP5HTbNtBL4ZZa2oBthFLMVWIJJ3OUbDWBMGBNAtbUuX7NlZtHhiug8AYBM/kgtpymjsPYKW0yJlGZmWSdZiSJO0mAecTRZElgdIh32olzGUjp8aiS4SoUgabHmPCp2t6DyrXxnL5CW1f05fv0rKhVPP0rKszoJxoi2fT6iluH3BGuu1G3nkQdjUQthQY31qZbs2gqVEty4ugkTXFlt4oc4cddfOprGgK9CdayTyaNKgu3hyegmiLVuKFtYtSO6RIGoP2qSxcBME7xEfTzrRVoyd5CbYBnlSsnQyNZH7+lEYorrr5UAbxAPXlFTLBcFYNhWm9cWeQIHht9q3jsNoaWYjGG3eW6dY0aP086tSqtxAUMqwkGpSsqTo8u43w97kKBKu0lC+VSwBUZm5DT/TerF7JYdRbfD3EBQEm2ASOfJpn3pgz0ofjuFe0+xNsnluh076/ASDoYrhbpKB7mbMpykWyFzawQS3urpJOmnOlotfsix2baAwqkSdZJJOvMmlPtFhb1m52+HYhWjOhkrOmseOgkQZ86Pw2Iu6TatdjEAoCMuniokeOk9KJVpbI0Qq94DUd7kfQU94BYyKhjUuKt0SvdIdf0sOXlH0oKzeYhXFx10JyqAQSTIkET4aEGjMbwkOCLcKW97NJBHhlIPXrSy5hMUmzW2jZVkA/ywRrUWapIkzgMCt527UCUIVgkbsvdBPm5hehJArfC2V7uXtHZrch1KowZmMgEZQDAJXuka1PcuvBuWwhBAIDpLKR7ysc2/Lw8ZqbBcTuG4oJt5SxWQk93LIjWOVNNWS4ujV60bdzOt64O0/KFByAbkaA9NWmNoJMVJhmeCha5nXvawM2bUSIyGIjYaxtIorE9purJ7qsCUnXnz58ulcm9cJOa4rZWIjs/AEDTWYnUb9KqibFmJsw5ZXvE3NMoMhIPeYKdv70xoBqaN4eDkXVnOZgXYyTqDvzg6fGo7t5lbS8CHEqCikINye7BbQbkgAb76zLjG7O2rtLyyxlAiYIUgCAQCPWlQSuqQ5spoOk1Pe2Uc9/l8qEwDEqJ6UaLJ9K1ho5ZrJuykjY1lTK5GkkVlWZ5A518q1yNdExXLGPOszpRGjCYI+WlE241PP0qFRO1ck7H4VCdFNWT9kobMBy+Z3rUQRAMjXw+H+dEdsFXaT1mtW8RO4gxVyVbIUrOAARLUNibUHTamGTqKixaDQRUtDUsiDHYMR560l4bx18C5DgtYY8tSh6+X78rM6zS3iOBUgyJpayit4Y5u8Qs37JuWnVxE6fHaqjew1y3da46zYucpMggaOAJ7sQCdNtKE4f7LpbvC+WZQG0tI0C88aKR0jUnoKut0Su+pYZvT7dBRdglxwhC3tHh7Vss11C2yqpDM+mgUTqfKj+DWbht57oi5cOY+E7L6CB6UK3AraXmuoloNI1KAt46k/ajbMkljLHaSeu0chy2HKkUTJZgiNvpGlYbhB1FYwyjQx9qW47MxENoOmn7PyoaGnYXdUAzyeB68j67fCkuM4b2OIW4ki0x7wn3Wnl/K2unWum4iVVg8kDnzEc4qwcHvpfsjmHEGORBg/AjSkolOVEWPt9nmg90qoH+KDHprQlvEEMSOzygtmLSG/L+bYaa6j4UVxUTZtr+ZO6T1ykfUAmleHvZSe4sEkls0NoQIy7HccwdY1mi80FXGwi87Kxk2SH9wEFSOZzHMcxEHQRsTIonCuXt2ywXNDe6pUa5TsZMkGTJJk0LbLZtbSHSLeV9webSo7NfDWY2IFMcJcm3bOUL3ZKgk7wZzEAknqRVoykE4Wzl0mRNND7tL8O+oFMbyyBFaR0YT2bsJpWVJbECsq6Mm2LCNRWr201ogn+tb5GsjqoiCRqNIqMg1Lmma0p251m0i032SW3LP5cqMtWeZ1pfqOdS/wASw50+XsTj6GDPQ/EWmB60It5iYJmsYz/Wi7EoUyDKa4xKjaiCw1ofEESOk60h5sGFuL1ssBorR4TBPx1H90VLjLyghQRmaY16f61HiBqZ6D66/WolIKkglTsSDB08d/hU2XRKcUWDQl6CNLi25XxC6Ekae9EGsFmRAa4OZDI2vyFAPw+2T3jcY9Tdf/uom1hwBpr5kn/5E0WVQcnDcyMTcIjqAPqaXXmUSEBcjnBb5L3fnRhUEkABQVA0A3+1RXrUCJOm1VslOhM+DYnO6GOZbKfgu3PaKK9lLhXEYgflLllHjlEgen3qS85E1PwqwPxGBGcMWA6wYj12oixyGV9czNpvBA69fj3hQOIwCqCYlfzCJB5Ex5b+A8KZM4ZQQOW/PqPvW0EgDmddefX7Gk0EZYK3atjOc1q4Cv8Aw9VbMI1Ze8REGMzEbxzMtrJGW2QrLmGYhyC0n9RGk+WnKg8YgtXJfMAo7gALBgeQRO8xEnl123oi06ns2QsQyZpYQTP8p93y5VSJkOMIoBEfGjTc5UDZOlTKda1WjmkshLWyedZUi1lUQLHuCBqNelRXLqjfNPgs/MVCB++VavYgqgYCWO3gJ3jrWNnTVHVy6kSRc/wH+ta/ikjQXPVP86q+IxTdp7zSZ1DH+tWnA35ty41HPrpofOkvgpv2R3MWoMlLp2BhB/XrXf8AEr0u/wCAf91VPiuNdrONcsRltqUUGAsODp46b0R7E49nVVYllYaEmSD57xUop6LNh8bbOy3SfFR/3VzfxqkyBcEaQVH/AHUo9pWuaqhypzIMEnpI2FI+EFlaUJ03UmQfShyegjDstwxdsEA5lLTEjTTlINTKinvTI10FIuNOzC1C85PlpM034WuaSdNhH786ExuPZzfEk+f2FZgsEXzbAGCJ6Ef5VJpGb+c6+po9O7cK/qHpoR/WqSRnJtaBhwsgHUSefhW14c+wI+FMneJ2/f2qO1diSdarikRzk0CNwthrnFRvw4/qFE3LxM5R+/30qC1iIJzT5bRUtopcgI8LkNLCIP0rfACIZRqczZuognWjNwYE/En4DX0oLhWBFlCSQ7uzOG/Tm3UeGnPnS0VbYdYwjiQpUnWAT6gV1iMO2TNoCNd9uo+tZYxhDATrqfMD/Wh8NjSSytuD8j/nNO1Qv2sl4nhM9sMNAJOjGIjvAwJ2nrS/smlMhLgqDMQNTyHIdBXfDuKCy1xLjQi65jsBEg/DTzFFYHFBwtwe665l1BgEkgSNNqcakxTcoolsEjQgzUwua7GoWxDa/KuLROuvpWvGjDnY1F7wNZXFs6bVlMgUXrmhM+ldcO7yQf3rQeIOs0x4Wn4c+H3NYI65KkK8dwtTcQ9DTlAMh223NQ3R3h4VmLfuN4CndE7K7fwIupiEWFzqonfmdT8Nqg9lsFbsRaVy7D83Ikc4G3ppU+K4wMMrgYd7rDKTly6lzAU5vLl4VFhfbdxcCXbHYZpyqlwNoCJ7uVV0J6/Goo1t6Q94pgXYaCfX+tbwGAt29Moz8yJ18j9qW8Q9sLKQHuLbB1/EIUt5KTMVLguPWb7BLdySwJVsrZZXXRog6E6TRix5oaX0J31j9zXGAXunlqT+/hUywyyxgD69KDsMchjYBtfjTqsiTvBFaP4Q8p+dE4vEN2tknYyp+B+ulQYVIthToQIPppUPFXIRG/Q6MfKQD8jSsGrLDmH+tQXCekjoKGxWKyAmC0chz8JoVHL94doB/KyMPuabZCiRYrFY1NLVoXVmRmYoRzOoBB1o/CYy4yg3beRjMoxVjpzzKT9jQuHTLMm6Sf1ZQPkATW2cbTUl0iZWZGMGVOqzEr4SBBHzrq6+pOuoB+E/aPhSg8atfxC2Q83CCWC65RH5v0yYiaahjrp8fr8TQOqFuJxWS/aOveLKfVdPmBU1xst0N17pHSQY+YHxqHFWiXB3NsBjyiTE/CaLCTJjmNfCP86EmN0hb7QcLN62CpgqQHEe8hOg9G+RNPOE4TLaRIHdWAByEmB4x1oHGNbW2/alBbKkOXICgHmZ5CmXCAMlvQAC2MvkJj5Vfj2Zeb/E7viIistxyFFlZ6VwLPLl5V0HKT27Zisrq2NNp86ygmytYrESAMscp6014eD2QM7/ANTSC4x0nkSdt/X0qxcDf8FfX6mueOTt8ipApU5pIqHiKko+UwwUwdP3vFNbrqWE6md/pQOLv2lb8TIFJ0ZwIB6EnYH4fGnRCZTTi8QLV0fw9/NbFs5mVc11ixzsvUgagacq79k+G3Ll27iMRbNvNCIjRK212ESdTqTVg/2XAjtGMmc2YAACdBAjWR8KU8T47aN23gsOyPdMdrcXKcijqR+YkDTz61OC02xN7RexeHuXMwtqC7gaDkWjb1q3vYRAuUAZH0A6Hy8zWoHb27cyQS3jAG/xijsdaVZGpLDbxHL5/KkNg924FJzGAevX/SiMJAQLA8Z8a1xHCZh3tFUgnckmeg5VpIJzLDeR29OvhqaKaC0yXE2lGY76SPvQF/C57RQn3kifEiPvR5YFT4a/Y/ah7g5DlQNaOcNdz2lYjUqJHpVcxnDmtsXtWLJJ395H/wDUQn6U4v8AHcLZYpev27bRIV2CmDz15TPworA8Vw2JJSxdt3GAk5HBgbSYO1OhaKnY4ni/yYO2PG5fdj/8J+daOBx2JdUuXVtITDCwpBiCdbjEn4RV2t4a1JAuBiNwv9a7sIq5lyr0k6yPXrQkO/Qk4RwKzhynZBSGBOYGcx/UTuZ60ffxASSxhVBJJ2AG/pUhXIcoAAE5QBpB1+pNVH2jZsW5wlsxbB/3hhz2ItA/At8OtJjQ29lcf/EW3xBkLdc9kI17Ne6pPi0M394UfisQtu27udAdABJJ00AG7HpU2AwaoioohUAUDw0Fd2rKhxmUE/kY8uojkfHn6U6sVlB9oOCX8aZvkpZUArZBjWd3IOrRyGgnSd6v3BUy2rSwRltqADvAmJ8Y1qPiCTbuwYaNCDsQJkHqDXdm43dBkEoNG97nqRynerhgz8mUNrV9edQYy8cwIPL4VFZsEmp/4Zuamt0jlbo5F1jzisqY4EnWQPCaylQWjynjHtzcGJZVw7nDqwQ3cqwD1AKd7X+aauuHwOIZFZTaUQCO/dESAdhpVJ9puGs6qRaPZqO0d0UuHCQyrJebfM5IAJjXnVk4d/aDw44dFOJCEqAVKuW92IMLWCp9HW7XYyHD8Tze3/6l6iXsYnLlZcM4O8l2+OblSpfa3h4BnENGsTauwJ/uVGnt9gQom6CNNeyuR8cmulCx0Dt9jJOEH/7WBEmP+C2/yom1wy5a7yLhF8Vst9nFKbHt7gFbL2rRuALN6Z66JtUF7+0rASZxBCkne1cHwlad4J4uw3EC+XJN22Dyi02nl+LU2Fd93bOeRAgR5Fm19aS4X2zwN66LaXibjsFC5HB1IAmV033NWPsoGmlZ5NcE9q8ZOvLShcXgRcObVX/Upg/5jwNSRljXWamu3xEwSOcCY9OnjVEdi/BXbyH8RUdSTLAZSQBuy7GBzEbbUVfXvNHhUKkOUHJiS3lJgesD9mjLwAb0pD0IuIcLt3nBdQSAVMjlv8NWpvwnAW7CFbSKoOpMST50PaeXI6UXcY7fSkhy9BFo5tCZ5TzHrW71iI5+NCJdgVwmKOdg3mJ2gj+s/CqtCp2D8ZuuVi0IZtC0aJ/N566Cl3DbC2yttQAyTnkzm5hp5kkzPjTkcjuOf78f60FetgFnMCQAWJgQBzPLepLT6C7MnbSd450HxXi9uxktsxa7cICW199vEDkJ/MYA60qfid+4rLhBlUAzfYeH/LQ7/wDUdPA0q9ifZ827/bXXa5eeCzuZJME7/bwqkJ7LdaF1bbZjlZlYgAzlJBjlBI0qh+1XtNiQba2YuFkZ8zNlUKkZmLAr16gc9ZEejX3kj5159gcRdu3LmVCXsXYtENbQOh0cRd3UQVaAQREQQZSB6JeJe0+NOEtZEuC9mIdTdyKuU7m5IJBI0hhPUxR/BOMY+5azW7wVlLpctX7nuXLZAYC9sywQRm8RJoq2Ue3KnCm4dbar2YXM6nIbLspUvCkyRDRygVXcRcxtq9Yw+HtKEa6r3L2YOzkuHuI8dwNJlo0IiIGlUsoiWH/wK4l7WNh3CYvFsbpAaLGYoqnYZhox0mR18Kyu+O+2uEwl02DbRyk6BQwSWY5J5QDsNprKXH7LT+ive0fAe1UXPx7QYjtLZdQqqO7bLQe+5ULJkkTGkCiuGcEGHS2LKKb96cr3BItWwO80cztpzkchRHtLi1sWHYraZiMttGRoZmb3ddD2YkRH+GnHswhvWLTNBuICl0DkGAMxyBgR60rdAopMG4fZQqCL9y4WJyl1hHI5CEEA6wR00mmNrhtoZbqqBbud24vINJEnkDmBU+Nc8SsPkt2bc5Ue2TcKZVtpbcOczHQsQuWB1kgCqx7He1Qv4rE4ZzFq8zG0eh0mNfAMPEHrTQN6LgnB01tgd5Iay3hyHjrKkVrEcDsXctw21IcjOsfmB09ZBQ+YplYtmFkfiW+n51PvZTz/AFDxEVJkhm0m3dHjAaNQeayYIPWaLE0Vu1wxHv5xbCN3WukCO8PcXrv3v7oq72BmEnfX0qu463cyqqqQ73Q95idgrCSWEjMwUd0HrVmtW13jU6U0iXrBwSAQI0O8fP8ArQ2qsfr18amxS5QGG2bX7/1qRbQYBTPh4+FJh8gaYgo/4glCSQ3Q9D4ePKp72pHrFFFFOVeeunpQmHtBGKqZRZ0/STyB6eHKhoXIGwnea4NJB+1S9pnbug6DUkEAdd9zUVpYZmB1kn4EVLcxTOI90fvWktFPZgIOgqK1bJWD76SR4r+YenvfGtdoBtNd3b0OGXzFCGzLd1QpOWREOo3HiPCfhSzCC1i97gdEP/D1kHkbgIBJ5wRH1onF3QjC6pCqwJUk7dRrpp0PKqxx7Fq1t8agFk2wy2WtyDeuNGsbFZXbbensWi44/C5bbRAERp46bUs7bsypCkmcqgEAExAljtvFDcN4tfuYRDikVbj5QrKdG736TqCQJgSN6bW8KvYg3IAJJYsRET1NDQ08FF9r+KcUWAi2rAYkCCWYR4soE+S0ITZx7HDXQwfDtnxEEBLqoD+cEQZfbaQdRysHF+PYe5Fu24xDWpY9kw2jm5EZpEaSdjSzhF8picRbtp2aPc7oVJh1C5VzNpBgyTz5g07SCmw67wxLytYv2rHYqFClL2V2JP4GcgD3FkHUyYPeoD2UwVz8TB3SbtmDbDqWKqQPcFwEGBPd2I1Gxp6bjHk8BXBOS3qrH8VumjaAc+jUj9nuMYy9fcsQMNdH4BhVaNljUxKyTI0Anu1Ntj4pEGG4wcGvY4bA4q7bBJzLhygmSCBmzs0R7zMSTPKKyi8fa487ko2GQbQjAepD8+saVurwZ2/5CHiKnE4k978DDbsHzK1w6s0HQNvMnTea22MHZ3MRYxGQW9GdGJAOmhGSG3EDUHkTRPtP7PXrtyzhFt9lZ1a4VZSWMiWIB2Ag+flo1Tg2HU62bMACP93JJy+6Zj80mD9ajCRplsRYb+L4gsXcXnw0bWgFLH9LQJ/umD4V3b9k7CWWaw0sCcrhj3XUwRK9GEaa86ZcL4E1vGNcswbV0fiL2eRCCSpRVJ7zKT0G5HOg+O+zX8PZazYyWbeIvDtLhfUWzMKJ/KNRE7T1NVfolL2CYLjONuh1t41SLQ7zG2hjzuFcug3gnlrXoPAsW12zbutdZhdtoZCqMsqJIIGne6gjUDSqLxXhpTA9jhAour3LiNkc9nrmK7rLSGMa16Hwy2ws2RnTK1u2FKpBA7MAHMDDGQRBg6RPKilsTbWGAYrEOv4YvO2RwC7KsscwmTAUKF5ATtqJE2oNOnrVYvhgCjXLTOjAsxt/zclJIUAAtJJOhIAEGrK6kQwiAdfI6UITaAf43K0P7jaMf0nkaY4WJNs7j3T1H+lC4zB7hvzCD9iPrQWBvFPw7p0U91hup5eanehbBq0NcfcOZQNHYEBvDc+bQNPvWhaAWBsOvP8AZofHsXgd3tBqI/Np7ynY+Vd4e4SpnQiQw8f3r60bZKVIGw/uz/MfhJ/pXWQnyisw1s5IHOT/AO40RZURHONo+9IuwPINjz38PGorilR3t1P/ALSdD8dDRz2p0naoLjFVckZwoIZeccnHyn0NLBVguGvISbV0gI50MAhW5NDAiORkVXuMW7dzFJZW6cS6wHcwLdscktooCgkjVhyETTHjWDbsw6ktKwABrm2A+dKMLwd8Igdoa44LESV/TPejQAHemm0DimMcRYN26rf8m2MtsdTsX+w8J6024datXAbV+0rsuqFhMrz35gn4EUjw3HL790Ya2oG2a9AiNP8Al9KiXi+JJBTCLnWCv4rayAYB7KD3TtNJexuqoE4bg7NvtGW1dUhnPdVS0BjDatlAnUA7wDBofinAreLtvbwzOtzDXyrgnvFkLAFnG+YNmDciTMb04wWFQgXLjuhYkwbblhB3FvLIUMNzAMDWNKRjgGMF64MNcS3a/iWfO+r3CJjNGpBymQPGmJmccxxxNtcNZW2t25rfVVdTZVSA0OP1MII1mdjNQY3E38MLeFw7FHtBbj3LiiEQtpb0UucxHuKeZ31y2X2zw7JhcRcstbt3biqrtJkEQCAwGjkSB49KB4DjbhAuYp0d3UIxCkOptmUKqqHOIJlp0J5RFCdA8i7ieB41fftLb2kUgQF/D9Sl7vg6+W1ZUOH9luKqIw+JuXLUkq0q06/z6g9RyM1lOvoV/L/v9h3HbjYa8MRduveu3CqqvaatZLsWChRlCgZACTmJBJiafpgwRPaIBAIPbOQJ9w7RCA6nxpLx32k7K+ynA3Wz9zPbYm0wOUsezYZXuq4IhSAY31o/iWIvDDLbwq3s17uW2VBkto4BcOH7w907iRtuNRqxKVaEmCJxWLxBS7ctJaBt2nt3nyN73aEXFEAk5CM2ndrv2jwEWRfd2vG0B2VlTcZQ+XQ9mihUBAkudD4TWuGYizbdMDZw3btYM3nzEWrQLKHd0Bi4wWdORUDva0Zxrid7D3AWwi38hANxH79sl5AlWHagoykIdJIk66HYWqfsiu+0li7PZFgqqbl1TbI7JQJJZzoWLAIMszmnlVz4ViD2NkAWgptILZkmQbanvLsw6w3KYMaU32qxjJZzXLVo4K4hBtJYyOLoHdzrJ1JHOY0gnc3LhaEYe3bS0oVLaBZfQ9xSJ7pK6nkDB6UyJHGHw73c9lrdhriqxcKTBM6AAnvCRqWgErEGJp5hhmWDzGVh4xVee46NbZLI7UMM6i4I7xgqDlBdgBMxAiJMRVmuYgGG5kb9R4+IpohkNpS4yt76aHxA+8UFisMG02Ye6fsfD6UbiN+1XkO/5cm9P61LcCsM0f8AVHLx8vpTodlcLMjhGGk+63WDqI28xRTOUOce6RDT05H060ZjbIYqGEqPdYbjyP7FavIo7ubNn0gjX+mwNZ1k15YIrN3LbVjPMHyk/wCtFW76R3Dm8Ry/zofD4mzbtt2rKiqxEE676ADcnWIEmpFYDVVKCNFiInqOv0oDZAsy4G4MiOYgH6V2zFSrrvEeZHI+EVimJgbwR8I+gqW0oKMOneHpof34VJTCsNZ7pZQDa1bU622A18xSu9DpaJGsFSOoIXX1jah8fdYKVQkZtN99OfWiG7qqOmU/ER96ptNEpNOxJxThmckAhbie6TsegPmNjy9aLwNsLYVWuguqLmj3pAH5I1IEDToCCKh9ocwsO1sEsFyn7H0BPwFb4YW/h7edkDW0XMQwKghRBI3VoidoI5iRSRbO/wCLVwbnarD7ZpC90z7oGZgDzHSNNSaQnC2bF3BevO1u3cfI5AHZu7Ke0MMpAOugOgJirvJYXLhuWyrED31C6ahS/ITGnITAJYmq3xSxeTslt2LGKfEXDlLg9mHVGJcweqmFIPutOppoTpIHxfBbSpbPaB1t53tr3nLjOHPZ5iO0cGYYmRmJgyDUPAPa29YW4uMW61zMcjLZVmCmB2bWwyayJB6kzTHi2OvPbcWhhsTAz3bLwAqohttInuMLiGAp/K2sRM/AeP3L9tHsjD22Qjti9qXRY2Ry0RyVjMjfVYL+yfokxXtVZwuVLxa1cZQ7W80lM2waPzwAT4k1ul3ELfC1uN/FH8YmWOc6zzIgwfDTSKys6TNrawMcQqpZHZtaRrMNYzu7QBAKBRBLNrGpOtMfZzFObTvcxKTcVTGi9izCGEMdNIIzmS07zVb45jL3bpaRtLRF6+buXs2MEW0zIMwJ10gbTymnacPw93vLK22yLnuKHUsplZnKzKpUAMx3gdZtGLBvZnheEtWbgw1xMSrO+Z2JLEKY7NuzBBDkEjruA1GYrhthbNxUWzaVVJFzIxVGC5u3hu7KEBZJ0jcRlpDgMZctY428l23ZZQoLrbt57oZgLxKaFdMu5kBZBor264ieyTD2iTcvkjuXiWW0IzypEkMQdehoexLQrHEu2wVy62JW9IAyqiqqlWYzkEspYDdtDpBr0ThqDsUVbbnIqhScveOQHRs2nvaZo3I1GlUPEYXC2bDqzLasuoMkPoTokhlHRojNMHXreOD3w2FslUuvCJlOWGbujbX3ddzpHiAaaJmA3GZWNy2lxLrEEyEOTwbUgkjcKSQDOkzUnstx/wDjLIuG2bTEHMh2JmCyHms+tNrfBi0sxZS8ydMwBn3YMCZOvieZkdtZW3bFq0gUKIQDlHMmnRKfo1YLbpGcbA7MOaHz+tQ4TGa/gwGG9h2Csv8A0E6Mvy8RtXFnFndhlIMGOR5R4H/Kjcdw63eUMyBlb0KnnBGo601Y5UA4nHjMO1sBD4XV1MfoRj9Knt3cxk28gAnvTJ+O3Ot4Hh1q0QLShfErLf45+gFTYzF27Kl7jASYXqx2AC7sT0qZFRFT8Os2nGJvLNxfcnUJOsx+o7AnbzovAYxrgDOhQmdCdYJMH1HI0JimxV8ZrNpBrp2rar/NlUGfiPOouD4a9aLW8Q4cv3kYLCqYEqP5TE6yd6TRaoddhz/YrnDvlYGAY3PgfD41FhuIz3CCGgyDtygg8xXF1jAgaA98eB5+Q+9Kwp9nV7AsMRlOqqpIJ2M8vMD6ipMdblVI52/mvj6Uz7UtZzHdQZ/rSy3dDWkJ0CEH+6RBq6wQmxTi7YdCpPviPXl8xQ+BssFVmVUcROnPKAYYcjA0PiD1rOL3IDEbiQB/NMD5mhMBgvwwxtjMyqbmYe93QDMiGBgET1Ox3zRswq5hi+dRaGXZECgECZgE91A0QT0kk7Cqr7MYMW7mLDXCztdfPbAZraAk5rijrm02kwNKePhFAKrZHZz3EUTzkwu2Y7AmTrOgGqJ7iWEfFOHntGFxCSLZBfKVLZe/BMxzK7b1Ssl0Pri5WlbaqxMkDDxLBYCEzqCne1PTUbUn4PxHB9tiOzZndWKXFKkZlYqDCZQuUO0SYiD1E57UcTW1YlGV7lzu2T2jguzADtkMmcoaJB2EZhtQ2At2MNb7W8vYEBUu5kPeaVBuZ85zqWIMqup32MnQYsr+MscBRsoa438yM8GfMaHwrKc4v2n4SjFWwti8f1i0rT4ZiNa1V8vsz4fQ+4dwm9hXu3bl7DDDvc7S89yyuUzpCIxJDAAjRokc9qfcOxbXyLyutzD3kVbbMJBVS2c3FgBOhMaSIE6VVsT7APeuZr9+7dI2zMSB4AbCsxnsgQuW3dvKpEFQzQV3grMRPhzpSi1sUZJ6HtjAm6WtXsMtm3bb8FkvG4t1XJLZWyCIIBynadtq1xDhJM4hbr3sQqxZKhBAB00AyhepJjeTyqrYb2NxFtMtrEX7an8q3GAjyGnOhx7GXUQ2hfuqm+UXGC6792Y1pFJfI+49w5cVhmYul11yi8FKmLib7ciCTV74XxH8JLbEhkAUgHQzt+/6V5bhvZG3bWAzgkalWYT8DUPFvZQsq5HuAgc2J+9JWgkr2eyXbqgcvVhE9ef0pdiMaVIi5aC8xlJP+IuPpXhGI9k7wPvtQjezN3XvNVEqKR9CPcQuNUyssMJ+H31rvh2PVLhsu6kEd1sw1HI+Y2Pxr50Ps1c/U3zoy17HuV1Y67a86ENpNH0Fjb9pRmFxZkgCRM9KUPgrRxFu9ddWyW4QZgQG0E76aE14tc9jnjRmJ6TFT2PYljzbXpNDQL0e72+J2FIIuoPAMPhqa7x3EsNcUy6BgJEMNxrtXhX/AIJI/O3xrQ9i5/O3zoUmsA4J5PbcLjMO1tGz25jQllBAOsb7fSuxjLAP/Gtz/wDkXT514aPYv/zDXX/grTRjSoq0ey8T4zbS0VS4hLaQrA9enlXPBr2ltWjKywZ28fUz9a8kwPsAWI77fOndr+z1dMxb/EaaiyXKJcuN4fLeFsmRq5PVVGh/xEfOgeGYdUCqSCoRSZPvEk6nqFA0HjNL7f8AZ/YRYgmerHTy1oXEf2bWiJCmOWtPgwXlXZZsb2TZEYArcbIwnqrHMP5gV38aqlnBWMbcsh3dlwwa3cw0mM6NlF0J+YETr4iedQj+zW3yB+Jolv7PLWXLlBjnzoUaBzTCf4bB3s6hje7Duqk/8I5R3RBgD+YmAZEgLAXYe3YxVn+GN9b15Fi4huAc8yi3ceFcoRlOsRRVr+zewV9zX50dY/s6w8ZTbWPvV/j+TP8AOvQEh4VbATE2MMbygBoOaOgLIQpbLExzJrdDcS/syti4cgIEDaso4S9h+aPo9Tt7fH60E2486yso8uxeHR3iN/34UpxHPyNarKzmawIP0fvpRA/r9K1WUkOYoxW/760FiN/h9qysoexLQvff99KLHur/ANY+tZWVS2N6GnMVt9xWVlNbFI3Y90/9R+pqHE+6PP71lZU9h0R2OXlROF930rKyriTIZ4CmY3rVZVoyZNiNj5VG3u+lZWUuw6NXdvhRg3Hl/WsrKA6OT/Su7FZWVfZl0RY73zWqysoey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28" name="Picture 8" descr="http://am.hayazg.info/images/thumb/8/82/%D4%B1%D5%A3%D5%A1%D5%A9%D5%A1%D5%B6%D5%A3%D5%A5%D5%B2%D5%B8%D5%BD.PNG/200px-%D4%B1%D5%A3%D5%A1%D5%A9%D5%A1%D5%B6%D5%A3%D5%A5%D5%B2%D5%B8%D5%BD.PNG"/>
          <p:cNvPicPr>
            <a:picLocks noChangeAspect="1" noChangeArrowheads="1"/>
          </p:cNvPicPr>
          <p:nvPr/>
        </p:nvPicPr>
        <p:blipFill>
          <a:blip r:embed="rId3"/>
          <a:srcRect/>
          <a:stretch>
            <a:fillRect/>
          </a:stretch>
        </p:blipFill>
        <p:spPr bwMode="auto">
          <a:xfrm>
            <a:off x="428596" y="1785926"/>
            <a:ext cx="3929090" cy="47863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Прямоугольник 8"/>
          <p:cNvSpPr/>
          <p:nvPr/>
        </p:nvSpPr>
        <p:spPr>
          <a:xfrm>
            <a:off x="1214414" y="571480"/>
            <a:ext cx="6500858"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ԱԳԱԹԱՆԳԵՂՈՍ</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advTm="2218">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rgbClr val="FFFF00"/>
              </a:solidFill>
            </a:endParaRPr>
          </a:p>
        </p:txBody>
      </p:sp>
      <p:sp>
        <p:nvSpPr>
          <p:cNvPr id="5" name="Прямоугольник 4"/>
          <p:cNvSpPr/>
          <p:nvPr/>
        </p:nvSpPr>
        <p:spPr>
          <a:xfrm>
            <a:off x="214282" y="571480"/>
            <a:ext cx="8643998" cy="3139321"/>
          </a:xfrm>
          <a:prstGeom prst="rect">
            <a:avLst/>
          </a:prstGeom>
          <a:effectLst>
            <a:reflection blurRad="6350" stA="50000" endA="295" endPos="92000" dist="101600" dir="5400000" sy="-100000" algn="bl" rotWithShape="0"/>
          </a:effectLst>
          <a:scene3d>
            <a:camera prst="perspectiveAbove"/>
            <a:lightRig rig="threePt" dir="t"/>
          </a:scene3d>
        </p:spPr>
        <p:txBody>
          <a:bodyPr wrap="square">
            <a:spAutoFit/>
          </a:bodyPr>
          <a:lstStyle/>
          <a:p>
            <a:r>
              <a:rPr lang="hy-AM" b="1" dirty="0" smtClean="0">
                <a:solidFill>
                  <a:schemeClr val="accent5">
                    <a:lumMod val="50000"/>
                  </a:schemeClr>
                </a:solidFill>
              </a:rPr>
              <a:t>Ագաթանգեղոս</a:t>
            </a:r>
            <a:r>
              <a:rPr lang="hy-AM" dirty="0" smtClean="0">
                <a:solidFill>
                  <a:schemeClr val="accent5">
                    <a:lumMod val="50000"/>
                  </a:schemeClr>
                </a:solidFill>
              </a:rPr>
              <a:t> (</a:t>
            </a:r>
            <a:r>
              <a:rPr lang="en-US" dirty="0" smtClean="0">
                <a:solidFill>
                  <a:schemeClr val="accent5">
                    <a:lumMod val="50000"/>
                  </a:schemeClr>
                </a:solidFill>
              </a:rPr>
              <a:t>IV </a:t>
            </a:r>
            <a:r>
              <a:rPr lang="hy-AM" dirty="0" smtClean="0">
                <a:solidFill>
                  <a:schemeClr val="accent5">
                    <a:lumMod val="50000"/>
                  </a:schemeClr>
                </a:solidFill>
              </a:rPr>
              <a:t>կամ </a:t>
            </a:r>
            <a:r>
              <a:rPr lang="en-US" dirty="0" smtClean="0">
                <a:solidFill>
                  <a:schemeClr val="accent5">
                    <a:lumMod val="50000"/>
                  </a:schemeClr>
                </a:solidFill>
                <a:hlinkClick r:id="rId2" tooltip="V դար"/>
              </a:rPr>
              <a:t>V </a:t>
            </a:r>
            <a:r>
              <a:rPr lang="hy-AM" dirty="0" smtClean="0">
                <a:solidFill>
                  <a:schemeClr val="accent5">
                    <a:lumMod val="50000"/>
                  </a:schemeClr>
                </a:solidFill>
                <a:hlinkClick r:id="rId2" tooltip="V դար"/>
              </a:rPr>
              <a:t>դար</a:t>
            </a:r>
            <a:r>
              <a:rPr lang="hy-AM" dirty="0" smtClean="0">
                <a:solidFill>
                  <a:schemeClr val="accent5">
                    <a:lumMod val="50000"/>
                  </a:schemeClr>
                </a:solidFill>
              </a:rPr>
              <a:t>) </a:t>
            </a:r>
            <a:r>
              <a:rPr lang="hy-AM" dirty="0" smtClean="0">
                <a:solidFill>
                  <a:schemeClr val="accent5">
                    <a:lumMod val="50000"/>
                  </a:schemeClr>
                </a:solidFill>
                <a:hlinkClick r:id="rId3" tooltip="Հայ գրականության Ոսկեդար"/>
              </a:rPr>
              <a:t>հայ գրականության Ոսկեդարի</a:t>
            </a:r>
            <a:r>
              <a:rPr lang="hy-AM" dirty="0" smtClean="0">
                <a:solidFill>
                  <a:schemeClr val="accent5">
                    <a:lumMod val="50000"/>
                  </a:schemeClr>
                </a:solidFill>
              </a:rPr>
              <a:t> պատմիչ, «Պատմություն Հայոց» երկի (հայտնի է նաև «Գիրք Ս. Գրիգորիսի» կամ «Պատմութիւն և վարք Ս. Գրիգորի» անուններով) հեղինակ։</a:t>
            </a:r>
          </a:p>
          <a:p>
            <a:r>
              <a:rPr lang="hy-AM" dirty="0" smtClean="0">
                <a:solidFill>
                  <a:schemeClr val="accent5">
                    <a:lumMod val="50000"/>
                  </a:schemeClr>
                </a:solidFill>
              </a:rPr>
              <a:t>Ագաթանգեղոս անունը հունական ծագում ունի, նշանակում է «բարի հրեշտակ», «բարի լրաբեր», տիրոջ կողմից ուղարկված ավետաբեր (հունարեն՝ </a:t>
            </a:r>
            <a:r>
              <a:rPr lang="el-GR" dirty="0" smtClean="0">
                <a:solidFill>
                  <a:schemeClr val="accent5">
                    <a:lumMod val="50000"/>
                  </a:schemeClr>
                </a:solidFill>
              </a:rPr>
              <a:t>α</a:t>
            </a:r>
            <a:r>
              <a:rPr lang="en-US" dirty="0" smtClean="0">
                <a:solidFill>
                  <a:schemeClr val="accent5">
                    <a:lumMod val="50000"/>
                  </a:schemeClr>
                </a:solidFill>
              </a:rPr>
              <a:t>v</a:t>
            </a:r>
            <a:r>
              <a:rPr lang="el-GR" dirty="0" smtClean="0">
                <a:solidFill>
                  <a:schemeClr val="accent5">
                    <a:lumMod val="50000"/>
                  </a:schemeClr>
                </a:solidFill>
              </a:rPr>
              <a:t>γαϑο</a:t>
            </a:r>
            <a:r>
              <a:rPr lang="en-US" dirty="0" smtClean="0">
                <a:solidFill>
                  <a:schemeClr val="accent5">
                    <a:lumMod val="50000"/>
                  </a:schemeClr>
                </a:solidFill>
              </a:rPr>
              <a:t>v</a:t>
            </a:r>
            <a:r>
              <a:rPr lang="el-GR" dirty="0" smtClean="0">
                <a:solidFill>
                  <a:schemeClr val="accent5">
                    <a:lumMod val="50000"/>
                  </a:schemeClr>
                </a:solidFill>
              </a:rPr>
              <a:t>ς – </a:t>
            </a:r>
            <a:r>
              <a:rPr lang="hy-AM" dirty="0" smtClean="0">
                <a:solidFill>
                  <a:schemeClr val="accent5">
                    <a:lumMod val="50000"/>
                  </a:schemeClr>
                </a:solidFill>
              </a:rPr>
              <a:t>բարի, </a:t>
            </a:r>
            <a:r>
              <a:rPr lang="el-GR" dirty="0" smtClean="0">
                <a:solidFill>
                  <a:schemeClr val="accent5">
                    <a:lumMod val="50000"/>
                  </a:schemeClr>
                </a:solidFill>
              </a:rPr>
              <a:t>α</a:t>
            </a:r>
            <a:r>
              <a:rPr lang="en-US" dirty="0" smtClean="0">
                <a:solidFill>
                  <a:schemeClr val="accent5">
                    <a:lumMod val="50000"/>
                  </a:schemeClr>
                </a:solidFill>
              </a:rPr>
              <a:t>j</a:t>
            </a:r>
            <a:r>
              <a:rPr lang="el-GR" dirty="0" smtClean="0">
                <a:solidFill>
                  <a:schemeClr val="accent5">
                    <a:lumMod val="50000"/>
                  </a:schemeClr>
                </a:solidFill>
              </a:rPr>
              <a:t>γγελος – </a:t>
            </a:r>
            <a:r>
              <a:rPr lang="hy-AM" dirty="0" smtClean="0">
                <a:solidFill>
                  <a:schemeClr val="accent5">
                    <a:lumMod val="50000"/>
                  </a:schemeClr>
                </a:solidFill>
              </a:rPr>
              <a:t>հրեշտակ, լրաբեր)։</a:t>
            </a:r>
          </a:p>
          <a:p>
            <a:r>
              <a:rPr lang="hy-AM" dirty="0" smtClean="0">
                <a:solidFill>
                  <a:schemeClr val="accent5">
                    <a:lumMod val="50000"/>
                  </a:schemeClr>
                </a:solidFill>
              </a:rPr>
              <a:t>«Պատմություն Հայոց»</a:t>
            </a:r>
          </a:p>
          <a:p>
            <a:r>
              <a:rPr lang="hy-AM" dirty="0" smtClean="0">
                <a:solidFill>
                  <a:schemeClr val="accent5">
                    <a:lumMod val="50000"/>
                  </a:schemeClr>
                </a:solidFill>
              </a:rPr>
              <a:t>Գիրքը դեռևս միջնադարում թարգմանվել է հունարեն, արաբերեն, լատիներեն, վրացերեն և այլ լեզուներով, իսկ նոր ժամանակներում թարգմանվել և հրատարակվել է իտալերեն, ֆրանսերեն, գերմաներեն, ռուսերեն, անգլերեն</a:t>
            </a:r>
            <a:r>
              <a:rPr lang="en-US" baseline="30000" dirty="0" smtClean="0">
                <a:solidFill>
                  <a:schemeClr val="accent5">
                    <a:lumMod val="50000"/>
                  </a:schemeClr>
                </a:solidFill>
              </a:rPr>
              <a:t> </a:t>
            </a:r>
            <a:r>
              <a:rPr lang="en-US" dirty="0" smtClean="0">
                <a:solidFill>
                  <a:schemeClr val="accent5">
                    <a:lumMod val="50000"/>
                  </a:schemeClr>
                </a:solidFill>
              </a:rPr>
              <a:t> </a:t>
            </a:r>
            <a:r>
              <a:rPr lang="hy-AM" dirty="0" smtClean="0">
                <a:solidFill>
                  <a:schemeClr val="accent5">
                    <a:lumMod val="50000"/>
                  </a:schemeClr>
                </a:solidFill>
              </a:rPr>
              <a:t>և արևելահայերեն։</a:t>
            </a:r>
            <a:endParaRPr lang="hy-AM" dirty="0">
              <a:solidFill>
                <a:schemeClr val="accent5">
                  <a:lumMod val="50000"/>
                </a:schemeClr>
              </a:solidFill>
            </a:endParaRPr>
          </a:p>
        </p:txBody>
      </p:sp>
    </p:spTree>
  </p:cSld>
  <p:clrMapOvr>
    <a:masterClrMapping/>
  </p:clrMapOvr>
  <p:transition advTm="6391">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714356"/>
            <a:ext cx="8072494" cy="2954655"/>
          </a:xfrm>
          <a:prstGeom prst="rect">
            <a:avLst/>
          </a:prstGeom>
          <a:effectLst>
            <a:reflection blurRad="6350" stA="50000" endA="295" endPos="92000" dist="101600" dir="5400000" sy="-100000" algn="bl" rotWithShape="0"/>
          </a:effectLst>
          <a:scene3d>
            <a:camera prst="isometricOffAxis1Right"/>
            <a:lightRig rig="threePt" dir="t"/>
          </a:scene3d>
        </p:spPr>
        <p:txBody>
          <a:bodyPr wrap="square">
            <a:spAutoFit/>
          </a:bodyPr>
          <a:lstStyle/>
          <a:p>
            <a:r>
              <a:rPr lang="en-US" dirty="0" smtClean="0">
                <a:solidFill>
                  <a:schemeClr val="accent4">
                    <a:lumMod val="50000"/>
                  </a:schemeClr>
                </a:solidFill>
              </a:rPr>
              <a:t>                                 </a:t>
            </a:r>
            <a:r>
              <a:rPr lang="hy-AM" sz="2400" dirty="0" smtClean="0">
                <a:solidFill>
                  <a:schemeClr val="accent4">
                    <a:lumMod val="50000"/>
                  </a:schemeClr>
                </a:solidFill>
              </a:rPr>
              <a:t>Պատմություն Հայոց</a:t>
            </a:r>
          </a:p>
          <a:p>
            <a:r>
              <a:rPr lang="hy-AM" dirty="0" smtClean="0">
                <a:solidFill>
                  <a:schemeClr val="accent4">
                    <a:lumMod val="50000"/>
                  </a:schemeClr>
                </a:solidFill>
              </a:rPr>
              <a:t>Ագաթանգեղոսը հեղինակ է հայ պատմագրության հնագույն հուշարձանի՝ «Պատմութիւն Հայոց» երկի, որը հայտնի է նաև «Գիրք Ս. Գրիգորիսի» կամ «Պատմութիւն և վարք Ս. Գրիգորի» անուններով։ Գրքում սփռված «կենսագրական» տեղեկությունների և ակնարկների հիման վրա Ագաթանգեղոսն ավանդաբար համարվել է ծագումով հռոմեացի. Տրդատ Գ Մեծի ժամանակ գալով Հայաստան՝ դարձել է նրա քարտուղարը, որպես Տրդատի ու Գրիգորի աշխարհիկ և հոգևոր սխրագործությունների ժամանակակից ու ականատես, Տրդատի հանձնարարությամբ, գրել է Խոսրով Մեծի և իր դարաշրջանի Հայաստանի պատմությունը։</a:t>
            </a:r>
          </a:p>
        </p:txBody>
      </p:sp>
    </p:spTree>
  </p:cSld>
  <p:clrMapOvr>
    <a:masterClrMapping/>
  </p:clrMapOvr>
  <p:transition advTm="9766">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31746" name="Picture 2" descr="http://highsc.mskh.am/sites/default/files/styles/node_big/public/images/old_armenian_book_by_deviantik_ws62001347.jpeg?itok=PWx4YrJ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985">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1285860"/>
            <a:ext cx="8286808" cy="3693319"/>
          </a:xfrm>
          <a:prstGeom prst="rect">
            <a:avLst/>
          </a:prstGeom>
          <a:ln w="28575">
            <a:solidFill>
              <a:schemeClr val="bg1"/>
            </a:solidFill>
          </a:ln>
        </p:spPr>
        <p:txBody>
          <a:bodyPr wrap="square">
            <a:spAutoFit/>
          </a:bodyPr>
          <a:lstStyle/>
          <a:p>
            <a:r>
              <a:rPr lang="hy-AM" dirty="0" smtClean="0">
                <a:solidFill>
                  <a:schemeClr val="accent6">
                    <a:lumMod val="50000"/>
                  </a:schemeClr>
                </a:solidFill>
              </a:rPr>
              <a:t>«Պատմություն Հայոց»-ի նյութը չորրորդ դարի դեպքերն են, հատկապես քրիստոնեության մուտքը Հայաստան,Գրիգոր Լուսավորչի և Հռիփսիմյան կույսերի հավատն ու չարչարանքները, Տրդատ Գ-ի պայքարը նրանց դեմ, ապա նույն Տրդատի կողմից քրիստոնեությունը 301 թվականին պետական կրոն հաստատելը։ Գիրքը հարուստ է դիցաբանական, առասպելական պատմություններով, որոնց հիմքում ընկած են իրական պատմական փաստեր։ Այդ գիրքը սկզբնաղբյուր է եղել Մովսես Խորենացու և ուրիշների համար։ Առաջին անգամ նրա մասին հիշատակել է</a:t>
            </a:r>
            <a:r>
              <a:rPr lang="en-US" dirty="0" smtClean="0">
                <a:solidFill>
                  <a:schemeClr val="accent6">
                    <a:lumMod val="50000"/>
                  </a:schemeClr>
                </a:solidFill>
              </a:rPr>
              <a:t>  </a:t>
            </a:r>
            <a:r>
              <a:rPr lang="hy-AM" dirty="0" smtClean="0">
                <a:solidFill>
                  <a:schemeClr val="accent6">
                    <a:lumMod val="50000"/>
                  </a:schemeClr>
                </a:solidFill>
              </a:rPr>
              <a:t>Ղազար Փարպեցին։ Մեծ է նրա ինչպես պատմական, այնպես էլ գրական-գեղարվեստական արժեքը։</a:t>
            </a:r>
          </a:p>
          <a:p>
            <a:r>
              <a:rPr lang="hy-AM" dirty="0" smtClean="0">
                <a:solidFill>
                  <a:schemeClr val="accent6">
                    <a:lumMod val="50000"/>
                  </a:schemeClr>
                </a:solidFill>
              </a:rPr>
              <a:t>Գիրքը դեռևս միջնադարում թարգմանվել է հունարեն, արաբերեն, լատիներեն, վրացերեն և այլ լեզուներով, իսկ նոր ժամանակներում թարգմանվել և հրատարակվել է իտալերեն, ֆրանսերեն, գերմաներեն, ռուսերեն, անգլերեն</a:t>
            </a:r>
            <a:r>
              <a:rPr lang="en-US" baseline="30000" dirty="0" smtClean="0">
                <a:solidFill>
                  <a:schemeClr val="accent6">
                    <a:lumMod val="50000"/>
                  </a:schemeClr>
                </a:solidFill>
              </a:rPr>
              <a:t> </a:t>
            </a:r>
            <a:r>
              <a:rPr lang="hy-AM" dirty="0" smtClean="0">
                <a:solidFill>
                  <a:schemeClr val="accent6">
                    <a:lumMod val="50000"/>
                  </a:schemeClr>
                </a:solidFill>
              </a:rPr>
              <a:t>և արևելահայերեն։</a:t>
            </a:r>
            <a:endParaRPr lang="hy-AM" dirty="0">
              <a:solidFill>
                <a:schemeClr val="accent6">
                  <a:lumMod val="50000"/>
                </a:schemeClr>
              </a:solidFill>
            </a:endParaRPr>
          </a:p>
        </p:txBody>
      </p:sp>
    </p:spTree>
  </p:cSld>
  <p:clrMapOvr>
    <a:masterClrMapping/>
  </p:clrMapOvr>
  <p:transition advTm="7922">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5" name="Прямоугольник 4"/>
          <p:cNvSpPr/>
          <p:nvPr/>
        </p:nvSpPr>
        <p:spPr>
          <a:xfrm>
            <a:off x="428596" y="357166"/>
            <a:ext cx="8143932" cy="4524315"/>
          </a:xfrm>
          <a:prstGeom prst="rect">
            <a:avLst/>
          </a:prstGeom>
          <a:scene3d>
            <a:camera prst="perspectiveRight"/>
            <a:lightRig rig="threePt" dir="t"/>
          </a:scene3d>
        </p:spPr>
        <p:txBody>
          <a:bodyPr wrap="square">
            <a:spAutoFit/>
          </a:bodyPr>
          <a:lstStyle/>
          <a:p>
            <a:r>
              <a:rPr lang="hy-AM" dirty="0" smtClean="0">
                <a:solidFill>
                  <a:schemeClr val="accent4">
                    <a:lumMod val="50000"/>
                  </a:schemeClr>
                </a:solidFill>
              </a:rPr>
              <a:t>Ագաթանգեղոսի Պատմությունն ընդգրկում է </a:t>
            </a:r>
            <a:r>
              <a:rPr lang="en-US" dirty="0" smtClean="0">
                <a:solidFill>
                  <a:schemeClr val="accent4">
                    <a:lumMod val="50000"/>
                  </a:schemeClr>
                </a:solidFill>
              </a:rPr>
              <a:t>III </a:t>
            </a:r>
            <a:r>
              <a:rPr lang="hy-AM" dirty="0" smtClean="0">
                <a:solidFill>
                  <a:schemeClr val="accent4">
                    <a:lumMod val="50000"/>
                  </a:schemeClr>
                </a:solidFill>
              </a:rPr>
              <a:t>դարի</a:t>
            </a:r>
            <a:r>
              <a:rPr lang="en-US" dirty="0" smtClean="0">
                <a:solidFill>
                  <a:schemeClr val="accent4">
                    <a:lumMod val="50000"/>
                  </a:schemeClr>
                </a:solidFill>
              </a:rPr>
              <a:t> </a:t>
            </a:r>
            <a:r>
              <a:rPr lang="hy-AM" dirty="0" smtClean="0">
                <a:solidFill>
                  <a:schemeClr val="accent4">
                    <a:lumMod val="50000"/>
                  </a:schemeClr>
                </a:solidFill>
              </a:rPr>
              <a:t> և </a:t>
            </a:r>
            <a:r>
              <a:rPr lang="en-US" dirty="0" smtClean="0">
                <a:solidFill>
                  <a:schemeClr val="accent4">
                    <a:lumMod val="50000"/>
                  </a:schemeClr>
                </a:solidFill>
              </a:rPr>
              <a:t>IV </a:t>
            </a:r>
            <a:r>
              <a:rPr lang="hy-AM" dirty="0" smtClean="0">
                <a:solidFill>
                  <a:schemeClr val="accent4">
                    <a:lumMod val="50000"/>
                  </a:schemeClr>
                </a:solidFill>
              </a:rPr>
              <a:t>դարի</a:t>
            </a:r>
            <a:r>
              <a:rPr lang="en-US" dirty="0" smtClean="0">
                <a:solidFill>
                  <a:schemeClr val="accent4">
                    <a:lumMod val="50000"/>
                  </a:schemeClr>
                </a:solidFill>
              </a:rPr>
              <a:t> </a:t>
            </a:r>
            <a:r>
              <a:rPr lang="hy-AM" dirty="0" smtClean="0">
                <a:solidFill>
                  <a:schemeClr val="accent4">
                    <a:lumMod val="50000"/>
                  </a:schemeClr>
                </a:solidFill>
              </a:rPr>
              <a:t> սկզբի անցքերը՝ սկսած Սասանյանների իշխանության գլուխ անցնելուց (226) մինչև Հայոց Տրդատ Գ թագավորի գահակալության վերջին տարիները և բաղկացած է առաջաբանից ու երեք մասից։ Առաջաբանում Ագաթանգեղոսը տվյալներ է հաղորդում իր մասին, նշում Պատմությունը գրելու շարժառիթները։</a:t>
            </a:r>
          </a:p>
          <a:p>
            <a:r>
              <a:rPr lang="hy-AM" b="1" dirty="0" smtClean="0">
                <a:solidFill>
                  <a:schemeClr val="accent4">
                    <a:lumMod val="50000"/>
                  </a:schemeClr>
                </a:solidFill>
              </a:rPr>
              <a:t>Առաջին</a:t>
            </a:r>
            <a:r>
              <a:rPr lang="hy-AM" dirty="0" smtClean="0">
                <a:solidFill>
                  <a:schemeClr val="accent4">
                    <a:lumMod val="50000"/>
                  </a:schemeClr>
                </a:solidFill>
              </a:rPr>
              <a:t> մասը՝ «Վարք և պատմութիւն ս. Գրիգորի», նվիրված է հայ–պարսկական պատերազմներին, </a:t>
            </a:r>
            <a:r>
              <a:rPr lang="en-US" dirty="0" smtClean="0">
                <a:solidFill>
                  <a:schemeClr val="accent4">
                    <a:lumMod val="50000"/>
                  </a:schemeClr>
                </a:solidFill>
              </a:rPr>
              <a:t>  </a:t>
            </a:r>
            <a:r>
              <a:rPr lang="hy-AM" dirty="0" smtClean="0">
                <a:solidFill>
                  <a:schemeClr val="accent4">
                    <a:lumMod val="50000"/>
                  </a:schemeClr>
                </a:solidFill>
              </a:rPr>
              <a:t>Տրդատ Գ</a:t>
            </a:r>
            <a:r>
              <a:rPr lang="en-US" dirty="0" smtClean="0">
                <a:solidFill>
                  <a:schemeClr val="accent4">
                    <a:lumMod val="50000"/>
                  </a:schemeClr>
                </a:solidFill>
              </a:rPr>
              <a:t>  </a:t>
            </a:r>
            <a:r>
              <a:rPr lang="hy-AM" dirty="0" smtClean="0">
                <a:solidFill>
                  <a:schemeClr val="accent4">
                    <a:lumMod val="50000"/>
                  </a:schemeClr>
                </a:solidFill>
              </a:rPr>
              <a:t>–ի գահակալությանը, Գրիգոր Լուսավորչի</a:t>
            </a:r>
            <a:r>
              <a:rPr lang="en-US" dirty="0" smtClean="0">
                <a:solidFill>
                  <a:schemeClr val="accent4">
                    <a:lumMod val="50000"/>
                  </a:schemeClr>
                </a:solidFill>
              </a:rPr>
              <a:t> </a:t>
            </a:r>
            <a:r>
              <a:rPr lang="hy-AM" dirty="0" smtClean="0">
                <a:solidFill>
                  <a:schemeClr val="accent4">
                    <a:lumMod val="50000"/>
                  </a:schemeClr>
                </a:solidFill>
              </a:rPr>
              <a:t>«չարչարանքներին» և Հռիփսիմյան կույսերի հետ կապված հրաշապատում անցքերին։ </a:t>
            </a:r>
            <a:r>
              <a:rPr lang="hy-AM" b="1" dirty="0" smtClean="0">
                <a:solidFill>
                  <a:schemeClr val="accent4">
                    <a:lumMod val="50000"/>
                  </a:schemeClr>
                </a:solidFill>
              </a:rPr>
              <a:t>Երկրորդ</a:t>
            </a:r>
            <a:r>
              <a:rPr lang="hy-AM" dirty="0" smtClean="0">
                <a:solidFill>
                  <a:schemeClr val="accent4">
                    <a:lumMod val="50000"/>
                  </a:schemeClr>
                </a:solidFill>
              </a:rPr>
              <a:t> բաժինը՝ «Վարդապետութիւն ս. Գրիգորի», քրիստոնեության հիմունքները պարունակող քարոզ է, ծավալով ավելի ընդարձակ, քան Պատմության մնացած մասերը միասին վերցրած։ Այն բացակայում է հունական, արաբական թարգմանություններում և հայերեն խմբագրության մի քանի ձեռագրերում։ </a:t>
            </a:r>
            <a:r>
              <a:rPr lang="hy-AM" b="1" dirty="0" smtClean="0">
                <a:solidFill>
                  <a:schemeClr val="accent4">
                    <a:lumMod val="50000"/>
                  </a:schemeClr>
                </a:solidFill>
              </a:rPr>
              <a:t>Երրորդ</a:t>
            </a:r>
            <a:r>
              <a:rPr lang="hy-AM" dirty="0" smtClean="0">
                <a:solidFill>
                  <a:schemeClr val="accent4">
                    <a:lumMod val="50000"/>
                  </a:schemeClr>
                </a:solidFill>
              </a:rPr>
              <a:t> մասում՝ «Դարձ փրկութեան աշխարհիս Հայաստան», նկարագրվում է քրիստոնեության տարածումը Հայաստանում։</a:t>
            </a:r>
            <a:endParaRPr lang="hy-AM" dirty="0">
              <a:solidFill>
                <a:schemeClr val="accent4">
                  <a:lumMod val="50000"/>
                </a:schemeClr>
              </a:solidFill>
            </a:endParaRPr>
          </a:p>
        </p:txBody>
      </p:sp>
    </p:spTree>
  </p:cSld>
  <p:clrMapOvr>
    <a:masterClrMapping/>
  </p:clrMapOvr>
  <p:transition advTm="7047">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 name="Прямоугольник 4"/>
          <p:cNvSpPr/>
          <p:nvPr/>
        </p:nvSpPr>
        <p:spPr>
          <a:xfrm>
            <a:off x="142844" y="285728"/>
            <a:ext cx="8858312" cy="5909310"/>
          </a:xfrm>
          <a:prstGeom prst="rect">
            <a:avLst/>
          </a:prstGeom>
          <a:effectLst>
            <a:reflection blurRad="6350" stA="52000" endA="300" endPos="35000" dir="5400000" sy="-100000" algn="bl" rotWithShape="0"/>
          </a:effectLst>
        </p:spPr>
        <p:txBody>
          <a:bodyPr wrap="square">
            <a:spAutoFit/>
          </a:bodyPr>
          <a:lstStyle/>
          <a:p>
            <a:r>
              <a:rPr lang="hy-AM" dirty="0" smtClean="0">
                <a:solidFill>
                  <a:srgbClr val="002060"/>
                </a:solidFill>
              </a:rPr>
              <a:t>Ագաթանգեղոսի սկզբնաղբյուրները գրավոր են և բանավոր։ Գրավորներից են՝ Աստվածաշունչը, վարքաբանական–վկայաբանական, աստվածաբանական և պատմագրական երկեր։ Բանավոր աղբյուրներ են բանահյուսական նյութերը՝ ժողովրդական զրույցներն ու վեպերը. «Արտավան և Արտաշիր» վեպը, Խոսրովի ու Անակի վիպական զրույցը, հայրենական գահին տիրանալու համար Խոսրով թագավորի ժառանգ Տրդատի տենչերն ու սխրանքները, «Տրդատ և Հռիփսիմե» վիպական դրվագը և ժողովրդական զրույցներում պահպանված «Լուսավորչի վեպը»։</a:t>
            </a:r>
          </a:p>
          <a:p>
            <a:r>
              <a:rPr lang="hy-AM" dirty="0" smtClean="0">
                <a:solidFill>
                  <a:srgbClr val="002060"/>
                </a:solidFill>
              </a:rPr>
              <a:t>Ագաթանգեղոսի երկում իրադարձությունների և դեպքերի պատճառականությունն ու վերլուծությունն անտեսված են։ Պատմության առաջ մղիչ ուժը հրաշքն ու հրաշագործությունն Է։ Ամեն ինչ բացատրվում Է աստծո միջամտությամբ և գերբնական ուժերի մասնակցությամբ։ Կյանքը պայքար է լույսի ու խավարի, աստծո և սատանայի, հավատացյալի և անհավատի միջև, այսպես, մեհյանները կործանվում են խաչի զորությամբ, մկնդավոր, մարդակերպ հրեշներն ու դևերը (քրմեր) ցրվում են Լուսավորչի միջոցով՝ խաչի ազդեցությամբ, խոզ–խոզակերպ Տրդատն ու անհավատ հայ իշխաններն ընկճվում են և փրկություն գտնում լուսավոր աստծո միջնորդությամբ և այլն։ Գործող անձերն այդ հակամարտ գերբնական ուժերի մարմնացումներն ու կրողներն են միայն։ Ագաթանգեղոսը նաև ձգտում է հիմնավորել հայ եկեղեցու ազգային ինքնուրույնությունը, «առաքելական ծագումը» և «գերապատիվ արժանիքը»։ Ագաթանգեղոսի Պատմությունն ունի նաև գեղարվեստական արժեք։</a:t>
            </a:r>
            <a:endParaRPr lang="hy-AM" dirty="0">
              <a:solidFill>
                <a:srgbClr val="002060"/>
              </a:solidFill>
            </a:endParaRPr>
          </a:p>
        </p:txBody>
      </p:sp>
    </p:spTree>
  </p:cSld>
  <p:clrMapOvr>
    <a:masterClrMapping/>
  </p:clrMapOvr>
  <p:transition advTm="7953">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sp>
        <p:nvSpPr>
          <p:cNvPr id="7" name="Прямоугольник 6"/>
          <p:cNvSpPr/>
          <p:nvPr/>
        </p:nvSpPr>
        <p:spPr>
          <a:xfrm>
            <a:off x="714348" y="571480"/>
            <a:ext cx="7286676" cy="4893647"/>
          </a:xfrm>
          <a:prstGeom prst="rect">
            <a:avLst/>
          </a:prstGeom>
        </p:spPr>
        <p:txBody>
          <a:bodyPr wrap="square">
            <a:spAutoFit/>
          </a:bodyPr>
          <a:lstStyle/>
          <a:p>
            <a:r>
              <a:rPr lang="hy-AM" sz="2400" dirty="0" smtClean="0"/>
              <a:t>Ագաթանգեղոսի երկը, որպես Հայաստան</a:t>
            </a:r>
            <a:r>
              <a:rPr lang="en-US" sz="2400" dirty="0" smtClean="0"/>
              <a:t>ի</a:t>
            </a:r>
            <a:r>
              <a:rPr lang="hy-AM" sz="2400" dirty="0" smtClean="0"/>
              <a:t> պատմության</a:t>
            </a:r>
            <a:r>
              <a:rPr lang="en-US" sz="2400" dirty="0" smtClean="0"/>
              <a:t> </a:t>
            </a:r>
            <a:r>
              <a:rPr lang="hy-AM" sz="2400" dirty="0" smtClean="0"/>
              <a:t> աղբյուր, իր տեսակի մեջ թերևս միակն է, որ տալիս է Հայաստանի</a:t>
            </a:r>
            <a:r>
              <a:rPr lang="en-US" sz="2400" dirty="0" smtClean="0"/>
              <a:t> </a:t>
            </a:r>
            <a:r>
              <a:rPr lang="hy-AM" sz="2400" dirty="0" smtClean="0"/>
              <a:t> դարձը, նյութեր հայ հեթանոսական կրոնի</a:t>
            </a:r>
            <a:r>
              <a:rPr lang="en-US" sz="2400" dirty="0" smtClean="0"/>
              <a:t> </a:t>
            </a:r>
            <a:r>
              <a:rPr lang="hy-AM" sz="2400" dirty="0" smtClean="0"/>
              <a:t> և ժողովրդական հավատալիքների մասին, արտացոլում է նոր և հին կրոնների՝ քրիստոնեության ու հեթանոսության պայքարի աստիճանական զարգացումը, առաջինի վերջնական հաղթանակը։ Վերջապես, Ագաթանգեղոսը հաղորդում է բավական հարուստ տեղեկություններ Հայաստանի նախարարական կազմի, ներքին կյանքի, աշխարհագրության և տնտեսության մասին։</a:t>
            </a:r>
          </a:p>
        </p:txBody>
      </p:sp>
    </p:spTree>
  </p:cSld>
  <p:clrMapOvr>
    <a:masterClrMapping/>
  </p:clrMapOvr>
  <p:transition advTm="8375">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500042"/>
            <a:ext cx="7572428" cy="3539430"/>
          </a:xfrm>
          <a:prstGeom prst="rect">
            <a:avLst/>
          </a:prstGeom>
          <a:ln w="12700">
            <a:solidFill>
              <a:schemeClr val="tx1"/>
            </a:solidFill>
            <a:prstDash val="lgDashDotDot"/>
          </a:ln>
          <a:effectLst>
            <a:reflection blurRad="6350" stA="50000" endA="300" endPos="90000" dir="5400000" sy="-100000" algn="bl" rotWithShape="0"/>
          </a:effectLst>
        </p:spPr>
        <p:txBody>
          <a:bodyPr wrap="square">
            <a:spAutoFit/>
          </a:bodyPr>
          <a:lstStyle/>
          <a:p>
            <a:r>
              <a:rPr lang="hy-AM" sz="3200" b="1" i="1" cap="all" dirty="0">
                <a:solidFill>
                  <a:schemeClr val="bg1">
                    <a:lumMod val="75000"/>
                    <a:lumOff val="25000"/>
                  </a:schemeClr>
                </a:solidFill>
              </a:rPr>
              <a:t>Հ</a:t>
            </a:r>
            <a:r>
              <a:rPr lang="hy-AM" sz="3200" b="1" i="1" dirty="0">
                <a:solidFill>
                  <a:schemeClr val="bg1">
                    <a:lumMod val="75000"/>
                    <a:lumOff val="25000"/>
                  </a:schemeClr>
                </a:solidFill>
              </a:rPr>
              <a:t>այ գրերի </a:t>
            </a:r>
            <a:r>
              <a:rPr lang="hy-AM" sz="3200" b="1" i="1" dirty="0" smtClean="0">
                <a:solidFill>
                  <a:schemeClr val="bg1">
                    <a:lumMod val="75000"/>
                    <a:lumOff val="25000"/>
                  </a:schemeClr>
                </a:solidFill>
              </a:rPr>
              <a:t>գյու</a:t>
            </a:r>
            <a:r>
              <a:rPr lang="en-US" sz="3200" b="1" i="1" dirty="0" smtClean="0">
                <a:solidFill>
                  <a:schemeClr val="bg1">
                    <a:lumMod val="75000"/>
                    <a:lumOff val="25000"/>
                  </a:schemeClr>
                </a:solidFill>
              </a:rPr>
              <a:t>տ</a:t>
            </a:r>
            <a:r>
              <a:rPr lang="hy-AM" sz="3200" b="1" i="1" dirty="0" smtClean="0">
                <a:solidFill>
                  <a:schemeClr val="bg1">
                    <a:lumMod val="75000"/>
                    <a:lumOff val="25000"/>
                  </a:schemeClr>
                </a:solidFill>
              </a:rPr>
              <a:t>ը </a:t>
            </a:r>
            <a:r>
              <a:rPr lang="hy-AM" sz="3200" b="1" i="1" dirty="0">
                <a:solidFill>
                  <a:schemeClr val="bg1">
                    <a:lumMod val="75000"/>
                    <a:lumOff val="25000"/>
                  </a:schemeClr>
                </a:solidFill>
              </a:rPr>
              <a:t>(405թ.) խթան է հանդիսանում ազգային գրականության ստեղծման համար: </a:t>
            </a:r>
            <a:r>
              <a:rPr lang="en-US" sz="3200" b="1" i="1" dirty="0">
                <a:solidFill>
                  <a:schemeClr val="bg1">
                    <a:lumMod val="75000"/>
                    <a:lumOff val="25000"/>
                  </a:schemeClr>
                </a:solidFill>
              </a:rPr>
              <a:t>V </a:t>
            </a:r>
            <a:r>
              <a:rPr lang="hy-AM" sz="3200" b="1" i="1" dirty="0">
                <a:solidFill>
                  <a:schemeClr val="bg1">
                    <a:lumMod val="75000"/>
                    <a:lumOff val="25000"/>
                  </a:schemeClr>
                </a:solidFill>
              </a:rPr>
              <a:t>դարում Հայաստանում ծավալվեց մշակութային զորեղ շարժում, որը հիմք դրեց ազգային գրականության հետագա զարգացմանը:</a:t>
            </a:r>
            <a:endParaRPr lang="ru-RU" sz="3200" dirty="0">
              <a:solidFill>
                <a:schemeClr val="bg1">
                  <a:lumMod val="75000"/>
                  <a:lumOff val="25000"/>
                </a:schemeClr>
              </a:solidFill>
            </a:endParaRPr>
          </a:p>
        </p:txBody>
      </p:sp>
    </p:spTree>
  </p:cSld>
  <p:clrMapOvr>
    <a:masterClrMapping/>
  </p:clrMapOvr>
  <p:transition advTm="3797">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haymard.am/upload/photo/ph138684470927.JPG"/>
          <p:cNvPicPr>
            <a:picLocks noChangeAspect="1" noChangeArrowheads="1"/>
          </p:cNvPicPr>
          <p:nvPr/>
        </p:nvPicPr>
        <p:blipFill>
          <a:blip r:embed="rId2"/>
          <a:srcRect/>
          <a:stretch>
            <a:fillRect/>
          </a:stretch>
        </p:blipFill>
        <p:spPr bwMode="auto">
          <a:xfrm>
            <a:off x="0" y="2000240"/>
            <a:ext cx="4857712" cy="4857760"/>
          </a:xfrm>
          <a:prstGeom prst="rect">
            <a:avLst/>
          </a:prstGeom>
          <a:noFill/>
        </p:spPr>
      </p:pic>
      <p:pic>
        <p:nvPicPr>
          <p:cNvPr id="22532" name="Picture 4" descr="http://www.armenianreligion.am/cms/image.php?image=http://www.armenianreligion.am/content_images/image/%D4%BF%D6%80%D5%B8%D5%B6%D5%AB%20%D5%B0%D5%A1%D5%B6%D6%80%D5%A1%D5%A3%D5%AB%D5%BF%D5%A1%D6%80%D5%A1%D5%B6/%D5%A2%D5%B8%D6%82%D5%A6%D5%A1%D5%B6%D5%A4.jpg&amp;width=150&amp;height=200"/>
          <p:cNvPicPr>
            <a:picLocks noChangeAspect="1" noChangeArrowheads="1"/>
          </p:cNvPicPr>
          <p:nvPr/>
        </p:nvPicPr>
        <p:blipFill>
          <a:blip r:embed="rId3"/>
          <a:srcRect/>
          <a:stretch>
            <a:fillRect/>
          </a:stretch>
        </p:blipFill>
        <p:spPr bwMode="auto">
          <a:xfrm>
            <a:off x="4857752" y="2000240"/>
            <a:ext cx="4286248" cy="4857760"/>
          </a:xfrm>
          <a:prstGeom prst="rect">
            <a:avLst/>
          </a:prstGeom>
          <a:noFill/>
        </p:spPr>
      </p:pic>
      <p:sp>
        <p:nvSpPr>
          <p:cNvPr id="6" name="Прямоугольник 5"/>
          <p:cNvSpPr/>
          <p:nvPr/>
        </p:nvSpPr>
        <p:spPr>
          <a:xfrm>
            <a:off x="0" y="0"/>
            <a:ext cx="9144000" cy="20002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Прямоугольник 6"/>
          <p:cNvSpPr/>
          <p:nvPr/>
        </p:nvSpPr>
        <p:spPr>
          <a:xfrm>
            <a:off x="857224" y="357166"/>
            <a:ext cx="7385356"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ՓԱՎՍՏՈՍ ԲՈՒԶԱՆԴ</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advTm="4000">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21506" name="Picture 2" descr="http://image.slidesharecdn.com/newmicrosoftpowerpointpresentation-131203050605-phpapp02/95/-3-638.jpg?cb=1386047195"/>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transition advTm="9204">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20482" name="Picture 2" descr="http://image.slidesharecdn.com/elenmkrtchyan-131002022049-phpapp02/95/-6-638.jpg?cb=1380680534"/>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transition advTm="6031">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litopedia.org/images/4/4e/Arshak_ev_Shapuh.jpg"/>
          <p:cNvPicPr>
            <a:picLocks noChangeAspect="1" noChangeArrowheads="1"/>
          </p:cNvPicPr>
          <p:nvPr/>
        </p:nvPicPr>
        <p:blipFill>
          <a:blip r:embed="rId2"/>
          <a:srcRect/>
          <a:stretch>
            <a:fillRect/>
          </a:stretch>
        </p:blipFill>
        <p:spPr bwMode="auto">
          <a:xfrm>
            <a:off x="214282" y="1214422"/>
            <a:ext cx="4000496" cy="5357826"/>
          </a:xfrm>
          <a:prstGeom prst="rect">
            <a:avLst/>
          </a:prstGeom>
          <a:noFill/>
        </p:spPr>
      </p:pic>
      <p:sp>
        <p:nvSpPr>
          <p:cNvPr id="5" name="Прямоугольник 4"/>
          <p:cNvSpPr/>
          <p:nvPr/>
        </p:nvSpPr>
        <p:spPr>
          <a:xfrm>
            <a:off x="4357686" y="1285860"/>
            <a:ext cx="4429156" cy="2862322"/>
          </a:xfrm>
          <a:prstGeom prst="rect">
            <a:avLst/>
          </a:prstGeom>
          <a:ln w="9525">
            <a:solidFill>
              <a:schemeClr val="tx1"/>
            </a:solidFill>
          </a:ln>
          <a:effectLst>
            <a:glow rad="63500">
              <a:schemeClr val="accent4">
                <a:satMod val="175000"/>
                <a:alpha val="40000"/>
              </a:schemeClr>
            </a:glow>
            <a:reflection blurRad="6350" stA="50000" endA="295" endPos="92000" dist="101600" dir="5400000" sy="-100000" algn="bl" rotWithShape="0"/>
          </a:effectLst>
        </p:spPr>
        <p:txBody>
          <a:bodyPr wrap="square">
            <a:spAutoFit/>
          </a:bodyPr>
          <a:lstStyle/>
          <a:p>
            <a:r>
              <a:rPr lang="hy-AM" sz="2000" dirty="0" smtClean="0">
                <a:solidFill>
                  <a:schemeClr val="bg1">
                    <a:lumMod val="95000"/>
                    <a:lumOff val="5000"/>
                  </a:schemeClr>
                </a:solidFill>
              </a:rPr>
              <a:t>— Հեռու ինձանից, չարագործ ծառա, որ տերերիդ վրա տեր ես դարձել, և ես չեմ ների քեզ և քո որդոց իմ նախնիների վրեժը և Արտավան թագավորի մահը։ Որովհետև այժմ դուք, ծառաներդ, ձեր տերերի՝ մեր բարձն եք հափշտակել, բայց ես չեմ թույլ տա այդ, մինչև դարձյալ մենք մեր տեղը չգրավենք։</a:t>
            </a:r>
            <a:endParaRPr lang="ru-RU" sz="2000" dirty="0">
              <a:solidFill>
                <a:schemeClr val="bg1">
                  <a:lumMod val="95000"/>
                  <a:lumOff val="5000"/>
                </a:schemeClr>
              </a:solidFill>
            </a:endParaRPr>
          </a:p>
        </p:txBody>
      </p:sp>
      <p:sp>
        <p:nvSpPr>
          <p:cNvPr id="6" name="Прямоугольник 5"/>
          <p:cNvSpPr/>
          <p:nvPr/>
        </p:nvSpPr>
        <p:spPr>
          <a:xfrm>
            <a:off x="1142976" y="285728"/>
            <a:ext cx="5905992" cy="923330"/>
          </a:xfrm>
          <a:prstGeom prst="rect">
            <a:avLst/>
          </a:prstGeom>
          <a:noFill/>
        </p:spPr>
        <p:txBody>
          <a:bodyPr wrap="squar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Արշակ</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և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Շապուհ</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Tm="6734">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encyclopedia.am/upload_files/book_2/letter_1/header_974/Image_2997.jpg"/>
          <p:cNvPicPr>
            <a:picLocks noChangeAspect="1" noChangeArrowheads="1"/>
          </p:cNvPicPr>
          <p:nvPr/>
        </p:nvPicPr>
        <p:blipFill>
          <a:blip r:embed="rId2"/>
          <a:srcRect/>
          <a:stretch>
            <a:fillRect/>
          </a:stretch>
        </p:blipFill>
        <p:spPr bwMode="auto">
          <a:xfrm>
            <a:off x="214282" y="1214422"/>
            <a:ext cx="4786314" cy="3143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0000" endA="295" endPos="92000" dist="1016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428596" y="142852"/>
            <a:ext cx="500066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ԵՂԻՇԵ</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5214942" y="785794"/>
            <a:ext cx="3714776" cy="5929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8" name="Прямоугольник 7"/>
          <p:cNvSpPr/>
          <p:nvPr/>
        </p:nvSpPr>
        <p:spPr>
          <a:xfrm>
            <a:off x="5286380" y="785794"/>
            <a:ext cx="3714744" cy="5909310"/>
          </a:xfrm>
          <a:prstGeom prst="rect">
            <a:avLst/>
          </a:prstGeom>
        </p:spPr>
        <p:txBody>
          <a:bodyPr wrap="square">
            <a:spAutoFit/>
          </a:bodyPr>
          <a:lstStyle/>
          <a:p>
            <a:r>
              <a:rPr lang="hy-AM" dirty="0" smtClean="0"/>
              <a:t>Այս պատմիչի մասին քիչ բան գիտենք, այն քիչն էլ մեզ հասցրել է ավանդությունը, որի համաձայն Եղիշեն եղել է վարդապետ </a:t>
            </a:r>
            <a:r>
              <a:rPr lang="hy-AM" dirty="0" smtClean="0">
                <a:hlinkClick r:id="rId3" tooltip="Սահակ Ա Պարթև"/>
              </a:rPr>
              <a:t>Սահակի</a:t>
            </a:r>
            <a:r>
              <a:rPr lang="hy-AM" dirty="0" smtClean="0"/>
              <a:t> և </a:t>
            </a:r>
            <a:r>
              <a:rPr lang="hy-AM" dirty="0" smtClean="0">
                <a:hlinkClick r:id="rId4" tooltip="Մեսրոպ Մաշտոց"/>
              </a:rPr>
              <a:t>Մաշտոցի</a:t>
            </a:r>
            <a:r>
              <a:rPr lang="hy-AM" dirty="0" smtClean="0"/>
              <a:t> կրտսեր աշակերտներից։ Եղիշեն սկզբնական կրթությունը ստացել է հայրենիքում, նորաբաց դպրոցներում հայերենի հետ սովորել է նաև </a:t>
            </a:r>
            <a:r>
              <a:rPr lang="hy-AM" u="sng" dirty="0" smtClean="0">
                <a:hlinkClick r:id="rId5" tooltip="Հունարեն"/>
              </a:rPr>
              <a:t>հունարեն</a:t>
            </a:r>
            <a:r>
              <a:rPr lang="hy-AM" dirty="0" smtClean="0"/>
              <a:t>, </a:t>
            </a:r>
            <a:r>
              <a:rPr lang="hy-AM" dirty="0" smtClean="0">
                <a:hlinkClick r:id="rId6" tooltip="Ասորերեն"/>
              </a:rPr>
              <a:t>ասորերեն</a:t>
            </a:r>
            <a:r>
              <a:rPr lang="hy-AM" dirty="0" smtClean="0"/>
              <a:t> և </a:t>
            </a:r>
            <a:r>
              <a:rPr lang="hy-AM" dirty="0" smtClean="0">
                <a:hlinkClick r:id="rId7" tooltip="Պարսկերեն"/>
              </a:rPr>
              <a:t>պարսկերեն</a:t>
            </a:r>
            <a:r>
              <a:rPr lang="hy-AM" dirty="0" smtClean="0"/>
              <a:t>։ Ապա Մեսրոպ Մաշտոցի և Սահակ Պարթևի կողմից մի խումբ այլ աշակերտների հետ 432-433 թթ ուղարկվել է </a:t>
            </a:r>
            <a:r>
              <a:rPr lang="hy-AM" dirty="0" smtClean="0">
                <a:hlinkClick r:id="rId8" tooltip="Ալեքսանդրիա"/>
              </a:rPr>
              <a:t>Ալեքսանդրիայի</a:t>
            </a:r>
            <a:r>
              <a:rPr lang="hy-AM" dirty="0" smtClean="0"/>
              <a:t> հռչակավոր համալսարան։ Մի քանի տարի այնտեղ սովորելուց հետո 441-442 թթ վերադարձել է </a:t>
            </a:r>
            <a:r>
              <a:rPr lang="hy-AM" dirty="0" smtClean="0">
                <a:hlinkClick r:id="rId9" tooltip="Հայաստան"/>
              </a:rPr>
              <a:t>Հայաստան</a:t>
            </a:r>
            <a:r>
              <a:rPr lang="hy-AM" dirty="0" smtClean="0"/>
              <a:t>՝ ստանալով վարդապետական աստիճան։</a:t>
            </a:r>
            <a:endParaRPr lang="ru-RU" dirty="0"/>
          </a:p>
        </p:txBody>
      </p:sp>
    </p:spTree>
  </p:cSld>
  <p:clrMapOvr>
    <a:masterClrMapping/>
  </p:clrMapOvr>
  <p:transition advTm="8109">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argisdi.am/1304.jpg"/>
          <p:cNvPicPr>
            <a:picLocks noChangeAspect="1" noChangeArrowheads="1"/>
          </p:cNvPicPr>
          <p:nvPr/>
        </p:nvPicPr>
        <p:blipFill>
          <a:blip r:embed="rId2"/>
          <a:srcRect/>
          <a:stretch>
            <a:fillRect/>
          </a:stretch>
        </p:blipFill>
        <p:spPr bwMode="auto">
          <a:xfrm>
            <a:off x="4714876" y="0"/>
            <a:ext cx="4190203" cy="38576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0000" endA="300" endPos="90000" dist="508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Прямоугольник 5"/>
          <p:cNvSpPr/>
          <p:nvPr/>
        </p:nvSpPr>
        <p:spPr>
          <a:xfrm>
            <a:off x="0" y="0"/>
            <a:ext cx="4714876"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7" name="Прямоугольник 6"/>
          <p:cNvSpPr/>
          <p:nvPr/>
        </p:nvSpPr>
        <p:spPr>
          <a:xfrm>
            <a:off x="142844" y="0"/>
            <a:ext cx="4429156" cy="6463308"/>
          </a:xfrm>
          <a:prstGeom prst="rect">
            <a:avLst/>
          </a:prstGeom>
        </p:spPr>
        <p:txBody>
          <a:bodyPr wrap="square">
            <a:spAutoFit/>
          </a:bodyPr>
          <a:lstStyle/>
          <a:p>
            <a:r>
              <a:rPr lang="hy-AM" dirty="0" smtClean="0">
                <a:solidFill>
                  <a:srgbClr val="C00000"/>
                </a:solidFill>
              </a:rPr>
              <a:t>Եթե ընդունենք, որ Եղիշեն Ալեքսանդրիա մեկնելիս եղել է 24-25 տարեկան հասակում, ապա նա պետք է ծնված լինի 410-415 թթ ժամանակամիջոցում։ Հայրենիք վերադառնալով՝ ըստ ավանդապատման, դարձել է Վարդան Զորավարի</a:t>
            </a:r>
            <a:r>
              <a:rPr lang="en-US" dirty="0" smtClean="0">
                <a:solidFill>
                  <a:srgbClr val="C00000"/>
                </a:solidFill>
              </a:rPr>
              <a:t> </a:t>
            </a:r>
            <a:r>
              <a:rPr lang="hy-AM" dirty="0" smtClean="0">
                <a:solidFill>
                  <a:srgbClr val="C00000"/>
                </a:solidFill>
              </a:rPr>
              <a:t>գրագիրը, 451</a:t>
            </a:r>
            <a:r>
              <a:rPr lang="en-US" dirty="0" smtClean="0">
                <a:solidFill>
                  <a:srgbClr val="C00000"/>
                </a:solidFill>
              </a:rPr>
              <a:t> </a:t>
            </a:r>
            <a:r>
              <a:rPr lang="hy-AM" dirty="0" smtClean="0">
                <a:solidFill>
                  <a:srgbClr val="C00000"/>
                </a:solidFill>
              </a:rPr>
              <a:t> թ հայոց ազատագրական պայքարի՝ Ավարայրի հերոսամարտի</a:t>
            </a:r>
            <a:r>
              <a:rPr lang="en-US" dirty="0" smtClean="0">
                <a:solidFill>
                  <a:srgbClr val="C00000"/>
                </a:solidFill>
              </a:rPr>
              <a:t> </a:t>
            </a:r>
            <a:r>
              <a:rPr lang="hy-AM" dirty="0" smtClean="0">
                <a:solidFill>
                  <a:srgbClr val="C00000"/>
                </a:solidFill>
              </a:rPr>
              <a:t> ժամանակակիցն ու մասնակիցն է եղել։ Հայտնի է, որ հայոց պատերազմից հետո Եղիշեն դարձել է մենակյաց և ճգնավոր՝ մեկուսանալով Մոկաց</a:t>
            </a:r>
            <a:r>
              <a:rPr lang="en-US" dirty="0" smtClean="0">
                <a:solidFill>
                  <a:srgbClr val="C00000"/>
                </a:solidFill>
              </a:rPr>
              <a:t> </a:t>
            </a:r>
            <a:r>
              <a:rPr lang="hy-AM" dirty="0" smtClean="0">
                <a:solidFill>
                  <a:srgbClr val="C00000"/>
                </a:solidFill>
              </a:rPr>
              <a:t> լեռներում՝ մի քարայրում, որը հետագայում կոչվել է «</a:t>
            </a:r>
            <a:r>
              <a:rPr lang="hy-AM" b="1" dirty="0" smtClean="0">
                <a:solidFill>
                  <a:srgbClr val="C00000"/>
                </a:solidFill>
              </a:rPr>
              <a:t>Եղիշեի Այր</a:t>
            </a:r>
            <a:r>
              <a:rPr lang="hy-AM" dirty="0" smtClean="0">
                <a:solidFill>
                  <a:srgbClr val="C00000"/>
                </a:solidFill>
              </a:rPr>
              <a:t>»։ Հենց այդտեղ էլ գրել է </a:t>
            </a:r>
            <a:r>
              <a:rPr lang="hy-AM" dirty="0" smtClean="0">
                <a:solidFill>
                  <a:schemeClr val="bg1"/>
                </a:solidFill>
              </a:rPr>
              <a:t>«Վարդանի և Հայոց Պատերազմի Մասին»</a:t>
            </a:r>
            <a:r>
              <a:rPr lang="en-US" dirty="0" smtClean="0">
                <a:solidFill>
                  <a:schemeClr val="bg1"/>
                </a:solidFill>
              </a:rPr>
              <a:t> </a:t>
            </a:r>
            <a:r>
              <a:rPr lang="hy-AM" dirty="0" smtClean="0">
                <a:solidFill>
                  <a:srgbClr val="C00000"/>
                </a:solidFill>
              </a:rPr>
              <a:t>երկը և աստվածաբանական</a:t>
            </a:r>
            <a:r>
              <a:rPr lang="en-US" baseline="30000" dirty="0" smtClean="0">
                <a:solidFill>
                  <a:srgbClr val="C00000"/>
                </a:solidFill>
              </a:rPr>
              <a:t> </a:t>
            </a:r>
            <a:r>
              <a:rPr lang="hy-AM" dirty="0" smtClean="0">
                <a:solidFill>
                  <a:srgbClr val="C00000"/>
                </a:solidFill>
              </a:rPr>
              <a:t> և կանոնական</a:t>
            </a:r>
            <a:r>
              <a:rPr lang="en-US" baseline="30000" dirty="0" smtClean="0">
                <a:solidFill>
                  <a:srgbClr val="C00000"/>
                </a:solidFill>
              </a:rPr>
              <a:t> </a:t>
            </a:r>
            <a:r>
              <a:rPr lang="hy-AM" dirty="0" smtClean="0">
                <a:solidFill>
                  <a:srgbClr val="C00000"/>
                </a:solidFill>
              </a:rPr>
              <a:t>, խրատական</a:t>
            </a:r>
            <a:r>
              <a:rPr lang="en-US" baseline="30000" dirty="0" smtClean="0">
                <a:solidFill>
                  <a:srgbClr val="C00000"/>
                </a:solidFill>
              </a:rPr>
              <a:t> </a:t>
            </a:r>
            <a:r>
              <a:rPr lang="hy-AM" dirty="0" smtClean="0">
                <a:solidFill>
                  <a:srgbClr val="C00000"/>
                </a:solidFill>
              </a:rPr>
              <a:t> բնույթի աշխատություններ։ Մահացել է խոր ծերության հասակում, ենթադրաբար 470-475 թթ միջև ընկած ժամանակամիջոցում։</a:t>
            </a:r>
            <a:endParaRPr lang="ru-RU" dirty="0">
              <a:solidFill>
                <a:srgbClr val="C00000"/>
              </a:solidFill>
            </a:endParaRPr>
          </a:p>
        </p:txBody>
      </p:sp>
    </p:spTree>
  </p:cSld>
  <p:clrMapOvr>
    <a:masterClrMapping/>
  </p:clrMapOvr>
  <p:transition advTm="8813">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s1620.vkontakte.ru/u3584016/73307761/x_1fa632c5.jpg"/>
          <p:cNvPicPr>
            <a:picLocks noChangeAspect="1" noChangeArrowheads="1"/>
          </p:cNvPicPr>
          <p:nvPr/>
        </p:nvPicPr>
        <p:blipFill>
          <a:blip r:embed="rId2"/>
          <a:srcRect/>
          <a:stretch>
            <a:fillRect/>
          </a:stretch>
        </p:blipFill>
        <p:spPr bwMode="auto">
          <a:xfrm>
            <a:off x="-1" y="0"/>
            <a:ext cx="9141599" cy="6858000"/>
          </a:xfrm>
          <a:prstGeom prst="rect">
            <a:avLst/>
          </a:prstGeom>
          <a:noFill/>
        </p:spPr>
      </p:pic>
    </p:spTree>
  </p:cSld>
  <p:clrMapOvr>
    <a:masterClrMapping/>
  </p:clrMapOvr>
  <p:transition advTm="4015">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 name="Прямоугольник 4"/>
          <p:cNvSpPr/>
          <p:nvPr/>
        </p:nvSpPr>
        <p:spPr>
          <a:xfrm>
            <a:off x="1214414" y="428604"/>
            <a:ext cx="6540573"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ՂԱԶԱՐ   ՓԱՐՊԵՑԻ</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4338" name="Picture 2" descr="http://www.masis.tv/img/Parpi_Hayizuh_Yerkir_2012May20_213631.jpg"/>
          <p:cNvPicPr>
            <a:picLocks noChangeAspect="1" noChangeArrowheads="1"/>
          </p:cNvPicPr>
          <p:nvPr/>
        </p:nvPicPr>
        <p:blipFill>
          <a:blip r:embed="rId2"/>
          <a:srcRect/>
          <a:stretch>
            <a:fillRect/>
          </a:stretch>
        </p:blipFill>
        <p:spPr bwMode="auto">
          <a:xfrm>
            <a:off x="1" y="1571612"/>
            <a:ext cx="5500694" cy="5286388"/>
          </a:xfrm>
          <a:prstGeom prst="rect">
            <a:avLst/>
          </a:prstGeom>
          <a:noFill/>
        </p:spPr>
      </p:pic>
      <p:pic>
        <p:nvPicPr>
          <p:cNvPr id="14340" name="Picture 4" descr="https://upload.wikimedia.org/wikipedia/commons/thumb/8/8f/Monument_to_Ghazar_Parpetsi_in_Parpi.jpg/220px-Monument_to_Ghazar_Parpetsi_in_Parpi.jpg"/>
          <p:cNvPicPr>
            <a:picLocks noChangeAspect="1" noChangeArrowheads="1"/>
          </p:cNvPicPr>
          <p:nvPr/>
        </p:nvPicPr>
        <p:blipFill>
          <a:blip r:embed="rId3"/>
          <a:srcRect/>
          <a:stretch>
            <a:fillRect/>
          </a:stretch>
        </p:blipFill>
        <p:spPr bwMode="auto">
          <a:xfrm>
            <a:off x="5500694" y="1571612"/>
            <a:ext cx="3613169" cy="5286388"/>
          </a:xfrm>
          <a:prstGeom prst="rect">
            <a:avLst/>
          </a:prstGeom>
          <a:noFill/>
        </p:spPr>
      </p:pic>
    </p:spTree>
  </p:cSld>
  <p:clrMapOvr>
    <a:masterClrMapping/>
  </p:clrMapOvr>
  <p:transition advTm="4594">
    <p:checke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13314" name="Picture 2" descr="http://image.slidesharecdn.com/elenmkrtchyan-131002022049-phpapp02/95/-11-638.jpg?cb=1380680534"/>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transition advTm="7391">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upload.wikimedia.org/wikipedia/commons/a/a3/Ghazar_Parpetsi._History_of_Armeni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5187">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714356"/>
            <a:ext cx="7715304" cy="4893647"/>
          </a:xfrm>
          <a:prstGeom prst="rect">
            <a:avLst/>
          </a:prstGeom>
          <a:effectLst>
            <a:glow rad="228600">
              <a:schemeClr val="accent1">
                <a:satMod val="175000"/>
                <a:alpha val="40000"/>
              </a:schemeClr>
            </a:glow>
            <a:outerShdw blurRad="50800" dist="38100" dir="13500000" algn="br" rotWithShape="0">
              <a:prstClr val="black">
                <a:alpha val="40000"/>
              </a:prstClr>
            </a:outerShdw>
          </a:effectLst>
        </p:spPr>
        <p:txBody>
          <a:bodyPr wrap="square">
            <a:spAutoFit/>
          </a:bodyPr>
          <a:lstStyle/>
          <a:p>
            <a:r>
              <a:rPr lang="hy-AM" b="1" i="1" dirty="0"/>
              <a:t> </a:t>
            </a:r>
            <a:r>
              <a:rPr lang="hy-AM" sz="2400" b="1" i="1" dirty="0" smtClean="0"/>
              <a:t>387</a:t>
            </a:r>
            <a:r>
              <a:rPr lang="en-US" sz="2400" b="1" i="1" dirty="0" smtClean="0"/>
              <a:t>թ.</a:t>
            </a:r>
            <a:r>
              <a:rPr lang="hy-AM" sz="2400" b="1" i="1" dirty="0" smtClean="0"/>
              <a:t>-ին </a:t>
            </a:r>
            <a:r>
              <a:rPr lang="hy-AM" sz="2400" b="1" i="1" dirty="0"/>
              <a:t>երկու մասի բաժանված Հայաստանի արևելյան և արմևմտյան հատվածների միմյանցից օտարացումը սպառնում էր երկրի և ժողովրդի միասնությանը։ Առկա էր հայության ձուլման վտանգը։ Դպրության լեզուն հունարենն էր (մասամբ՝ ասորերենը), օտարալեզու էին քրիստոնեական գրքերը, եկեղեցիներում կատարվող քարոզները։ Պետք էր հայացնել այս ամենը, ամրացնել երկրի երկու հատվածների հոգևվոր, լեզվական և մշակույթի միասնությունը, որը կարող էր քաղաքական միասնության հիմք դառնալ։ Այդ նպատակի իրականացման համար հարկավոր էր մի հզոր միջոց, որը և եղավ Մեսրոպ Մաշտոցի՝ հայոց գրերի գյուտը ։</a:t>
            </a:r>
            <a:endParaRPr lang="ru-RU" sz="2400" dirty="0"/>
          </a:p>
        </p:txBody>
      </p:sp>
    </p:spTree>
  </p:cSld>
  <p:clrMapOvr>
    <a:masterClrMapping/>
  </p:clrMapOvr>
  <p:transition advTm="7422">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data:image/jpeg;base64,/9j/4AAQSkZJRgABAQAAAQABAAD/2wCEAAkGBxQTEhUUExQWFhUVGRoYFxgYGBkYHRoYGhweGhsXHxofHCggGhwlHBoaITEiJSkrLi4uHR8zODMsNygtLisBCgoKDg0OGxAQGywkHyY0NCwsNC8sLCwsLCwsNCwsLCwsLCwsLDQsLCwsLCwsLCwsLCwsLCwsLCwsLCwsLCwsLP/AABEIAKoBKAMBIgACEQEDEQH/xAAcAAABBQEBAQAAAAAAAAAAAAADAQIEBQYABwj/xABIEAABAgMFBAcFAwkGBwEAAAABAhEAAyEEEjFBUQVhcYEGEyKRobHwMkLB0eEHUrIUIzRicnOSwvEkM0N0gqIVJVNUk7PSFv/EABkBAAMBAQEAAAAAAAAAAAAAAAABAwIEBf/EACwRAAICAgEDAwMDBQEAAAAAAAABAhEDITEEEkEiUWETMvBxgZEzUqHB0SP/2gAMAwEAAhEDEQA/AElqpzhUcK73hqHAOkSU4vy4fOOCj0BZBphrDlg5a1hlwHvMHBELwKzkA04b+cGCw0Mv+UcKVhCZylZejD5fA7zAUgYmCq44waYmESa5w5ZOUAJyxhQawWFCsd0MSaGFSo4q8BWETXKGAxQAGXCBIFTqYkTE4N6MMCGBxb19YTY7DISwA45Ft8dX5womfT0IUA4wJiH4Qih6rHKW3HSBFbiDgBCkDKECa8IGtXp4ciYHY+jwgGwxByaH5Boaggnhuxh4B0PnGkYZRoHZNX7Su8qMDUrn3wqJjJ5nzMA7ZWEoDqOA8ydAI1+o+RtongDtZ0AAJJOgAqT9YWRYrQvBCZY1WXLfsig74vbDstMs3j2pmaj5J+6Ik9XmBHNPqa+02oe5WyNk3VXuuUSxAYDNt0S1WZWUw01AI8gfGEtG0pMosuYgHMEueLAvHI2xZqNOl4ZqaJPJle6Zqo8Ge2tsaam8ZaHSSFMg4KHvBLOAQSCA+UdZ9ppWLtXGKcwd6R2hzEbGQpKkhSSFJOCgQQebtES37IRNxSkq3h33Q49XuplY6WjKzFXsw6TQ+YO4w2SJZSykujL7yD93cH9YRPtWxwxuEoWHYEkppgGNWO4iKGVtBlkLSUKFFMCoFtU48w8di9S0Z+pFun/ksDs0iqCFDQ4/xD4x0lYBuTE3XwvYPmHdsa98GsE4teRdWnNIU/MO1dxiXLUVpICkqGYI8wYxJ+5RQjyiN2BmdAxU76BOfKA2oAD84S33czxag4BzEkWZQoAhBOJSmvflAVSQhroK1l2fE79w4QRZOboqNrAlIvAAMbqBmdToAPhHRNttnKUqJ7SyKnTcNwjo6Iy0c84b2XiKjDGuTjdBES2ZoYibShbjBQaxBGwstPrc8GKYbLVT5wt5gIBCJR2jv+eGrRyRgPrCoFfT4mHXBAAwpbkPGEuDOCLd+Mc2lGxaEA1Mwev6wNIrh6EHVKfDgY6WlqQBZz4UgipWn1hyV/IfGFBaoJwgERJ8lRYgsQRgARjUcw4eFBNaUpug7gYluJFIZJUDUOQTj4QBZwRSFAhwIhyKKf16+UFBYEgCGXMOUSVD14Q27i1X9GBhZHSmuUNMovlEhKGr4QihUU+EAmxJMotEhLtCyuEGApg0aMtmWQOzXfzqYs9h2QBJXipZruT7o7q84ppR7KBqBXf8Y1lklAJAGALDgKDwER6mVKimPywdoUlCVKOABw78+EZpQm2wMktKNAAWc5ufepyD5tEvpVOKvzLsnsk6qvKu3XyAqTyi/sFmlS5SJcuYS5wOIJqSTrj3xPEu2Pc1sWSbukMsXRmTLALJGTkDd7x+gidbNnyVgBSg1TlTuq0W8sBu05Iw+fGIlptaEmmOGGP1hPK2yax2YfamzlSFqm2ZYAFVIfsrZqNWp1EaCyWlMxCFpcXg41BzSdCMIm2q0ywbsxctBVghS0gkbxFZYpZC5qXdlPXfRu4RDP6o91bRbFcXXgJtWz+yvFqKA35xkuluxcJyQ2SyMQcAvhkeUbybLeWsY0OkQk2cLSyhQhiCMiPlGujytL9CfUaaZ5hZbt4hboWPeTQ8S1SOFdXi0vTZfaU0xOSgat+0Kwu2tirlK9klALpWKkDQ+VccYiWPaIRQGhxQqgOrOGePS+7aN48i8uvzz7lvI2xLIZZKCfvj+YfFocLXIQVELC1HG6yjuFKJHGkDkyZc6ssVxUk+0OWfKETLSkkJlKUdEinMmMKKstJyW9P5IW0p0yYhTC4ndieKvgI6HbVnzSggpCQ2D17w/wAI6Lw4OWe3svQkYaxKlIZ/lEeUkGulde+JKBwjntlWPlvr6eHpTX0YWWKAYY0p5w5qvWGzIme9t2sPHx9ecNSQFbm+MOGO54TAETWHXs++FKB8c4as6O0DGPC6UwzwhyVVy+sCTiHEOQWeBMRIBpxhhPdDAa66QRCn7gYYhC4hiDWHrMMTCAeqkPSaZd8MHlDpY9fCGAtcD4wpRHFVWhqtPlC2Ay6/1hYelB9GCXKhoBMLLRnEqUjwhkvdEmSmkaSJs86stou9WaMLvdGushpuYHvHzBjDlToG4NGk6O2++gJV7SHSd4xB+ER6uL7VIvgfMSt6XrKZslZHYZnZw7uQcsMP9UX8uah0KQpwWIBUVABhg4p3mKrpnJJlylj2UrZT0YqFFeDc4r9mSphTLVLSsoUhJvUKb9QpL1L/AE3wsdSwr+DE0/qM3O2dpdXKvGeLOn7wCCrTFfYSMMji0UexLXNmWiXdnLnIULyr4R7J9lQFxJD6sxrFnsqxSZ8rtkpmDFXvDEMxcMQdM4uZapdllKWVhgLt5TJSAMBoMPKIqSiq8mnFnnNmmdXa50oy5XWGbM6yZNUkHElJrLWpQIZmoARTONPsaSWWSLpKgpgKBLBqaUMOlbWsyrUTLmS5ip0sKKUkG6tDJIJ1KWDY9gwmzNtImWubJwmBKVAfeDqBbhTvEY6pylB6+TeNJcsnzKSlnM0HOERaBw4mHWs9oIT7vaJOuQhWJrE+lVRv3OfqpLuURhEQrbsKSv2paQTmAz92POLREt4eUR1Rvk5bMseiEl3BUlsGUARvdvjEkbIKQwUpf7d1+8BzzBjQBGXwMNmJanGsUcm+SsMko8MwnSuSZUoqCUvhmeOkdBftAX+aI0A/3H5Dxjo68KTjs3LJP3JcigetaxIAccN0Q5S8H5esokyjEDpY6SotWCXX4wNALaY+t8FUIBDUKqajB8d8N64PiO8R5x0V/S9ofu5344i9COisq2ImKmKWkoUAAgpFGfNJizxpLbJd79j1RSu7KERluiLsjZos8lMlKlKSlwCtial2oAGclolij1iTSKraOJweFlqJ4VEBY4wdGUKgGoJca4Qfg8AfAt6/rBXOkAM5oZLOPHjDkphqfj8IBBE0h6a465QMvCp+PI4wUAUI7oVaMMYciOUrKHbEIIOhMDSWIBxJPhElBq3PlBRlhZaYmSpdIHKlxWbb6QpkAhHaUMQ3PF+UaqzDPPUmno6wxFoVLUFJNRCp9lPDfoIizjjWLONqmZUnF2jc7P2lJtUpUpQqRdUlWYOdfPWI1i2AqzT0KTMUZanSpJN2oFCwoaZ405RhptuEs3j7WQwPflDdn9J54tKJiiZrC7dJoxLsHw36xyR6ScJNwfp8orkzRlHa2eyT9ghaSpBUFtViwdhjq1YhTLFPmpSlASDLe5fTeDjBV2gUTRtA8X3R3aPWpBJAYAFFCQd+/dFkpV1V4Jp3RLtaZP6rqjCf8CtkwNPSEoxXSWSotRQKSSlQLVozYRhukWzp1nn/AJTLWozEKBCinvChgxqCNDHuMy09YGQ1czHmf2oqKAwAScXChUUTgYrhlc68Mlkk60d0a6XyrSu6o3Jx90sylfqqz4UOMa2TLfHHjvj54D048Y3XRfp1MktLtDzZeAV76R/OONeOEWydJ27xkXlt+o9VCIcVYb+6IWztoy7Qi/IUlYGhqNxGIPGLAJwxMcyNjFoZ8hAzwrvgsyU/1J+URrWi6h3y9Vh/oNb0YTpuLyae8o9wBA8o6O6W1ujRKvhHR1Ym+068iSlRKSRuPDKJiByiEhLPjWJSDEeSzCJb1TODqGA0iDa9oSpF3rZiEFTsFFnwdtcYnKGkFGOTzLor+l7Q/dzv/ZFl9k5PUzhlfH4YruiQa17Q/dz/AMcWH2Tj8zO/bT+GOnJ9r/YhHlfuSNszlHaSZZLoFlmKCcrxC3U2rCC9DdsIFks4nzPziytCApyVMpgPECsRtrj/AJqP8qvyXFXsXZkxVlsdplJMw2eZMKpY9opK8U6mhpC7U4pP85Hb7j0VGOkZjo4onaNuBJYXGEXsnaUpQBF529koWFcLjPGa6LrUdoW4qACiU0oWGWFHZucTinTso3tELbMwi3W8An9DUQHwN1FdxiPZpp/5RU1K3qa9sYwTbJ/t1v8A8mv8KIhmzlaNlJClIKjMAUnFJvpqIsuF+eCT5/Pc9Wu61b15x5rtSaRP2rU0lJauHsYRe2XYxmlSZe1J6ij2gFpJSXwIdxgYzlulFM3aiSoqKZCAVHFTXKnfnE8cUnyamzcdFXNjs5J/wk+UW6Yo+ii2slnGXVIrjlFx1ld3lE5fcyi4JMpfdB6bsYhdYGxz4Q3rmqCzQhDrdOurRuqecFFoa1BIwKbp84rrWsqN5TGjQI2v86F7041bAQ1Ey2a+daUyk3leyGFKmPPukU2X2jJCrpSSSo4nOndGj2vteUsFBSVJxC0sW3gECMZtJYI7JUzj2gBmMg+TxSG2TkBm0amFIq7bagmgqT4cYsLZNYE5eqRQrlEuVYx0QVkrIs9ZJJJc+cBs9M6+jEmZLrAJidNYqkTbs9K+z7b6ZSXCiSADNKxVyWAG4bt0eqrtAmSrwqSlwMtzkx8zWC3TJKgpCmYu2T4VGcbTYnT5YQpEyiWDNX9qmZJamAEcmXp29oSyeGep7Mtd2TeUCS5qKsRRm9Yx5H9ou0jMmEKJKgaZXUGrEMDefPRoejpwUSroUSSVkjD2ia90Y+0WlUxRUouTmc9IeHp3F9zMzyWqGykawQSsa5x0oecGu9+MdiOdsLs62zJK78pakKGYzGhGB4GPTOi/T9MwiXamlLPZEwewo739g+HDCPM5aNzev6QQAY+G6JZMUZ8jWRx4PoAJ7uUV+0yyO4fPwjD9DulypQTJn1lYJWfaRoDqnxG8YbTaKrxAGDODxz7o8/JBwdM7+lrJNNGB6Szrxmj7oCRzrCwu0w4mUYlZOfuhm8Y6LQdI65R7nZdBAbCFKA+HKHIUe+HoAcnGImjz37TT27L/AK/xIj0cpAHr0I83+1M9uytUsvzREo9NbUmdKlT7MiWZikit57qlXXAfjF3Fygq+SPclJ2Wkro11donzZSwBPQpKkq91Si5UDmHGDDjE7oxsJFjlFAN4k3lLLBy2QyADZnOLhOJfl31jzy3dK5k9FtkLQlBRLXVBNbqwkipwLxld09Gn2xNBO2Umda+vRPQfzJRcDE3VXgFu+FTlljEjo1IRZJAkGchZQpQJcJ7Si4SxNDuMZTZiiLVs9s7I1Ke6v+sG6NbLXatlmUlYTfmqK1KBUaFKtcXAqY04629GVLekb2XaUFZQFpK0VUkKBUkZOl3Aw74y1u6Nz02idPk2sShNqodWFMAHqSWpi8D6Oou7WtaSSbspCXOJZMsOd8aq1yUrBSQ4VQg1BBcERh+h6Nr1cmNGz5cyYpX5ZJXNnSDIUxT2iWAWEg4sB2dcxFjbNgyZUuyEzko/JVApVMICVOXUC5DEtk7aGKnbWzpUm3WDqpaUXll7oZ2KWeJ32pfoY/fJ/CqN8tUzPFlrsrZ8pNrnzBNQZ0wC9LSoOhIAxALl6OWGI4xGt3RjrJlqWmYB+UoShQIe6Rd7Q1oMKcYHZbHc2wtQp1llvcwpCf5RFvt0TTZ5okUm3exVq0djqztyjLbTVBSa2JY0y5EtEkLHYSEhyLxADO3LLWJCrbLA7S0p3qN3xMVPQ+dKEhKXCZwA61K6TDM95RBqXOejRdWiehIJUUpDVJIA4YxlrezSeh6li67i6zlRIZhm+DAR1ntEtSQtKkrTWqSCC2LEU3Rg7KhfWW1cgKTZDJXQghKl3faQnR3qA3hE/oFPUbFLShI7JUCpRYOVksAxKmo+A3mojThSMd26NLalAktQHyiEpYFMzh61iDatsdVNTLtEsICyyJiVX0E5AuAUniDxiXaTAlQmyIpb/H5vFdblDs094NXDPSLBEy4byfEBog261mgGBLsPeLMB4+EUiSkQtoHBL0FT8B8eUVk5YZs4nTiwrU+Z0iBMT9T8ItEmyKo/0jT7O6LJAHXOqYQ4l3rgGAYqzLkYeOMZiYmLXZvSFUlNxSRNQMATdUnLsrqw5UyaFlU3H0G8Esal/wCi/Pks9pdE0KBMo3FAOXUooKGJUou6wQlKjQHBmzgNl6ELvOtd6VSssKBJN2hCgCkdoF0hRbLFmW7phMUn80hUsu/WqWVrcZDsgDSr0yiPY+kdpv3lKE0pSWQtKQCl3UEhAF1QxcCod3YRCMeprn/pvJPpu9f6Wv4NDauh8lggou3hRctSiQa0N89r2XdgMRQxjNrbJXZ5txTkYpUAwUNRwNCMo0E3ps/aRJ7ZDBS5pXd3AXQbubOIz1sta5qyqYoqJOZwfIDBI3CKdPHKv6jM9XPA4rs5+FQklNA/lExMoNxr6MAlBgKxMRK7O6jd8dL0zzWOQjDfxhpYGCSppdmhijqc+LwhUEkM2kbTontRwZSsh2HJwAcp8HEZCRL7sse6LKzC6XwILjH54RLNjU40ynT5niydyLW3Suy36qicc46JM5V+SpQwKQAOWHeI6ONHtqmrJksB8Y5QZ8Yahevl5QUmmEIDz37TfbsvFf4kVi46b7GWtci0y0lZkqBWhNVFAUFONSC9N+6LLbfR2VazLMwrSZd5rt0YkGrg6RbqNcop30lXgn2W2R/+IyiL98XQHb3tWus77meMEdhLRZ7da5iSgzgu4ghilClhTqGRNKR6M5fDKA7UsSJ8lcqYSErDEpZxnRxu0jMZ9o5RswGzP0vZ/wDlP5JkXv2Xj+xY/wCIr4ROk9HJSZkiYFTCZEvqk1DFLKDnsu/aMTtgbGRZZXVIKlJcqdRBNeAEanNNa/OTKi07MdP2VJn7UtonpUpMtCVskqd7qMhU0yiy2D0f2fMCJ9nCuyrsqvrBC0nME8OLxov+ESxPXaEkpmLRcWzEKFGJBFFBsRDtlbMl2eUJcoFg5qXJUcSSwr3QnPVIFGnszHSwf2/Z/wC2rzRGRtx/sNp/zv8AKuPTtp7KROXKWXC5KryCOVCCKgsO6Ia+idnMhcghRExZmKU4vXz7wLMGwAZo1DIkkKUG2P2za5VnnyLRNXcT1cyU7KVUlCkjsj9VUV20dlWG0oVbZl5aCHK3mCiezRNCwIOUaKx7PoOtWZrBh1iUYZ4JDksK/WJSJQAKQABgzBgDk2kY7q4Zvt9zHbL6J7PtEpE1CFXVhw8xbjVJrQjjEj/8JYn/ALtX/kV84t7PsSXKJVJKpV4upCW6snW4QQDvS0SuqWQ3WM591IfvLjwhubvTF2r2MTabPMss6ZZ0TVzJMyzzVlKzeMtkli+jgAcecW3QAf2CVTNf/sVF2dmywmaliDNSUrW5KiCCKqL4PQYDSAbOsKLLJRJl3lAEhILFSiolTUAGZ4Ac4bkmqM9rTKfpvs5U+SkJISEL6xTkgslJFGSa1glmWpRBUWceywpR38U9+6LPaUpeC0pGBCQXKlP2UmgGIwBOEQ0pIcG9fFClQYjOvEl9+VIE7VA1SsiWsgVwEVEy0ubxBoKDBhvBzMS9rTe2kaAlhm9MuBwgQvAOENuoNefhFkSaK6dMJqaaMD5xGm93d84lz5qgKsPE8v6RXKruHrSKImwKz69YR3VgCvhjz0gg3DnzyGUIrziiRGTGkEh/o3CGSpikKSpBKSkuCMjrEhCKE+mgSjWNeCJPt2z0ql/lMkMgm7NR/wBKZp+7Vik72iuSpvLSLDYm1jZ5hUEhSFC7MQqqVpOII4xYbd6PgI/KLP27OrEe9KJyVqnRXfqTjky3TplVIe6NWiaFEpaI1nq2TU72+sHVND4a7tYzVsTC2cFzv10eHLkEjmO6OQe1yPrflHTSWIObQq9jFhZcmod+WkT5JqOfrxiBKUXHjEpO7eNcYb2Z8l3YLSOpWjR1Dgfr5wsUhtd0k5MR3/WsdHJOFSPZ6bKnjSfg1aDSucGlGmrRESeJiZJLPEGdTHS/T+uMNUWOUPQl8MP6wik0NNfpC8AgYUPCneYJf74YkV5R11+GMAUECa5Q5BzDeMCSn6QUtm/e2BeEAwzSThzw3wVCqQ9KcDuhjG7jWCgEAcfEQN2eCp3w0jwh+BCJPdhBFTPXrCBrDY+jHSyKwvADgpvXKBlUEB9UgLVc6wwHkUf00R5VpT1oIIUEJcgFyL1Lw1KbtdAqCz0BYKT7J0LYcIjtdwJLNRVe1ghqUzdsgqkMEDsMoKmGZMngMSyXSLqgWIdT3iBR2DV1eLW3bFROSFIUq+PZUok77pf3ThTjFfYEBCjLUaKPZJ1oCksGejjWueOjs6gkAKowYE4Ft/CMy9LCTs8vRNIUt0NMKi4OIAN0JoCWDaM7wC1T1YMATljzfTlGr6XWVCpiZgA7V597XAlXgYz5QxI56u+vj4R1Qlas5p6KnqdSFHMxFmDOLW0JauR8/XwivnDGLJo55FapVRx9CHztfKOmp7XCsOWKH0YpZORwLjzgEwaQZY0ht2uWcOybQGZlvjQdFtvzLMogkmWqiks7jPGmEUpS7bokJSLwJHhDsw96Njtboqmaj8osYDKYmUOHuf8AyeWQjKhBBYgghwQQXBGRfAxe9Gdvqs62UXlqxGm8b43W1dgyLcgTEkCY3ZmJDvpeFLw4sRkYRi3wzzCXiSaOIKT4VPr1nEjamxZ1mWEzUtePZUKpUBodd1DA0Ur6weM7E0MQli2dOEHQqtX+QgaFZ+t0Okip1+ED+Q7TrejsHnHQTaAZB4R0I6MfBpJKxkfXoRME1vXrKKxEuuI+XCDpVrh5x557bRYy5gaHrVRu+IAmUrXfzh8qe9PODgzRIlprjX4QRZ0z9NEYLILbh5we9TyhUDOaoEdeYBvOB3vOEv674LQEkzqNucR3XU8NIBL1jmw4wgoly2MKgCAA8RBQph6eGKjpo9CBykwVYeBXhhvgoB6Gga1afSHk4vEdQWT2QltSo/hA13wDCmIqpICiokk0Z8BRqd5rvMO6iYQ5mJH7KC/eVEeEPl7OBZ5kw/wjySD4xoyAmgHFiN4eK+32mYlIAmqrRIUygOL1YAE4iNHK2TKzCjxmTCN9LzeETbNs2SkgplSwcjdAPe0aSRlujDJnLmFrpWWZJlhSgAOALHc/OG2mxzUgrXImpR2ReKWAqznmWj1KQWg06QiYhSFi8lQIUNQco3aRKSs8WtiaYYV7qxAtMuNd0m6MzLML395JJa97yHwC9dLw5xmZ0g1JoN9WisZEXBlMoY+tI5SWoXHGkSJwAKiMj3sMTElO08LyH/ZLeB/+o221wY7Ivl0Vt8YYww4xZrt8tWKV0/VRj/HA5ltlfcV/Aj5wLI/Yf0of3Irzy+voQSyu7k8vQgy7YnJB7gPjCy1A9oJHZ1zfPfGlJ1tEJwjHhhm1qPjGp6IbeEhXVrPYUaHQmlRpGXRPf2rn8Ou4fOHJWKgM/nyygOZ75Pal9XPSqXNSFA1II7iDkd+MefdJOi6rO60krkvicUaBWugI4cZ3Qna5URLXUoDA5tk+8YRu7OEzb6FMoEAKBDggvTfDfuJO9Hi504t84k2cMBnv8osOlGxFWWfdDlCg8s7s0vqKcQ0QrMDjhq/qkDH8A7eOwd3xDtvjoZtFXYO/1yjoydEODVyWwIhFoBNKQ8Jzpp9YIpuYzjzj2yKEsI6WjXhWHy19/dDSo1OW6HYEgVPDjBBERE7tcvXlB5S8+UDEFBLYQIq5NBjVvLSI8wHHCEwHS5j4vDxNiOlZaEE2vjBQ6Jy18vWEOBesRRMfPfD0TYBUTElqxFJxcNmIehWEDUpzw+lIEKjiqrs0PUS8CUv1jEGcspXeDg5Ensrp7JySrQ051ECQy4zzggXhpFXZdphYaWLxwqUhjoS5PcDEm5MVipKR+ql25qLf7YdNCZYy5vGCpt6HqtIIajh4rpNmQfaJVxL/AO2ifCJkpSfZQGO5OkDRhk+VtJORfKgfyg4tRLXULP8ApUPNhEFc9SR2nb7yaNkTx3ZxJscw3PzZKwrB2o+JPgWjSW9mGTJ9mM2WqWpIZQKVAq1G54wFu6EWyWlwEzmwKFdptbqgnwJMbiWsOShpahqHSXoVO/nuiZZLeUgdaXJJCSkYt7xagG9+UUjJRMNHg1rkqS6VJUlXvBQIUK5gsREZUvHF4+ibbs2zWxBE1CJgFHOI4KoRyMYfpB9mBDqsi7w/6cwsR+yvA8FAcY6ItM5p42eViVuhtoQx4+vpE/a2zpshVyahUteLKDHiHoRvDxWlQzIjZCmN9NB5QBFaHQ18ISRJc0BNatlUVgspA7uGecBOQhSRjXhEk0wyqOBgbaZaP3w5IcF3h2YZYbLtRlTULwZTKq1DgG4x6p0ftAUstgpCS3Mv5x42ip3P/ThHpfQK2XmBd0IuvvBHzg8GUvUi/wCl+yxPsqgPaR20cUjDmHEecSg4c8+G7WPYpeGtS8eWW6x9VPmSwAAFlIH6pLjwMZZWSRQ7WSQgsHDc+XdCRL2tJZJGTR0LRbHwaOSp8oSamlRHWbAQs007o4K0eyRWYVPoQ5gR9coVQpz/AJjDMufwECNDUPeg6MIajH1rHLw9awLZkOFaecNJo0DQcOEOlnD1nGQESdwjlD1SHrx9boavAcfhD4GNTTGmkECoSR7I4w1eUFgyT1u6GAv69OIbryhRnxMAqCpo+cMWkEdoDmIUY90PWfOHVIXLALlvUM7MxFCN/jWASLSt2AuqH+GsuCMyleLd+OAiRlA9qJHVKLB0gkbiAWI0MNNgSbPaQogK7C8kkYtmMlRNloVgrtA5ijd0Va62dJNSLpBNS9KvE3rD1aS5e7i8OrMFqJJHsV3E/DAiHqVKS19UtCtL2mgcHOMXtG0rIDrUa6nfFdZZyutCbxukDsuW7sIooicT0W0bXswH5xbn71wp7ipgeLwAdL7OhN1KJswZOEtyKXjMzJKUhV1IHAAaRGtqy2JjKluhdhq5XTYoDIsyheL1VfdR4kHkHi0lbdCAF2uYJa1HsyEglWFAzqJUdBujF9DzetJet0Ol63ScSNOUTOjiyrakwqJJSlbE1IqBTShMRnkbbT8bD6dG6sqxPfr7OyCfzYnBJemNwklPMAxNGxbP/wBvJ/8AEj5RR7EF9a1L7RCqFVSOBOEaeaYhGemYlHZFRsmQi8USJSSqirstKXGhYVEeJdNtjS7PbCJIAlqAUkAvcJ9pPD5x7HteaoS1MSKZE6R4b0inKMxTqJYFnJLUEdXSNym3Zz9TFdqK+ZRWMNlOcKc4AD2jxg6ThHo/BwMLJTVu+Nv9n5InKAwMp+5QEY2UKd8bboB/fn90fxQmEVs3VmJdR7j8Ix3StITalE++lCv5T+GNqk4xkemn6RK/dfExjl0Wa0ZLa57J5wsDtv8Ad846BFIL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data:image/jpeg;base64,/9j/4AAQSkZJRgABAQAAAQABAAD/2wCEAAkGBxQTEhUUExQWFhUVGRoYFxgYGBkYHRoYGhweGhsXHxofHCggGhwlHBoaITEiJSkrLi4uHR8zODMsNygtLisBCgoKDg0OGxAQGywkHyY0NCwsNC8sLCwsLCwsNCwsLCwsLCwsLDQsLCwsLCwsLCwsLCwsLCwsLCwsLCwsLCwsLP/AABEIAKoBKAMBIgACEQEDEQH/xAAcAAABBQEBAQAAAAAAAAAAAAADAQIEBQYABwj/xABIEAABAgMFBAcFAwkGBwEAAAABAhEAAyEEEjFBUQVhcYEGEyKRobHwMkLB0eEHUrIUIzRicnOSwvEkM0N0gqIVJVNUk7PSFv/EABkBAAMBAQEAAAAAAAAAAAAAAAABAwIEBf/EACwRAAICAgEDAwMDBQEAAAAAAAABAhEDITEEEkEiUWETMvBxgZEzUqHB0SP/2gAMAwEAAhEDEQA/AElqpzhUcK73hqHAOkSU4vy4fOOCj0BZBphrDlg5a1hlwHvMHBELwKzkA04b+cGCw0Mv+UcKVhCZylZejD5fA7zAUgYmCq44waYmESa5w5ZOUAJyxhQawWFCsd0MSaGFSo4q8BWETXKGAxQAGXCBIFTqYkTE4N6MMCGBxb19YTY7DISwA45Ft8dX5womfT0IUA4wJiH4Qih6rHKW3HSBFbiDgBCkDKECa8IGtXp4ciYHY+jwgGwxByaH5Boaggnhuxh4B0PnGkYZRoHZNX7Su8qMDUrn3wqJjJ5nzMA7ZWEoDqOA8ydAI1+o+RtongDtZ0AAJJOgAqT9YWRYrQvBCZY1WXLfsig74vbDstMs3j2pmaj5J+6Ik9XmBHNPqa+02oe5WyNk3VXuuUSxAYDNt0S1WZWUw01AI8gfGEtG0pMosuYgHMEueLAvHI2xZqNOl4ZqaJPJle6Zqo8Ge2tsaam8ZaHSSFMg4KHvBLOAQSCA+UdZ9ppWLtXGKcwd6R2hzEbGQpKkhSSFJOCgQQebtES37IRNxSkq3h33Q49XuplY6WjKzFXsw6TQ+YO4w2SJZSykujL7yD93cH9YRPtWxwxuEoWHYEkppgGNWO4iKGVtBlkLSUKFFMCoFtU48w8di9S0Z+pFun/ksDs0iqCFDQ4/xD4x0lYBuTE3XwvYPmHdsa98GsE4teRdWnNIU/MO1dxiXLUVpICkqGYI8wYxJ+5RQjyiN2BmdAxU76BOfKA2oAD84S33czxag4BzEkWZQoAhBOJSmvflAVSQhroK1l2fE79w4QRZOboqNrAlIvAAMbqBmdToAPhHRNttnKUqJ7SyKnTcNwjo6Iy0c84b2XiKjDGuTjdBES2ZoYibShbjBQaxBGwstPrc8GKYbLVT5wt5gIBCJR2jv+eGrRyRgPrCoFfT4mHXBAAwpbkPGEuDOCLd+Mc2lGxaEA1Mwev6wNIrh6EHVKfDgY6WlqQBZz4UgipWn1hyV/IfGFBaoJwgERJ8lRYgsQRgARjUcw4eFBNaUpug7gYluJFIZJUDUOQTj4QBZwRSFAhwIhyKKf16+UFBYEgCGXMOUSVD14Q27i1X9GBhZHSmuUNMovlEhKGr4QihUU+EAmxJMotEhLtCyuEGApg0aMtmWQOzXfzqYs9h2QBJXipZruT7o7q84ppR7KBqBXf8Y1lklAJAGALDgKDwER6mVKimPywdoUlCVKOABw78+EZpQm2wMktKNAAWc5ufepyD5tEvpVOKvzLsnsk6qvKu3XyAqTyi/sFmlS5SJcuYS5wOIJqSTrj3xPEu2Pc1sWSbukMsXRmTLALJGTkDd7x+gidbNnyVgBSg1TlTuq0W8sBu05Iw+fGIlptaEmmOGGP1hPK2yax2YfamzlSFqm2ZYAFVIfsrZqNWp1EaCyWlMxCFpcXg41BzSdCMIm2q0ywbsxctBVghS0gkbxFZYpZC5qXdlPXfRu4RDP6o91bRbFcXXgJtWz+yvFqKA35xkuluxcJyQ2SyMQcAvhkeUbybLeWsY0OkQk2cLSyhQhiCMiPlGujytL9CfUaaZ5hZbt4hboWPeTQ8S1SOFdXi0vTZfaU0xOSgat+0Kwu2tirlK9klALpWKkDQ+VccYiWPaIRQGhxQqgOrOGePS+7aN48i8uvzz7lvI2xLIZZKCfvj+YfFocLXIQVELC1HG6yjuFKJHGkDkyZc6ssVxUk+0OWfKETLSkkJlKUdEinMmMKKstJyW9P5IW0p0yYhTC4ndieKvgI6HbVnzSggpCQ2D17w/wAI6Lw4OWe3svQkYaxKlIZ/lEeUkGulde+JKBwjntlWPlvr6eHpTX0YWWKAYY0p5w5qvWGzIme9t2sPHx9ecNSQFbm+MOGO54TAETWHXs++FKB8c4as6O0DGPC6UwzwhyVVy+sCTiHEOQWeBMRIBpxhhPdDAa66QRCn7gYYhC4hiDWHrMMTCAeqkPSaZd8MHlDpY9fCGAtcD4wpRHFVWhqtPlC2Ay6/1hYelB9GCXKhoBMLLRnEqUjwhkvdEmSmkaSJs86stou9WaMLvdGushpuYHvHzBjDlToG4NGk6O2++gJV7SHSd4xB+ER6uL7VIvgfMSt6XrKZslZHYZnZw7uQcsMP9UX8uah0KQpwWIBUVABhg4p3mKrpnJJlylj2UrZT0YqFFeDc4r9mSphTLVLSsoUhJvUKb9QpL1L/AE3wsdSwr+DE0/qM3O2dpdXKvGeLOn7wCCrTFfYSMMji0UexLXNmWiXdnLnIULyr4R7J9lQFxJD6sxrFnsqxSZ8rtkpmDFXvDEMxcMQdM4uZapdllKWVhgLt5TJSAMBoMPKIqSiq8mnFnnNmmdXa50oy5XWGbM6yZNUkHElJrLWpQIZmoARTONPsaSWWSLpKgpgKBLBqaUMOlbWsyrUTLmS5ip0sKKUkG6tDJIJ1KWDY9gwmzNtImWubJwmBKVAfeDqBbhTvEY6pylB6+TeNJcsnzKSlnM0HOERaBw4mHWs9oIT7vaJOuQhWJrE+lVRv3OfqpLuURhEQrbsKSv2paQTmAz92POLREt4eUR1Rvk5bMseiEl3BUlsGUARvdvjEkbIKQwUpf7d1+8BzzBjQBGXwMNmJanGsUcm+SsMko8MwnSuSZUoqCUvhmeOkdBftAX+aI0A/3H5Dxjo68KTjs3LJP3JcigetaxIAccN0Q5S8H5esokyjEDpY6SotWCXX4wNALaY+t8FUIBDUKqajB8d8N64PiO8R5x0V/S9ofu5344i9COisq2ImKmKWkoUAAgpFGfNJizxpLbJd79j1RSu7KERluiLsjZos8lMlKlKSlwCtial2oAGclolij1iTSKraOJweFlqJ4VEBY4wdGUKgGoJca4Qfg8AfAt6/rBXOkAM5oZLOPHjDkphqfj8IBBE0h6a465QMvCp+PI4wUAUI7oVaMMYciOUrKHbEIIOhMDSWIBxJPhElBq3PlBRlhZaYmSpdIHKlxWbb6QpkAhHaUMQ3PF+UaqzDPPUmno6wxFoVLUFJNRCp9lPDfoIizjjWLONqmZUnF2jc7P2lJtUpUpQqRdUlWYOdfPWI1i2AqzT0KTMUZanSpJN2oFCwoaZ405RhptuEs3j7WQwPflDdn9J54tKJiiZrC7dJoxLsHw36xyR6ScJNwfp8orkzRlHa2eyT9ghaSpBUFtViwdhjq1YhTLFPmpSlASDLe5fTeDjBV2gUTRtA8X3R3aPWpBJAYAFFCQd+/dFkpV1V4Jp3RLtaZP6rqjCf8CtkwNPSEoxXSWSotRQKSSlQLVozYRhukWzp1nn/AJTLWozEKBCinvChgxqCNDHuMy09YGQ1czHmf2oqKAwAScXChUUTgYrhlc68Mlkk60d0a6XyrSu6o3Jx90sylfqqz4UOMa2TLfHHjvj54D048Y3XRfp1MktLtDzZeAV76R/OONeOEWydJ27xkXlt+o9VCIcVYb+6IWztoy7Qi/IUlYGhqNxGIPGLAJwxMcyNjFoZ8hAzwrvgsyU/1J+URrWi6h3y9Vh/oNb0YTpuLyae8o9wBA8o6O6W1ujRKvhHR1Ym+068iSlRKSRuPDKJiByiEhLPjWJSDEeSzCJb1TODqGA0iDa9oSpF3rZiEFTsFFnwdtcYnKGkFGOTzLor+l7Q/dzv/ZFl9k5PUzhlfH4YruiQa17Q/dz/AMcWH2Tj8zO/bT+GOnJ9r/YhHlfuSNszlHaSZZLoFlmKCcrxC3U2rCC9DdsIFks4nzPziytCApyVMpgPECsRtrj/AJqP8qvyXFXsXZkxVlsdplJMw2eZMKpY9opK8U6mhpC7U4pP85Hb7j0VGOkZjo4onaNuBJYXGEXsnaUpQBF529koWFcLjPGa6LrUdoW4qACiU0oWGWFHZucTinTso3tELbMwi3W8An9DUQHwN1FdxiPZpp/5RU1K3qa9sYwTbJ/t1v8A8mv8KIhmzlaNlJClIKjMAUnFJvpqIsuF+eCT5/Pc9Wu61b15x5rtSaRP2rU0lJauHsYRe2XYxmlSZe1J6ij2gFpJSXwIdxgYzlulFM3aiSoqKZCAVHFTXKnfnE8cUnyamzcdFXNjs5J/wk+UW6Yo+ii2slnGXVIrjlFx1ld3lE5fcyi4JMpfdB6bsYhdYGxz4Q3rmqCzQhDrdOurRuqecFFoa1BIwKbp84rrWsqN5TGjQI2v86F7041bAQ1Ey2a+daUyk3leyGFKmPPukU2X2jJCrpSSSo4nOndGj2vteUsFBSVJxC0sW3gECMZtJYI7JUzj2gBmMg+TxSG2TkBm0amFIq7bagmgqT4cYsLZNYE5eqRQrlEuVYx0QVkrIs9ZJJJc+cBs9M6+jEmZLrAJidNYqkTbs9K+z7b6ZSXCiSADNKxVyWAG4bt0eqrtAmSrwqSlwMtzkx8zWC3TJKgpCmYu2T4VGcbTYnT5YQpEyiWDNX9qmZJamAEcmXp29oSyeGep7Mtd2TeUCS5qKsRRm9Yx5H9ou0jMmEKJKgaZXUGrEMDefPRoejpwUSroUSSVkjD2ia90Y+0WlUxRUouTmc9IeHp3F9zMzyWqGykawQSsa5x0oecGu9+MdiOdsLs62zJK78pakKGYzGhGB4GPTOi/T9MwiXamlLPZEwewo739g+HDCPM5aNzev6QQAY+G6JZMUZ8jWRx4PoAJ7uUV+0yyO4fPwjD9DulypQTJn1lYJWfaRoDqnxG8YbTaKrxAGDODxz7o8/JBwdM7+lrJNNGB6Szrxmj7oCRzrCwu0w4mUYlZOfuhm8Y6LQdI65R7nZdBAbCFKA+HKHIUe+HoAcnGImjz37TT27L/AK/xIj0cpAHr0I83+1M9uytUsvzREo9NbUmdKlT7MiWZikit57qlXXAfjF3Fygq+SPclJ2Wkro11donzZSwBPQpKkq91Si5UDmHGDDjE7oxsJFjlFAN4k3lLLBy2QyADZnOLhOJfl31jzy3dK5k9FtkLQlBRLXVBNbqwkipwLxld09Gn2xNBO2Umda+vRPQfzJRcDE3VXgFu+FTlljEjo1IRZJAkGchZQpQJcJ7Si4SxNDuMZTZiiLVs9s7I1Ke6v+sG6NbLXatlmUlYTfmqK1KBUaFKtcXAqY04629GVLekb2XaUFZQFpK0VUkKBUkZOl3Aw74y1u6Nz02idPk2sShNqodWFMAHqSWpi8D6Oou7WtaSSbspCXOJZMsOd8aq1yUrBSQ4VQg1BBcERh+h6Nr1cmNGz5cyYpX5ZJXNnSDIUxT2iWAWEg4sB2dcxFjbNgyZUuyEzko/JVApVMICVOXUC5DEtk7aGKnbWzpUm3WDqpaUXll7oZ2KWeJ32pfoY/fJ/CqN8tUzPFlrsrZ8pNrnzBNQZ0wC9LSoOhIAxALl6OWGI4xGt3RjrJlqWmYB+UoShQIe6Rd7Q1oMKcYHZbHc2wtQp1llvcwpCf5RFvt0TTZ5okUm3exVq0djqztyjLbTVBSa2JY0y5EtEkLHYSEhyLxADO3LLWJCrbLA7S0p3qN3xMVPQ+dKEhKXCZwA61K6TDM95RBqXOejRdWiehIJUUpDVJIA4YxlrezSeh6li67i6zlRIZhm+DAR1ntEtSQtKkrTWqSCC2LEU3Rg7KhfWW1cgKTZDJXQghKl3faQnR3qA3hE/oFPUbFLShI7JUCpRYOVksAxKmo+A3mojThSMd26NLalAktQHyiEpYFMzh61iDatsdVNTLtEsICyyJiVX0E5AuAUniDxiXaTAlQmyIpb/H5vFdblDs094NXDPSLBEy4byfEBog261mgGBLsPeLMB4+EUiSkQtoHBL0FT8B8eUVk5YZs4nTiwrU+Z0iBMT9T8ItEmyKo/0jT7O6LJAHXOqYQ4l3rgGAYqzLkYeOMZiYmLXZvSFUlNxSRNQMATdUnLsrqw5UyaFlU3H0G8Esal/wCi/Pks9pdE0KBMo3FAOXUooKGJUou6wQlKjQHBmzgNl6ELvOtd6VSssKBJN2hCgCkdoF0hRbLFmW7phMUn80hUsu/WqWVrcZDsgDSr0yiPY+kdpv3lKE0pSWQtKQCl3UEhAF1QxcCod3YRCMeprn/pvJPpu9f6Wv4NDauh8lggou3hRctSiQa0N89r2XdgMRQxjNrbJXZ5txTkYpUAwUNRwNCMo0E3ps/aRJ7ZDBS5pXd3AXQbubOIz1sta5qyqYoqJOZwfIDBI3CKdPHKv6jM9XPA4rs5+FQklNA/lExMoNxr6MAlBgKxMRK7O6jd8dL0zzWOQjDfxhpYGCSppdmhijqc+LwhUEkM2kbTontRwZSsh2HJwAcp8HEZCRL7sse6LKzC6XwILjH54RLNjU40ynT5niydyLW3Suy36qicc46JM5V+SpQwKQAOWHeI6ONHtqmrJksB8Y5QZ8Yahevl5QUmmEIDz37TfbsvFf4kVi46b7GWtci0y0lZkqBWhNVFAUFONSC9N+6LLbfR2VazLMwrSZd5rt0YkGrg6RbqNcop30lXgn2W2R/+IyiL98XQHb3tWus77meMEdhLRZ7da5iSgzgu4ghilClhTqGRNKR6M5fDKA7UsSJ8lcqYSErDEpZxnRxu0jMZ9o5RswGzP0vZ/wDlP5JkXv2Xj+xY/wCIr4ROk9HJSZkiYFTCZEvqk1DFLKDnsu/aMTtgbGRZZXVIKlJcqdRBNeAEanNNa/OTKi07MdP2VJn7UtonpUpMtCVskqd7qMhU0yiy2D0f2fMCJ9nCuyrsqvrBC0nME8OLxov+ESxPXaEkpmLRcWzEKFGJBFFBsRDtlbMl2eUJcoFg5qXJUcSSwr3QnPVIFGnszHSwf2/Z/wC2rzRGRtx/sNp/zv8AKuPTtp7KROXKWXC5KryCOVCCKgsO6Ia+idnMhcghRExZmKU4vXz7wLMGwAZo1DIkkKUG2P2za5VnnyLRNXcT1cyU7KVUlCkjsj9VUV20dlWG0oVbZl5aCHK3mCiezRNCwIOUaKx7PoOtWZrBh1iUYZ4JDksK/WJSJQAKQABgzBgDk2kY7q4Zvt9zHbL6J7PtEpE1CFXVhw8xbjVJrQjjEj/8JYn/ALtX/kV84t7PsSXKJVJKpV4upCW6snW4QQDvS0SuqWQ3WM591IfvLjwhubvTF2r2MTabPMss6ZZ0TVzJMyzzVlKzeMtkli+jgAcecW3QAf2CVTNf/sVF2dmywmaliDNSUrW5KiCCKqL4PQYDSAbOsKLLJRJl3lAEhILFSiolTUAGZ4Ac4bkmqM9rTKfpvs5U+SkJISEL6xTkgslJFGSa1glmWpRBUWceywpR38U9+6LPaUpeC0pGBCQXKlP2UmgGIwBOEQ0pIcG9fFClQYjOvEl9+VIE7VA1SsiWsgVwEVEy0ubxBoKDBhvBzMS9rTe2kaAlhm9MuBwgQvAOENuoNefhFkSaK6dMJqaaMD5xGm93d84lz5qgKsPE8v6RXKruHrSKImwKz69YR3VgCvhjz0gg3DnzyGUIrziiRGTGkEh/o3CGSpikKSpBKSkuCMjrEhCKE+mgSjWNeCJPt2z0ql/lMkMgm7NR/wBKZp+7Vik72iuSpvLSLDYm1jZ5hUEhSFC7MQqqVpOII4xYbd6PgI/KLP27OrEe9KJyVqnRXfqTjky3TplVIe6NWiaFEpaI1nq2TU72+sHVND4a7tYzVsTC2cFzv10eHLkEjmO6OQe1yPrflHTSWIObQq9jFhZcmod+WkT5JqOfrxiBKUXHjEpO7eNcYb2Z8l3YLSOpWjR1Dgfr5wsUhtd0k5MR3/WsdHJOFSPZ6bKnjSfg1aDSucGlGmrRESeJiZJLPEGdTHS/T+uMNUWOUPQl8MP6wik0NNfpC8AgYUPCneYJf74YkV5R11+GMAUECa5Q5BzDeMCSn6QUtm/e2BeEAwzSThzw3wVCqQ9KcDuhjG7jWCgEAcfEQN2eCp3w0jwh+BCJPdhBFTPXrCBrDY+jHSyKwvADgpvXKBlUEB9UgLVc6wwHkUf00R5VpT1oIIUEJcgFyL1Lw1KbtdAqCz0BYKT7J0LYcIjtdwJLNRVe1ghqUzdsgqkMEDsMoKmGZMngMSyXSLqgWIdT3iBR2DV1eLW3bFROSFIUq+PZUok77pf3ThTjFfYEBCjLUaKPZJ1oCksGejjWueOjs6gkAKowYE4Ft/CMy9LCTs8vRNIUt0NMKi4OIAN0JoCWDaM7wC1T1YMATljzfTlGr6XWVCpiZgA7V597XAlXgYz5QxI56u+vj4R1Qlas5p6KnqdSFHMxFmDOLW0JauR8/XwivnDGLJo55FapVRx9CHztfKOmp7XCsOWKH0YpZORwLjzgEwaQZY0ht2uWcOybQGZlvjQdFtvzLMogkmWqiks7jPGmEUpS7bokJSLwJHhDsw96Njtboqmaj8osYDKYmUOHuf8AyeWQjKhBBYgghwQQXBGRfAxe9Gdvqs62UXlqxGm8b43W1dgyLcgTEkCY3ZmJDvpeFLw4sRkYRi3wzzCXiSaOIKT4VPr1nEjamxZ1mWEzUtePZUKpUBodd1DA0Ur6weM7E0MQli2dOEHQqtX+QgaFZ+t0Okip1+ED+Q7TrejsHnHQTaAZB4R0I6MfBpJKxkfXoRME1vXrKKxEuuI+XCDpVrh5x557bRYy5gaHrVRu+IAmUrXfzh8qe9PODgzRIlprjX4QRZ0z9NEYLILbh5we9TyhUDOaoEdeYBvOB3vOEv674LQEkzqNucR3XU8NIBL1jmw4wgoly2MKgCAA8RBQph6eGKjpo9CBykwVYeBXhhvgoB6Gga1afSHk4vEdQWT2QltSo/hA13wDCmIqpICiokk0Z8BRqd5rvMO6iYQ5mJH7KC/eVEeEPl7OBZ5kw/wjySD4xoyAmgHFiN4eK+32mYlIAmqrRIUygOL1YAE4iNHK2TKzCjxmTCN9LzeETbNs2SkgplSwcjdAPe0aSRlujDJnLmFrpWWZJlhSgAOALHc/OG2mxzUgrXImpR2ReKWAqznmWj1KQWg06QiYhSFi8lQIUNQco3aRKSs8WtiaYYV7qxAtMuNd0m6MzLML395JJa97yHwC9dLw5xmZ0g1JoN9WisZEXBlMoY+tI5SWoXHGkSJwAKiMj3sMTElO08LyH/ZLeB/+o221wY7Ivl0Vt8YYww4xZrt8tWKV0/VRj/HA5ltlfcV/Aj5wLI/Yf0of3Irzy+voQSyu7k8vQgy7YnJB7gPjCy1A9oJHZ1zfPfGlJ1tEJwjHhhm1qPjGp6IbeEhXVrPYUaHQmlRpGXRPf2rn8Ou4fOHJWKgM/nyygOZ75Pal9XPSqXNSFA1II7iDkd+MefdJOi6rO60krkvicUaBWugI4cZ3Qna5URLXUoDA5tk+8YRu7OEzb6FMoEAKBDggvTfDfuJO9Hi504t84k2cMBnv8osOlGxFWWfdDlCg8s7s0vqKcQ0QrMDjhq/qkDH8A7eOwd3xDtvjoZtFXYO/1yjoydEODVyWwIhFoBNKQ8Jzpp9YIpuYzjzj2yKEsI6WjXhWHy19/dDSo1OW6HYEgVPDjBBERE7tcvXlB5S8+UDEFBLYQIq5NBjVvLSI8wHHCEwHS5j4vDxNiOlZaEE2vjBQ6Jy18vWEOBesRRMfPfD0TYBUTElqxFJxcNmIehWEDUpzw+lIEKjiqrs0PUS8CUv1jEGcspXeDg5Ensrp7JySrQ051ECQy4zzggXhpFXZdphYaWLxwqUhjoS5PcDEm5MVipKR+ql25qLf7YdNCZYy5vGCpt6HqtIIajh4rpNmQfaJVxL/AO2ifCJkpSfZQGO5OkDRhk+VtJORfKgfyg4tRLXULP8ApUPNhEFc9SR2nb7yaNkTx3ZxJscw3PzZKwrB2o+JPgWjSW9mGTJ9mM2WqWpIZQKVAq1G54wFu6EWyWlwEzmwKFdptbqgnwJMbiWsOShpahqHSXoVO/nuiZZLeUgdaXJJCSkYt7xagG9+UUjJRMNHg1rkqS6VJUlXvBQIUK5gsREZUvHF4+ibbs2zWxBE1CJgFHOI4KoRyMYfpB9mBDqsi7w/6cwsR+yvA8FAcY6ItM5p42eViVuhtoQx4+vpE/a2zpshVyahUteLKDHiHoRvDxWlQzIjZCmN9NB5QBFaHQ18ISRJc0BNatlUVgspA7uGecBOQhSRjXhEk0wyqOBgbaZaP3w5IcF3h2YZYbLtRlTULwZTKq1DgG4x6p0ftAUstgpCS3Mv5x42ip3P/ThHpfQK2XmBd0IuvvBHzg8GUvUi/wCl+yxPsqgPaR20cUjDmHEecSg4c8+G7WPYpeGtS8eWW6x9VPmSwAAFlIH6pLjwMZZWSRQ7WSQgsHDc+XdCRL2tJZJGTR0LRbHwaOSp8oSamlRHWbAQs007o4K0eyRWYVPoQ5gR9coVQpz/AJjDMufwECNDUPeg6MIajH1rHLw9awLZkOFaecNJo0DQcOEOlnD1nGQESdwjlD1SHrx9boavAcfhD4GNTTGmkECoSR7I4w1eUFgyT1u6GAv69OIbryhRnxMAqCpo+cMWkEdoDmIUY90PWfOHVIXLALlvUM7MxFCN/jWASLSt2AuqH+GsuCMyleLd+OAiRlA9qJHVKLB0gkbiAWI0MNNgSbPaQogK7C8kkYtmMlRNloVgrtA5ijd0Va62dJNSLpBNS9KvE3rD1aS5e7i8OrMFqJJHsV3E/DAiHqVKS19UtCtL2mgcHOMXtG0rIDrUa6nfFdZZyutCbxukDsuW7sIooicT0W0bXswH5xbn71wp7ipgeLwAdL7OhN1KJswZOEtyKXjMzJKUhV1IHAAaRGtqy2JjKluhdhq5XTYoDIsyheL1VfdR4kHkHi0lbdCAF2uYJa1HsyEglWFAzqJUdBujF9DzetJet0Ol63ScSNOUTOjiyrakwqJJSlbE1IqBTShMRnkbbT8bD6dG6sqxPfr7OyCfzYnBJemNwklPMAxNGxbP/wBvJ/8AEj5RR7EF9a1L7RCqFVSOBOEaeaYhGemYlHZFRsmQi8USJSSqirstKXGhYVEeJdNtjS7PbCJIAlqAUkAvcJ9pPD5x7HteaoS1MSKZE6R4b0inKMxTqJYFnJLUEdXSNym3Zz9TFdqK+ZRWMNlOcKc4AD2jxg6ThHo/BwMLJTVu+Nv9n5InKAwMp+5QEY2UKd8bboB/fn90fxQmEVs3VmJdR7j8Ix3StITalE++lCv5T+GNqk4xkemn6RK/dfExjl0Wa0ZLa57J5wsDtv8Ad846BFIL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4" name="Picture 6" descr="https://i.ytimg.com/vi/Adq_BwVgPsQ/maxresdefaul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5953">
    <p:cover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9218" name="Picture 2" descr="http://image.slidesharecdn.com/newmicrosoftpowerpointpresentation-131203050605-phpapp02/95/-2-638.jpg?cb=1386047195"/>
          <p:cNvPicPr>
            <a:picLocks noChangeAspect="1" noChangeArrowheads="1"/>
          </p:cNvPicPr>
          <p:nvPr/>
        </p:nvPicPr>
        <p:blipFill>
          <a:blip r:embed="rId2"/>
          <a:srcRect/>
          <a:stretch>
            <a:fillRect/>
          </a:stretch>
        </p:blipFill>
        <p:spPr bwMode="auto">
          <a:xfrm>
            <a:off x="0" y="0"/>
            <a:ext cx="9144000" cy="6865168"/>
          </a:xfrm>
          <a:prstGeom prst="rect">
            <a:avLst/>
          </a:prstGeom>
          <a:noFill/>
        </p:spPr>
      </p:pic>
      <p:pic>
        <p:nvPicPr>
          <p:cNvPr id="9220" name="Picture 4" descr="http://www.anunner.com/image/?type=text&amp;prefix=text_thumb&amp;img_id=134270093377036423_Picture10.png"/>
          <p:cNvPicPr>
            <a:picLocks noChangeAspect="1" noChangeArrowheads="1"/>
          </p:cNvPicPr>
          <p:nvPr/>
        </p:nvPicPr>
        <p:blipFill>
          <a:blip r:embed="rId3"/>
          <a:srcRect/>
          <a:stretch>
            <a:fillRect/>
          </a:stretch>
        </p:blipFill>
        <p:spPr bwMode="auto">
          <a:xfrm>
            <a:off x="0" y="142852"/>
            <a:ext cx="4786314" cy="6572296"/>
          </a:xfrm>
          <a:prstGeom prst="rect">
            <a:avLst/>
          </a:prstGeom>
          <a:noFill/>
        </p:spPr>
      </p:pic>
    </p:spTree>
  </p:cSld>
  <p:clrMapOvr>
    <a:masterClrMapping/>
  </p:clrMapOvr>
  <p:transition advTm="6875">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encyclopedia.am/upload_files/book_2/letter_20/header_1358/Image_4705.jpg"/>
          <p:cNvPicPr>
            <a:picLocks noChangeAspect="1" noChangeArrowheads="1"/>
          </p:cNvPicPr>
          <p:nvPr/>
        </p:nvPicPr>
        <p:blipFill>
          <a:blip r:embed="rId2"/>
          <a:srcRect/>
          <a:stretch>
            <a:fillRect/>
          </a:stretch>
        </p:blipFill>
        <p:spPr bwMode="auto">
          <a:xfrm>
            <a:off x="4714877" y="0"/>
            <a:ext cx="4416906" cy="6858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270" name="Picture 6" descr="http://8778.am/images/brands/main/Movses_Khorenaci.jpg"/>
          <p:cNvPicPr>
            <a:picLocks noChangeAspect="1" noChangeArrowheads="1"/>
          </p:cNvPicPr>
          <p:nvPr/>
        </p:nvPicPr>
        <p:blipFill>
          <a:blip r:embed="rId3"/>
          <a:srcRect/>
          <a:stretch>
            <a:fillRect/>
          </a:stretch>
        </p:blipFill>
        <p:spPr bwMode="auto">
          <a:xfrm>
            <a:off x="214282" y="142852"/>
            <a:ext cx="4594860" cy="685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4969">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hayagitaran.info/wp-content/uploads/2014/04/%D5%8E%D4%B5%D5%90%D5%8B%D4%B1%D5%8A%D4%B5%D5%8D.jpg"/>
          <p:cNvPicPr>
            <a:picLocks noChangeAspect="1" noChangeArrowheads="1"/>
          </p:cNvPicPr>
          <p:nvPr/>
        </p:nvPicPr>
        <p:blipFill>
          <a:blip r:embed="rId2"/>
          <a:srcRect/>
          <a:stretch>
            <a:fillRect/>
          </a:stretch>
        </p:blipFill>
        <p:spPr bwMode="auto">
          <a:xfrm>
            <a:off x="-1" y="0"/>
            <a:ext cx="9144001" cy="7000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7140">
    <p:wheel spokes="2"/>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zuk.am/wp-content/uploads/2014/10/file3421.jpg"/>
          <p:cNvPicPr>
            <a:picLocks noChangeAspect="1" noChangeArrowheads="1"/>
          </p:cNvPicPr>
          <p:nvPr/>
        </p:nvPicPr>
        <p:blipFill>
          <a:blip r:embed="rId3"/>
          <a:srcRect/>
          <a:stretch>
            <a:fillRect/>
          </a:stretch>
        </p:blipFill>
        <p:spPr bwMode="auto">
          <a:xfrm>
            <a:off x="4643438" y="0"/>
            <a:ext cx="4500562" cy="6215082"/>
          </a:xfrm>
          <a:prstGeom prst="rect">
            <a:avLst/>
          </a:prstGeom>
          <a:noFill/>
          <a:effectLst>
            <a:reflection blurRad="6350" stA="50000" endA="300" endPos="55500" dist="50800" dir="5400000" sy="-100000" algn="bl" rotWithShape="0"/>
          </a:effectLst>
        </p:spPr>
      </p:pic>
      <p:pic>
        <p:nvPicPr>
          <p:cNvPr id="8196" name="Picture 4" descr="http://image.slidesharecdn.com/random-150114114000-conversion-gate02/95/-9-638.jpg?cb=1421257240"/>
          <p:cNvPicPr>
            <a:picLocks noChangeAspect="1" noChangeArrowheads="1"/>
          </p:cNvPicPr>
          <p:nvPr/>
        </p:nvPicPr>
        <p:blipFill>
          <a:blip r:embed="rId4"/>
          <a:srcRect/>
          <a:stretch>
            <a:fillRect/>
          </a:stretch>
        </p:blipFill>
        <p:spPr bwMode="auto">
          <a:xfrm>
            <a:off x="0" y="0"/>
            <a:ext cx="5000628" cy="6215082"/>
          </a:xfrm>
          <a:prstGeom prst="rect">
            <a:avLst/>
          </a:prstGeom>
          <a:noFill/>
          <a:effectLst>
            <a:reflection blurRad="6350" stA="50000" endA="300" endPos="55500" dist="50800" dir="5400000" sy="-100000" algn="bl" rotWithShape="0"/>
          </a:effectLst>
        </p:spPr>
      </p:pic>
    </p:spTree>
  </p:cSld>
  <p:clrMapOvr>
    <a:masterClrMapping/>
  </p:clrMapOvr>
  <p:transition advTm="5969">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7170" name="Picture 2" descr="http://1.bp.blogspot.com/-iW9XORSlJJ8/UlA4GR1wqbI/AAAAAAAAYn0/4IbRdmYCn30/s1600/%5B002429%5D.jpg"/>
          <p:cNvPicPr>
            <a:picLocks noChangeAspect="1" noChangeArrowheads="1"/>
          </p:cNvPicPr>
          <p:nvPr/>
        </p:nvPicPr>
        <p:blipFill>
          <a:blip r:embed="rId2"/>
          <a:srcRect/>
          <a:stretch>
            <a:fillRect/>
          </a:stretch>
        </p:blipFill>
        <p:spPr bwMode="auto">
          <a:xfrm>
            <a:off x="0" y="1143000"/>
            <a:ext cx="9144000" cy="5715000"/>
          </a:xfrm>
          <a:prstGeom prst="rect">
            <a:avLst/>
          </a:prstGeom>
          <a:noFill/>
        </p:spPr>
      </p:pic>
      <p:sp>
        <p:nvSpPr>
          <p:cNvPr id="5" name="Прямоугольник 4"/>
          <p:cNvSpPr/>
          <p:nvPr/>
        </p:nvSpPr>
        <p:spPr>
          <a:xfrm>
            <a:off x="214282" y="142852"/>
            <a:ext cx="852509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Արա</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Գեղեցիկ</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և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Շամիրամ</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advTm="5016">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7/7d/Tigran_the_Great_illustration.jpg"/>
          <p:cNvPicPr>
            <a:picLocks noChangeAspect="1" noChangeArrowheads="1"/>
          </p:cNvPicPr>
          <p:nvPr/>
        </p:nvPicPr>
        <p:blipFill>
          <a:blip r:embed="rId2"/>
          <a:srcRect/>
          <a:stretch>
            <a:fillRect/>
          </a:stretch>
        </p:blipFill>
        <p:spPr bwMode="auto">
          <a:xfrm>
            <a:off x="1" y="1643050"/>
            <a:ext cx="4429124" cy="5214950"/>
          </a:xfrm>
          <a:prstGeom prst="rect">
            <a:avLst/>
          </a:prstGeom>
          <a:noFill/>
        </p:spPr>
      </p:pic>
      <p:pic>
        <p:nvPicPr>
          <p:cNvPr id="6148" name="Picture 4" descr="https://milenamanucharyan.files.wordpress.com/2014/12/0f3b78d2b0da6e3355a71ca8cb28ef98.jpg?w=170&amp;h=224"/>
          <p:cNvPicPr>
            <a:picLocks noChangeAspect="1" noChangeArrowheads="1"/>
          </p:cNvPicPr>
          <p:nvPr/>
        </p:nvPicPr>
        <p:blipFill>
          <a:blip r:embed="rId3"/>
          <a:srcRect/>
          <a:stretch>
            <a:fillRect/>
          </a:stretch>
        </p:blipFill>
        <p:spPr bwMode="auto">
          <a:xfrm>
            <a:off x="4429124" y="1643050"/>
            <a:ext cx="4714876" cy="5214950"/>
          </a:xfrm>
          <a:prstGeom prst="rect">
            <a:avLst/>
          </a:prstGeom>
          <a:noFill/>
        </p:spPr>
      </p:pic>
      <p:sp>
        <p:nvSpPr>
          <p:cNvPr id="6" name="Прямоугольник 5"/>
          <p:cNvSpPr/>
          <p:nvPr/>
        </p:nvSpPr>
        <p:spPr>
          <a:xfrm>
            <a:off x="0" y="0"/>
            <a:ext cx="9144000" cy="16430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7" name="Прямоугольник 6"/>
          <p:cNvSpPr/>
          <p:nvPr/>
        </p:nvSpPr>
        <p:spPr>
          <a:xfrm>
            <a:off x="1214414" y="357166"/>
            <a:ext cx="6774611" cy="923330"/>
          </a:xfrm>
          <a:prstGeom prst="rect">
            <a:avLst/>
          </a:prstGeom>
          <a:noFill/>
        </p:spPr>
        <p:txBody>
          <a:bodyPr wrap="none" lIns="91440" tIns="45720" rIns="91440" bIns="45720">
            <a:spAutoFit/>
          </a:bodyPr>
          <a:lstStyle/>
          <a:p>
            <a:pPr algn="ct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Տիգրան</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և </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Աժդահակ</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advTm="4172">
    <p:pull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lognews.am/static/pic/2013/1257278872_artashes-i-satenik.jpg"/>
          <p:cNvPicPr>
            <a:picLocks noChangeAspect="1" noChangeArrowheads="1"/>
          </p:cNvPicPr>
          <p:nvPr/>
        </p:nvPicPr>
        <p:blipFill>
          <a:blip r:embed="rId2"/>
          <a:srcRect/>
          <a:stretch>
            <a:fillRect/>
          </a:stretch>
        </p:blipFill>
        <p:spPr bwMode="auto">
          <a:xfrm>
            <a:off x="-142908" y="2286000"/>
            <a:ext cx="4676775" cy="4572000"/>
          </a:xfrm>
          <a:prstGeom prst="rect">
            <a:avLst/>
          </a:prstGeom>
          <a:noFill/>
        </p:spPr>
      </p:pic>
      <p:pic>
        <p:nvPicPr>
          <p:cNvPr id="5124" name="Picture 4" descr="http://www.encyclopedia.am/upload_files/book_2/letter_1/header_992/Image_3055.jpg"/>
          <p:cNvPicPr>
            <a:picLocks noChangeAspect="1" noChangeArrowheads="1"/>
          </p:cNvPicPr>
          <p:nvPr/>
        </p:nvPicPr>
        <p:blipFill>
          <a:blip r:embed="rId3"/>
          <a:srcRect/>
          <a:stretch>
            <a:fillRect/>
          </a:stretch>
        </p:blipFill>
        <p:spPr bwMode="auto">
          <a:xfrm>
            <a:off x="4500562" y="2285992"/>
            <a:ext cx="4677488" cy="4572008"/>
          </a:xfrm>
          <a:prstGeom prst="rect">
            <a:avLst/>
          </a:prstGeom>
          <a:noFill/>
        </p:spPr>
      </p:pic>
      <p:sp>
        <p:nvSpPr>
          <p:cNvPr id="6" name="Прямоугольник 5"/>
          <p:cNvSpPr/>
          <p:nvPr/>
        </p:nvSpPr>
        <p:spPr>
          <a:xfrm>
            <a:off x="0" y="0"/>
            <a:ext cx="9144000" cy="22859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7" name="Прямоугольник 6"/>
          <p:cNvSpPr/>
          <p:nvPr/>
        </p:nvSpPr>
        <p:spPr>
          <a:xfrm>
            <a:off x="571472" y="857232"/>
            <a:ext cx="7872669" cy="923330"/>
          </a:xfrm>
          <a:prstGeom prst="rect">
            <a:avLst/>
          </a:prstGeom>
          <a:noFill/>
        </p:spPr>
        <p:txBody>
          <a:bodyPr wrap="none" lIns="91440" tIns="45720" rIns="91440" bIns="45720">
            <a:spAutoFit/>
          </a:bodyPr>
          <a:lstStyle/>
          <a:p>
            <a:pPr algn="ct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Արտաշես</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և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Արտավազդ</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Tm="4672">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bcd.am/abcd/data/book_6995/movses-xorenaci-voxb.jpg"/>
          <p:cNvPicPr>
            <a:picLocks noChangeAspect="1" noChangeArrowheads="1"/>
          </p:cNvPicPr>
          <p:nvPr/>
        </p:nvPicPr>
        <p:blipFill>
          <a:blip r:embed="rId2"/>
          <a:srcRect/>
          <a:stretch>
            <a:fillRect/>
          </a:stretch>
        </p:blipFill>
        <p:spPr bwMode="auto">
          <a:xfrm>
            <a:off x="0" y="-142900"/>
            <a:ext cx="9144000" cy="7620000"/>
          </a:xfrm>
          <a:prstGeom prst="rect">
            <a:avLst/>
          </a:prstGeom>
          <a:noFill/>
        </p:spPr>
      </p:pic>
    </p:spTree>
  </p:cSld>
  <p:clrMapOvr>
    <a:masterClrMapping/>
  </p:clrMapOvr>
  <p:transition advTm="4094">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5" name="Прямоугольник 4"/>
          <p:cNvSpPr/>
          <p:nvPr/>
        </p:nvSpPr>
        <p:spPr>
          <a:xfrm>
            <a:off x="928662" y="571480"/>
            <a:ext cx="7143800" cy="3785652"/>
          </a:xfrm>
          <a:prstGeom prst="rect">
            <a:avLst/>
          </a:prstGeom>
          <a:effectLst>
            <a:reflection blurRad="6350" stA="50000" endA="295" endPos="92000" dist="101600" dir="5400000" sy="-100000" algn="bl" rotWithShape="0"/>
          </a:effectLst>
        </p:spPr>
        <p:txBody>
          <a:bodyPr wrap="square">
            <a:spAutoFit/>
          </a:bodyPr>
          <a:lstStyle/>
          <a:p>
            <a:r>
              <a:rPr lang="hy-AM" sz="2000" dirty="0" smtClean="0">
                <a:solidFill>
                  <a:schemeClr val="accent4">
                    <a:lumMod val="50000"/>
                  </a:schemeClr>
                </a:solidFill>
              </a:rPr>
              <a:t>Ողբում եմ քեզ, հայոց աշխարհ, ողբում եմ քեզ, բոլոր հյուսիսային ազգերի մեջ վեհագույնդ, որովհետև վերացան թագավորդ ու քահանադ, խորհրդականդ ու ուսուցանողդ, վրդովվեց խաղաղությունը, արմատացավ անկարգությունը, խախտվեց ուղղափառությունը, հիմնավորվեց տգիտությամբ չարափառությունը։</a:t>
            </a:r>
            <a:endParaRPr lang="en-US" sz="2000" dirty="0" smtClean="0">
              <a:solidFill>
                <a:schemeClr val="accent4">
                  <a:lumMod val="50000"/>
                </a:schemeClr>
              </a:solidFill>
            </a:endParaRPr>
          </a:p>
          <a:p>
            <a:r>
              <a:rPr lang="hy-AM" sz="2000" dirty="0" smtClean="0"/>
              <a:t> </a:t>
            </a:r>
            <a:r>
              <a:rPr lang="hy-AM" sz="2000" dirty="0" smtClean="0">
                <a:solidFill>
                  <a:schemeClr val="accent4">
                    <a:lumMod val="50000"/>
                  </a:schemeClr>
                </a:solidFill>
              </a:rPr>
              <a:t>Խղճում եմ քեզ, Հայաստանյայց եկեղեցիդ բեմիդ բարեկարգությունից անշքացած քաջ հովվից և հովվակցից զրկված։ Այլևս չեմ տեսնում քո բանավոր հոտը դալար տեղում և հանգիստ ջրերի մոտ սնվելիս և ոչ էլ փարախի մեջ հավաքված՝ գայլերից զգուշանալու համար, այլ ցիրուցան եղած անապատներում և գահավեժ տեղերում:</a:t>
            </a:r>
            <a:endParaRPr lang="ru-RU" sz="2000" dirty="0">
              <a:solidFill>
                <a:schemeClr val="accent4">
                  <a:lumMod val="50000"/>
                </a:schemeClr>
              </a:solidFill>
            </a:endParaRPr>
          </a:p>
        </p:txBody>
      </p:sp>
    </p:spTree>
  </p:cSld>
  <p:clrMapOvr>
    <a:masterClrMapping/>
  </p:clrMapOvr>
  <p:transition advTm="5250">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ostarmenia.com/wp-content/uploads/2015/04/Narekatsi_portret1.jpg"/>
          <p:cNvPicPr>
            <a:picLocks noChangeAspect="1" noChangeArrowheads="1"/>
          </p:cNvPicPr>
          <p:nvPr/>
        </p:nvPicPr>
        <p:blipFill>
          <a:blip r:embed="rId2"/>
          <a:srcRect/>
          <a:stretch>
            <a:fillRect/>
          </a:stretch>
        </p:blipFill>
        <p:spPr bwMode="auto">
          <a:xfrm>
            <a:off x="0" y="0"/>
            <a:ext cx="4929190" cy="6715148"/>
          </a:xfrm>
          <a:prstGeom prst="rect">
            <a:avLst/>
          </a:prstGeom>
          <a:noFill/>
        </p:spPr>
      </p:pic>
      <p:sp>
        <p:nvSpPr>
          <p:cNvPr id="5" name="Прямоугольник 4"/>
          <p:cNvSpPr/>
          <p:nvPr/>
        </p:nvSpPr>
        <p:spPr>
          <a:xfrm>
            <a:off x="5072066" y="500042"/>
            <a:ext cx="3500430" cy="5940088"/>
          </a:xfrm>
          <a:prstGeom prst="rect">
            <a:avLst/>
          </a:prstGeom>
        </p:spPr>
        <p:txBody>
          <a:bodyPr wrap="square">
            <a:spAutoFit/>
          </a:bodyPr>
          <a:lstStyle/>
          <a:p>
            <a:r>
              <a:rPr lang="hy-AM" sz="2000" b="1" cap="all" dirty="0">
                <a:solidFill>
                  <a:srgbClr val="002060"/>
                </a:solidFill>
              </a:rPr>
              <a:t>Գ</a:t>
            </a:r>
            <a:r>
              <a:rPr lang="hy-AM" sz="2000" dirty="0">
                <a:solidFill>
                  <a:srgbClr val="002060"/>
                </a:solidFill>
              </a:rPr>
              <a:t>րագիտության տարածմանը զուգընթաց Մեսրոպ Մաշտոցի, Սահակ Պարթևի, նրանց աշակերտների ու հետևորդների ջանքերով կատարվեցին բազմաթիվ թարգմանություններ, հրապարակ եկան ինքնուրույն գործեր, որով սկզբնավորվեց ազգային մատենագրությունը՝ ամբողջովին ի սպաս դրվելով ժողովրդի ինքնության պահպանմանը, պետական անկախության վերականգնմանը, քրիստոնեության դիրքերի ամրապնդմանը։</a:t>
            </a:r>
            <a:endParaRPr lang="ru-RU" sz="2000" dirty="0">
              <a:solidFill>
                <a:srgbClr val="002060"/>
              </a:solidFill>
            </a:endParaRPr>
          </a:p>
        </p:txBody>
      </p:sp>
    </p:spTree>
  </p:cSld>
  <p:clrMapOvr>
    <a:masterClrMapping/>
  </p:clrMapOvr>
  <p:transition advTm="4500">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1026" name="Picture 2" descr="http://image.slidesharecdn.com/random-120210032717-phpapp01/95/-3-728.jpg?cb=1328845631"/>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transition advTm="4828">
    <p:checke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anaser.files.wordpress.com/2013/01/d5bdd5a1d5bdd5b8d682d5b6d681d5ab-d5a4d5a1d5bed5abd5a9.jpg"/>
          <p:cNvPicPr>
            <a:picLocks noChangeAspect="1" noChangeArrowheads="1"/>
          </p:cNvPicPr>
          <p:nvPr/>
        </p:nvPicPr>
        <p:blipFill>
          <a:blip r:embed="rId2"/>
          <a:srcRect/>
          <a:stretch>
            <a:fillRect/>
          </a:stretch>
        </p:blipFill>
        <p:spPr bwMode="auto">
          <a:xfrm>
            <a:off x="0" y="0"/>
            <a:ext cx="4286248" cy="6858000"/>
          </a:xfrm>
          <a:prstGeom prst="rect">
            <a:avLst/>
          </a:prstGeom>
          <a:noFill/>
        </p:spPr>
      </p:pic>
      <p:pic>
        <p:nvPicPr>
          <p:cNvPr id="2052" name="Picture 4" descr="https://sirushik2000.files.wordpress.com/2013/11/sasunci_david1.jpg"/>
          <p:cNvPicPr>
            <a:picLocks noChangeAspect="1" noChangeArrowheads="1"/>
          </p:cNvPicPr>
          <p:nvPr/>
        </p:nvPicPr>
        <p:blipFill>
          <a:blip r:embed="rId3"/>
          <a:srcRect/>
          <a:stretch>
            <a:fillRect/>
          </a:stretch>
        </p:blipFill>
        <p:spPr bwMode="auto">
          <a:xfrm>
            <a:off x="4286248" y="0"/>
            <a:ext cx="4857752" cy="6858000"/>
          </a:xfrm>
          <a:prstGeom prst="rect">
            <a:avLst/>
          </a:prstGeom>
          <a:noFill/>
        </p:spPr>
      </p:pic>
    </p:spTree>
  </p:cSld>
  <p:clrMapOvr>
    <a:masterClrMapping/>
  </p:clrMapOvr>
  <p:transition advTm="4344">
    <p:strip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8610" name="Picture 2" descr="http://image.slidesharecdn.com/random-120210032717-phpapp01/95/-3-728.jpg?cb=1328845631"/>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ransition advTm="6187">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ostarmenia"/>
          <p:cNvPicPr>
            <a:picLocks noChangeAspect="1" noChangeArrowheads="1"/>
          </p:cNvPicPr>
          <p:nvPr/>
        </p:nvPicPr>
        <p:blipFill>
          <a:blip r:embed="rId2"/>
          <a:srcRect/>
          <a:stretch>
            <a:fillRect/>
          </a:stretch>
        </p:blipFill>
        <p:spPr bwMode="auto">
          <a:xfrm>
            <a:off x="0" y="0"/>
            <a:ext cx="4835534" cy="6858000"/>
          </a:xfrm>
          <a:prstGeom prst="rect">
            <a:avLst/>
          </a:prstGeom>
          <a:noFill/>
        </p:spPr>
      </p:pic>
      <p:sp>
        <p:nvSpPr>
          <p:cNvPr id="105478" name="Rectangle 6"/>
          <p:cNvSpPr>
            <a:spLocks noChangeArrowheads="1"/>
          </p:cNvSpPr>
          <p:nvPr/>
        </p:nvSpPr>
        <p:spPr bwMode="auto">
          <a:xfrm>
            <a:off x="4857752" y="357166"/>
            <a:ext cx="385762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V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դ</a:t>
            </a:r>
            <a:r>
              <a:rPr kumimoji="0" lang="ru-RU" sz="2000" b="0" i="0" u="none" strike="noStrike" cap="none" normalizeH="0" baseline="0" dirty="0" smtClean="0">
                <a:ln>
                  <a:noFill/>
                </a:ln>
                <a:solidFill>
                  <a:schemeClr val="accent6">
                    <a:lumMod val="50000"/>
                  </a:schemeClr>
                </a:solidFill>
                <a:effectLst/>
                <a:latin typeface="Calibri" pitchFamily="34" charset="0"/>
                <a:ea typeface="Calibri" pitchFamily="34" charset="0"/>
                <a:cs typeface="MS Gothic" pitchFamily="49" charset="-128"/>
              </a:rPr>
              <a:t>․</a:t>
            </a:r>
            <a:r>
              <a:rPr kumimoji="0" lang="ru-RU" sz="20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հանդիսացավ</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ազգային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դպրության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accent6">
                    <a:lumMod val="50000"/>
                  </a:schemeClr>
                </a:solidFill>
                <a:effectLst/>
                <a:latin typeface="Calibri"/>
                <a:ea typeface="Times New Roman" pitchFamily="18" charset="0"/>
                <a:cs typeface="Arial" pitchFamily="34" charset="0"/>
              </a:rPr>
              <a:t>«</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ոսկե</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դարը</a:t>
            </a:r>
            <a:r>
              <a:rPr kumimoji="0" lang="ru-RU" sz="2000" b="0" i="0" u="none" strike="noStrike" cap="none" normalizeH="0" baseline="0" dirty="0" smtClean="0">
                <a:ln>
                  <a:noFill/>
                </a:ln>
                <a:solidFill>
                  <a:schemeClr val="accent6">
                    <a:lumMod val="50000"/>
                  </a:schemeClr>
                </a:solidFill>
                <a:effectLst/>
                <a:latin typeface="Calibri"/>
                <a:ea typeface="Times New Roman" pitchFamily="18" charset="0"/>
                <a:cs typeface="Arial" pitchFamily="34" charset="0"/>
              </a:rPr>
              <a:t>»</a:t>
            </a:r>
            <a:r>
              <a:rPr kumimoji="0" lang="ru-RU" sz="20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հաջորդ</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մի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քանի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դարերի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համեմատությամբ</a:t>
            </a:r>
            <a:r>
              <a:rPr kumimoji="0" lang="ru-RU" sz="20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գրերի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ստեղծման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դարում</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ծնվեցին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հին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գրականության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դասական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շրջանի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նշանավոր</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հուշարձանները</a:t>
            </a:r>
            <a:r>
              <a:rPr kumimoji="0" lang="ru-RU" sz="2000" b="0"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Sylfaen" pitchFamily="18" charset="0"/>
              </a:rPr>
              <a:t>՝</a:t>
            </a:r>
            <a:r>
              <a:rPr kumimoji="0" lang="ru-RU" sz="20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Ագաթանգեղոսի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Կորյունի</a:t>
            </a:r>
            <a:r>
              <a:rPr kumimoji="0" lang="ru-RU" sz="20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Եղիշեի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Փավստոս</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Բուզանդի</a:t>
            </a:r>
            <a:r>
              <a:rPr kumimoji="0" lang="ru-RU" sz="20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Մովսես</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Խորենացու</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Ղազար</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Փարպեցու</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երկերը</a:t>
            </a:r>
            <a:r>
              <a:rPr kumimoji="0" lang="ru-RU" sz="20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Եզնիկ</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Կողբացու</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աստվածաբանական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փիլիսոփայական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տրակտատը</a:t>
            </a:r>
            <a:r>
              <a:rPr kumimoji="0" lang="ru-RU" sz="20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որոնք</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հսկայական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ազդեցություն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ունեցան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հին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միջին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դարերի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գրականության</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ընթացքի</a:t>
            </a:r>
            <a:r>
              <a:rPr kumimoji="0" lang="ru-RU" sz="2000" b="0" i="0" u="none" strike="noStrike" cap="none" normalizeH="0" baseline="0" dirty="0" err="1" smtClean="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chemeClr val="accent6">
                    <a:lumMod val="50000"/>
                  </a:schemeClr>
                </a:solidFill>
                <a:effectLst/>
                <a:latin typeface="Calibri" pitchFamily="34" charset="0"/>
                <a:ea typeface="Times New Roman" pitchFamily="18" charset="0"/>
                <a:cs typeface="Sylfaen" pitchFamily="18" charset="0"/>
              </a:rPr>
              <a:t>վրա</a:t>
            </a:r>
            <a:r>
              <a:rPr kumimoji="0" lang="ru-RU" sz="2000" b="0" i="0" u="none" strike="noStrike" cap="none" normalizeH="0" baseline="0" dirty="0" smtClean="0">
                <a:ln>
                  <a:noFill/>
                </a:ln>
                <a:solidFill>
                  <a:schemeClr val="accent5">
                    <a:lumMod val="50000"/>
                  </a:schemeClr>
                </a:solidFill>
                <a:effectLst/>
                <a:latin typeface="Tahoma" pitchFamily="34" charset="0"/>
                <a:ea typeface="Times New Roman" pitchFamily="18" charset="0"/>
                <a:cs typeface="Tahoma" pitchFamily="34" charset="0"/>
              </a:rPr>
              <a:t>։</a:t>
            </a:r>
            <a:endParaRPr kumimoji="0" lang="ru-RU" sz="2000" b="0" i="0" u="none" strike="noStrike" cap="none" normalizeH="0" baseline="0" dirty="0" smtClean="0">
              <a:ln>
                <a:noFill/>
              </a:ln>
              <a:solidFill>
                <a:schemeClr val="accent5">
                  <a:lumMod val="50000"/>
                </a:schemeClr>
              </a:solidFill>
              <a:effectLst/>
              <a:latin typeface="Arial" pitchFamily="34" charset="0"/>
              <a:cs typeface="Arial" pitchFamily="34" charset="0"/>
            </a:endParaRPr>
          </a:p>
        </p:txBody>
      </p:sp>
    </p:spTree>
  </p:cSld>
  <p:clrMapOvr>
    <a:masterClrMapping/>
  </p:clrMapOvr>
  <p:transition advTm="7891">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ostarmenia.com/wp-content/uploads/2015/04/01.10.11-5587%D5%84%D5%A1%D5%BF%D5%A5%D5%B6%D5%A1%D5%A4%D5%A1%D6%80%D5%A1%D5%B6-%D5%B1%D5%A5%D5%BC%D5%A1%D5%A3%D6%80%D5%A5%D6%80-300x240.jpg"/>
          <p:cNvPicPr>
            <a:picLocks noChangeAspect="1" noChangeArrowheads="1"/>
          </p:cNvPicPr>
          <p:nvPr/>
        </p:nvPicPr>
        <p:blipFill>
          <a:blip r:embed="rId2"/>
          <a:srcRect/>
          <a:stretch>
            <a:fillRect/>
          </a:stretch>
        </p:blipFill>
        <p:spPr bwMode="auto">
          <a:xfrm>
            <a:off x="0" y="0"/>
            <a:ext cx="4857752" cy="4429132"/>
          </a:xfrm>
          <a:prstGeom prst="rect">
            <a:avLst/>
          </a:prstGeom>
          <a:noFill/>
          <a:effectLst>
            <a:reflection blurRad="6350" stA="50000" endA="295" endPos="92000" dist="101600" dir="5400000" sy="-100000" algn="bl" rotWithShape="0"/>
          </a:effectLst>
        </p:spPr>
      </p:pic>
      <p:sp>
        <p:nvSpPr>
          <p:cNvPr id="104451" name="Rectangle 3"/>
          <p:cNvSpPr>
            <a:spLocks noChangeArrowheads="1"/>
          </p:cNvSpPr>
          <p:nvPr/>
        </p:nvSpPr>
        <p:spPr bwMode="auto">
          <a:xfrm>
            <a:off x="4857752" y="285728"/>
            <a:ext cx="400052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Գրականության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թռիչքատիպ</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սկզբնավորումը</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պայմանավորված</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էր</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մի</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քանի</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գործոններով։</a:t>
            </a:r>
            <a:r>
              <a:rPr kumimoji="0" lang="ru-RU" b="0" i="0" u="none" strike="noStrike" cap="none" normalizeH="0" baseline="0" dirty="0"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Հայաստանը</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նախորդ</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դարերում</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մշտական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շփումների</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մեջ</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էր</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Հին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Արևելքի</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և</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հատկապես</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անտիկ</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ու</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հելլենիստական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մշակութային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աշխարհի</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հետ։</a:t>
            </a:r>
            <a:r>
              <a:rPr kumimoji="0" lang="ru-RU" b="0" i="0" u="none" strike="noStrike" cap="none" normalizeH="0" baseline="0" dirty="0"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Հետևելով</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նախորդ</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շրջանից</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եկող</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ավանդույթին՝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bg1">
                    <a:lumMod val="95000"/>
                    <a:lumOff val="5000"/>
                  </a:schemeClr>
                </a:solidFill>
                <a:effectLst/>
                <a:latin typeface="Arial" pitchFamily="34" charset="0"/>
                <a:ea typeface="Times New Roman" pitchFamily="18" charset="0"/>
                <a:cs typeface="Arial" pitchFamily="34" charset="0"/>
              </a:rPr>
              <a:t>V</a:t>
            </a:r>
            <a:r>
              <a:rPr kumimoji="0" lang="ru-RU" b="0" i="0" u="none" strike="noStrike" cap="none" normalizeH="0" baseline="0" dirty="0" smtClean="0">
                <a:ln>
                  <a:noFill/>
                </a:ln>
                <a:solidFill>
                  <a:schemeClr val="bg1">
                    <a:lumMod val="95000"/>
                    <a:lumOff val="5000"/>
                  </a:schemeClr>
                </a:solidFill>
                <a:effectLst/>
                <a:latin typeface="Calibri"/>
                <a:ea typeface="Times New Roman" pitchFamily="18" charset="0"/>
                <a:cs typeface="Arial" pitchFamily="34" charset="0"/>
              </a:rPr>
              <a:t>—</a:t>
            </a:r>
            <a:r>
              <a:rPr kumimoji="0" lang="ru-RU" b="0" i="0" u="none" strike="noStrike" cap="none" normalizeH="0" baseline="0" dirty="0" smtClean="0">
                <a:ln>
                  <a:noFill/>
                </a:ln>
                <a:solidFill>
                  <a:schemeClr val="bg1">
                    <a:lumMod val="95000"/>
                    <a:lumOff val="5000"/>
                  </a:schemeClr>
                </a:solidFill>
                <a:effectLst/>
                <a:latin typeface="Arial" pitchFamily="34" charset="0"/>
                <a:ea typeface="Times New Roman" pitchFamily="18" charset="0"/>
                <a:cs typeface="Arial" pitchFamily="34" charset="0"/>
              </a:rPr>
              <a:t>VI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դդ</a:t>
            </a:r>
            <a:r>
              <a:rPr kumimoji="0" lang="ru-RU" b="0" i="0" u="none" strike="noStrike" cap="none" normalizeH="0" baseline="0" dirty="0" smtClean="0">
                <a:ln>
                  <a:noFill/>
                </a:ln>
                <a:solidFill>
                  <a:schemeClr val="bg1">
                    <a:lumMod val="95000"/>
                    <a:lumOff val="5000"/>
                  </a:schemeClr>
                </a:solidFill>
                <a:effectLst/>
                <a:latin typeface="Calibri" pitchFamily="34" charset="0"/>
                <a:ea typeface="Calibri" pitchFamily="34" charset="0"/>
                <a:cs typeface="MS Gothic" pitchFamily="49" charset="-128"/>
              </a:rPr>
              <a:t>․</a:t>
            </a:r>
            <a:r>
              <a:rPr kumimoji="0" lang="ru-RU" b="0" i="0" u="none" strike="noStrike" cap="none" normalizeH="0" baseline="0" dirty="0"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հայ</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փիլիսոփաներից</a:t>
            </a:r>
            <a:r>
              <a:rPr kumimoji="0" lang="ru-RU" b="0" i="0" u="none" strike="noStrike" cap="none" normalizeH="0" baseline="0" dirty="0"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ճարտասաններից</a:t>
            </a:r>
            <a:r>
              <a:rPr kumimoji="0" lang="ru-RU" b="0" i="0" u="none" strike="noStrike" cap="none" normalizeH="0" baseline="0" dirty="0"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պատմիչներից</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ու</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քերականներից</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շատերը</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կրթությունը</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կատարելագործեցին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հելլենիստական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մշակույթի</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համբավավոր</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կենտրոններում</a:t>
            </a:r>
            <a:r>
              <a:rPr kumimoji="0" lang="ru-RU" b="0" i="0" u="none" strike="noStrike" cap="none" normalizeH="0" baseline="0" dirty="0"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Հելլենիստական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մշակույթի</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ավանդույթները</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ոչ</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միայն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նպաստեցին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հայոց</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հին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մատենագրության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սկզբնավորմանը</a:t>
            </a:r>
            <a:r>
              <a:rPr kumimoji="0" lang="ru-RU" b="0" i="0" u="none" strike="noStrike" cap="none" normalizeH="0" baseline="0" dirty="0"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այլև</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խթանեցին</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նրա</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հետագա</a:t>
            </a:r>
            <a:r>
              <a:rPr kumimoji="0" lang="ru-RU" b="0" i="0" u="none" strike="noStrike" cap="none" normalizeH="0" baseline="0" dirty="0" err="1" smtClean="0">
                <a:ln>
                  <a:noFill/>
                </a:ln>
                <a:solidFill>
                  <a:schemeClr val="bg1">
                    <a:lumMod val="95000"/>
                    <a:lumOff val="5000"/>
                  </a:schemeClr>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Sylfaen" pitchFamily="18" charset="0"/>
              </a:rPr>
              <a:t>վերելքը</a:t>
            </a:r>
            <a:r>
              <a:rPr kumimoji="0" lang="ru-RU" b="0" i="0" u="none" strike="noStrike" cap="none" normalizeH="0" baseline="0" dirty="0" smtClean="0">
                <a:ln>
                  <a:noFill/>
                </a:ln>
                <a:solidFill>
                  <a:schemeClr val="bg1">
                    <a:lumMod val="95000"/>
                    <a:lumOff val="5000"/>
                  </a:schemeClr>
                </a:solidFill>
                <a:effectLst/>
                <a:latin typeface="Tahoma" pitchFamily="34" charset="0"/>
                <a:ea typeface="Times New Roman" pitchFamily="18" charset="0"/>
                <a:cs typeface="Tahoma" pitchFamily="34" charset="0"/>
              </a:rPr>
              <a:t>։</a:t>
            </a:r>
            <a:endParaRPr kumimoji="0" lang="ru-RU"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p:txBody>
      </p:sp>
    </p:spTree>
  </p:cSld>
  <p:clrMapOvr>
    <a:masterClrMapping/>
  </p:clrMapOvr>
  <p:transition advTm="8937">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ChangeArrowheads="1"/>
          </p:cNvSpPr>
          <p:nvPr/>
        </p:nvSpPr>
        <p:spPr bwMode="auto">
          <a:xfrm>
            <a:off x="500034" y="571480"/>
            <a:ext cx="7786742" cy="2554545"/>
          </a:xfrm>
          <a:prstGeom prst="rect">
            <a:avLst/>
          </a:prstGeom>
          <a:noFill/>
          <a:ln w="76200">
            <a:solidFill>
              <a:schemeClr val="tx2">
                <a:lumMod val="10000"/>
              </a:schemeClr>
            </a:solidFill>
            <a:miter lim="800000"/>
            <a:headEnd/>
            <a:tailEnd/>
          </a:ln>
          <a:effectLst>
            <a:reflection blurRad="6350" stA="50000" endA="295" endPos="92000" dist="101600" dir="5400000" sy="-100000" algn="bl" rotWithShape="0"/>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Հայոց</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հին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մատենագրության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սկզբնավորման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զարգացման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գործում</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մեծ</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է</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թարգմանական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գրականության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դերը։</a:t>
            </a:r>
            <a:r>
              <a:rPr kumimoji="0" lang="ru-RU"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Մի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քանի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տասնամյակի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ընթացքում</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հունարենից</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ու</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ասորերենից</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թարգմանվեցին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Աստվածաշունչը</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եկեղեցական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արարողական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գրքեր</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քրիստոնեական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նշանավոր</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հեղինակների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Եփրեմ</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Ասորի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Բարսեղ</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Կեսարացի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Գրիգոր</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Աստվածաբան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Գրիգոր</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Նյուսացի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Հովհան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Ոսկեբերան</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Կյուրեղ</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Ալեքսանդրացի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Աթանաս</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Ալեքսանդրացի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Կյուրեղ</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Երուսաղեմցի</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և</a:t>
            </a:r>
            <a:r>
              <a:rPr kumimoji="0" lang="ru-RU"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ուրիշներ</a:t>
            </a:r>
            <a:r>
              <a:rPr kumimoji="0" lang="ru-RU"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000" b="0" i="0" u="none" strike="noStrike" cap="none" normalizeH="0" baseline="0" dirty="0" err="1" smtClean="0">
                <a:ln>
                  <a:noFill/>
                </a:ln>
                <a:solidFill>
                  <a:srgbClr val="002060"/>
                </a:solidFill>
                <a:effectLst/>
                <a:latin typeface="Calibri" pitchFamily="34" charset="0"/>
                <a:ea typeface="Times New Roman" pitchFamily="18" charset="0"/>
                <a:cs typeface="Sylfaen" pitchFamily="18" charset="0"/>
              </a:rPr>
              <a:t>գրվածքներ</a:t>
            </a:r>
            <a:r>
              <a:rPr kumimoji="0" lang="ru-RU" sz="20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4453">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ostarmenia"/>
          <p:cNvPicPr>
            <a:picLocks noChangeAspect="1" noChangeArrowheads="1"/>
          </p:cNvPicPr>
          <p:nvPr/>
        </p:nvPicPr>
        <p:blipFill>
          <a:blip r:embed="rId2"/>
          <a:srcRect/>
          <a:stretch>
            <a:fillRect/>
          </a:stretch>
        </p:blipFill>
        <p:spPr bwMode="auto">
          <a:xfrm>
            <a:off x="0" y="0"/>
            <a:ext cx="5214974" cy="4071966"/>
          </a:xfrm>
          <a:prstGeom prst="rect">
            <a:avLst/>
          </a:prstGeom>
          <a:noFill/>
          <a:effectLst>
            <a:reflection blurRad="6350" stA="52000" endA="300" endPos="35000" dir="5400000" sy="-100000" algn="bl" rotWithShape="0"/>
          </a:effectLst>
        </p:spPr>
      </p:pic>
      <p:sp>
        <p:nvSpPr>
          <p:cNvPr id="5" name="Прямоугольник 4"/>
          <p:cNvSpPr/>
          <p:nvPr/>
        </p:nvSpPr>
        <p:spPr>
          <a:xfrm>
            <a:off x="5357818" y="285728"/>
            <a:ext cx="3500462" cy="6186309"/>
          </a:xfrm>
          <a:prstGeom prst="rect">
            <a:avLst/>
          </a:prstGeom>
        </p:spPr>
        <p:txBody>
          <a:bodyPr wrap="square">
            <a:spAutoFit/>
          </a:bodyPr>
          <a:lstStyle/>
          <a:p>
            <a:r>
              <a:rPr lang="ru-RU" dirty="0" err="1"/>
              <a:t>Հայ մտավորականության հետաքրքրությունները դուրս են գալիս կրոնա </a:t>
            </a:r>
            <a:r>
              <a:rPr lang="ru-RU" dirty="0"/>
              <a:t>— </a:t>
            </a:r>
            <a:r>
              <a:rPr lang="ru-RU" dirty="0" err="1"/>
              <a:t>եկեղեցական շրջանակներից և ընդգրկում նաև աշխարհիկ գիտությունների՝ փիլիսոփայության, քերականության, գեղագիտության, պատմության բնագավառները։</a:t>
            </a:r>
            <a:r>
              <a:rPr lang="ru-RU" dirty="0"/>
              <a:t> V </a:t>
            </a:r>
            <a:r>
              <a:rPr lang="ru-RU" dirty="0" err="1"/>
              <a:t>դ</a:t>
            </a:r>
            <a:r>
              <a:rPr lang="ru-RU" dirty="0"/>
              <a:t>․ </a:t>
            </a:r>
            <a:r>
              <a:rPr lang="ru-RU" dirty="0" err="1"/>
              <a:t>և </a:t>
            </a:r>
            <a:r>
              <a:rPr lang="ru-RU" dirty="0"/>
              <a:t>VI </a:t>
            </a:r>
            <a:r>
              <a:rPr lang="ru-RU" dirty="0" err="1"/>
              <a:t>դարի սկզբում այսպես կոչված հայ հունաբան դպրոցի ներկայացուցիչների ջանքերով թարգմանվեցին անտիկ աշխարհի մեծ մտածողների ու վաղ քրիստոնեական շրջանի խոշորագույն հեղինակների</a:t>
            </a:r>
            <a:r>
              <a:rPr lang="ru-RU" dirty="0"/>
              <a:t>՝ </a:t>
            </a:r>
            <a:r>
              <a:rPr lang="ru-RU" dirty="0" err="1"/>
              <a:t>Արիստոտելի</a:t>
            </a:r>
            <a:r>
              <a:rPr lang="ru-RU" dirty="0"/>
              <a:t>, </a:t>
            </a:r>
            <a:r>
              <a:rPr lang="ru-RU" dirty="0" err="1"/>
              <a:t>Պլատոնի</a:t>
            </a:r>
            <a:r>
              <a:rPr lang="ru-RU" dirty="0"/>
              <a:t>, </a:t>
            </a:r>
            <a:r>
              <a:rPr lang="ru-RU" dirty="0" err="1"/>
              <a:t>Պորփյուրի</a:t>
            </a:r>
            <a:r>
              <a:rPr lang="ru-RU" dirty="0"/>
              <a:t>, </a:t>
            </a:r>
            <a:r>
              <a:rPr lang="ru-RU" dirty="0" err="1"/>
              <a:t>Դիոնիսիոս Թրակացու</a:t>
            </a:r>
            <a:r>
              <a:rPr lang="ru-RU" dirty="0"/>
              <a:t>, </a:t>
            </a:r>
            <a:r>
              <a:rPr lang="ru-RU" dirty="0" err="1"/>
              <a:t>Ափթոնիոսի</a:t>
            </a:r>
            <a:r>
              <a:rPr lang="ru-RU" dirty="0"/>
              <a:t>, </a:t>
            </a:r>
            <a:r>
              <a:rPr lang="ru-RU" dirty="0" err="1"/>
              <a:t>Սոկրատ Սքոլաստիկոսի գործերը</a:t>
            </a:r>
            <a:r>
              <a:rPr lang="ru-RU" dirty="0"/>
              <a:t>։ </a:t>
            </a:r>
          </a:p>
        </p:txBody>
      </p:sp>
    </p:spTree>
  </p:cSld>
  <p:clrMapOvr>
    <a:masterClrMapping/>
  </p:clrMapOvr>
  <p:transition advTm="6516">
    <p:wheel spokes="2"/>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1307</TotalTime>
  <Words>1110</Words>
  <Application>Microsoft Office PowerPoint</Application>
  <PresentationFormat>On-screen Show (4:3)</PresentationFormat>
  <Paragraphs>49</Paragraphs>
  <Slides>52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MS Gothic</vt:lpstr>
      <vt:lpstr>Arial</vt:lpstr>
      <vt:lpstr>Calibri</vt:lpstr>
      <vt:lpstr>Constantia</vt:lpstr>
      <vt:lpstr>Sylfaen</vt:lpstr>
      <vt:lpstr>Tahoma</vt:lpstr>
      <vt:lpstr>Times New Roman</vt:lpstr>
      <vt:lpstr>Wingdings 2</vt:lpstr>
      <vt:lpstr>Бумажная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11</cp:revision>
  <dcterms:created xsi:type="dcterms:W3CDTF">2015-12-05T09:35:48Z</dcterms:created>
  <dcterms:modified xsi:type="dcterms:W3CDTF">2022-06-27T15:33:58Z</dcterms:modified>
</cp:coreProperties>
</file>