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0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7CD5B-5352-4A31-A9F1-58BF4D8AEBD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2CC48-4277-4792-9DD8-FCAC9265E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2641-B5CE-4CC3-81DC-9DB5604A429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E895-8A58-4C80-A95A-6E0F57C4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ARA%20%20%20GEVORGYAN%20-%20&#1040;&#1056;&#1062;&#1040;&#1061;%20%20(audiopoisk.co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enc.ru/gishern-amboxj-hivand-xelaga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enc.ru/karmir-njuygne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enc.ru/mer-lezu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enc.ru/du-hoxmayin-mshush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1214422"/>
            <a:ext cx="6126997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1400" dirty="0" smtClean="0">
                <a:solidFill>
                  <a:srgbClr val="000000"/>
                </a:solidFill>
              </a:rPr>
              <a:t>Թողած </a:t>
            </a:r>
            <a:r>
              <a:rPr lang="hy-AM" sz="1400" dirty="0">
                <a:solidFill>
                  <a:srgbClr val="000000"/>
                </a:solidFill>
              </a:rPr>
              <a:t>Կարսում, գետի ափին, տունս՝ շինված անտաշ քարով,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Կարսը թողած, Կարսի այգին ու հայրենի երկինքը մով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Եվ Կարինե Քոթանճյանին անգամ չասած մնաս բարով –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Ա՜նց եմ կենում հիմա օտար քաղաքների ճանապարհով: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Անց եմ կենում. շուրջս -մարդիկ, շուրջս դեմքեր հազա՜ր-հազա՜ր.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Շուրջս աշխարհն է աղմկում, մարդկային կյանքն անհավասար. –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Եվ ո՞վ կասի՝ ինչո՞ւ ես դու, – ո՞վ կասի, թե ո՞ւր հասար,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Դեմքերը, ախ, բութ են այնպես՝ կարծես շինված են տապարով: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որշ, տաղտկալի ու խելագար երգ է կարծես այս կյանքը մի.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Ինչ-որ մեկի սրտում բացված վերք է կարծես այս կյանքը մի,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Եվ ո՞ւմ համար, էլ ո՞ւմ համար կարոտակեզ երգե հիմի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Սիրտս՝ լցված տարիների սեղմ արճիճով ու կապարով: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Բայց շուրջս թող որքան կուզե աշխարհը այս խնդա, ցնդի –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Ես -հաշմանդամ ու խելագար ու հավիտյա՜ն վտարանդի՝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Դեպի երկի՜նք պիտի գնամ, դեպի եզերքը Ամենտի –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Իմ բա՜րձր, հին ու աստղային երազների ճանապարհով…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Ու էլ ամե՛ն մեղքի համար սիրտս հիմա ունի ներում.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Պիտի անդարձ ես հեռանամ, պիտի գնամ՝ ա՛չքս է հեռուն.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Թե Կարինե Քոթանճյանին տեսնեք Կարսի փողոցներում –</a:t>
            </a:r>
            <a:r>
              <a:rPr lang="hy-AM" sz="1400" dirty="0" smtClean="0">
                <a:solidFill>
                  <a:srgbClr val="000000"/>
                </a:solidFill>
              </a:rPr>
              <a:t/>
            </a:r>
            <a:br>
              <a:rPr lang="hy-AM" sz="1400" dirty="0" smtClean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Ասե՛ք նրան՝ Չարենցն ասավ -մնաս բարո՜վ, մնաս </a:t>
            </a:r>
            <a:r>
              <a:rPr lang="hy-AM" sz="1050" dirty="0">
                <a:solidFill>
                  <a:srgbClr val="000000"/>
                </a:solidFill>
              </a:rPr>
              <a:t>բ</a:t>
            </a:r>
            <a:r>
              <a:rPr lang="hy-AM" sz="4000" dirty="0">
                <a:solidFill>
                  <a:srgbClr val="000000"/>
                </a:solidFill>
              </a:rPr>
              <a:t>արո՜վ…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ARA   GEVORGYAN - АРЦАХ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-1500230" y="35004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" y="0"/>
            <a:ext cx="916160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57298"/>
            <a:ext cx="64252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dirty="0" smtClean="0"/>
              <a:t>Որոշ </a:t>
            </a:r>
            <a:r>
              <a:rPr lang="hy-AM" dirty="0"/>
              <a:t>ժամանակ անց հանճարեղ բանաստեղծին ձերբակալում են եւ հակասովետական գործունեություն իրականացնելու շինծու մեղադրանք ներկայացնում: Շատ չանցած՝ 1937թ նոյեմբերի 27-ին, Եղիշե Չարենցն իր մահկանացուն է կնքում երեւանյան բանտերից մեկի հիվանդանոցում: Ըստ պաշտոնական վարկածի՝ դիահերձումը ցույց է տվել, որ մահվան պատճառը չափազանց տկարացած առողջական վիճակն է եղել, ինչի համար հիմք են ծառայել բազմաթիվ հիվանդությունները: Չարենցի վերջին հանգրվանը հայտնի չէ: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4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կյորես գորիս գորիսի բարբա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892"/>
          </a:xfrm>
        </p:spPr>
      </p:pic>
    </p:spTree>
  </p:cSld>
  <p:clrMapOvr>
    <a:masterClrMapping/>
  </p:clrMapOvr>
  <p:transition advTm="4000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13121412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forma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4381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643050"/>
            <a:ext cx="742671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Կյանքը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երգի, երկնքի՜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պես անհո՜ւն, անհո՜ւն,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Կյանքը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կորած աստղերի՜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պես հազարանուն: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Կյանքը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կրակ ճահիճներում՝ կա ու չկա,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Կյանքը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ճամփորդ, սպասված հյուր, որ պետք է գա: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Կյանքը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երգի, երկնքի՜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պես անհո՜ւն, անհո՜ւն,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Կյանքը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կորած աստղերի՜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պես հազարանուն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  <a:cs typeface="Arial" pitchFamily="34" charset="0"/>
              </a:rPr>
              <a:t>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2214554"/>
            <a:ext cx="348044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y-AM" sz="1400" dirty="0" smtClean="0">
                <a:solidFill>
                  <a:srgbClr val="000000"/>
                </a:solidFill>
                <a:hlinkClick r:id="rId3"/>
              </a:rPr>
              <a:t>Գիշերն </a:t>
            </a:r>
            <a:r>
              <a:rPr lang="hy-AM" sz="1400" dirty="0">
                <a:solidFill>
                  <a:srgbClr val="000000"/>
                </a:solidFill>
                <a:hlinkClick r:id="rId3"/>
              </a:rPr>
              <a:t>ամբողջ հիվանդ, խելագար</a:t>
            </a:r>
            <a:endParaRPr lang="hy-AM" sz="1400" dirty="0">
              <a:solidFill>
                <a:srgbClr val="000000"/>
              </a:solidFill>
            </a:endParaRPr>
          </a:p>
          <a:p>
            <a:r>
              <a:rPr lang="hy-AM" sz="1400" dirty="0" smtClean="0">
                <a:solidFill>
                  <a:srgbClr val="000000"/>
                </a:solidFill>
              </a:rPr>
              <a:t>Գիշերն </a:t>
            </a:r>
            <a:r>
              <a:rPr lang="hy-AM" sz="1400" dirty="0">
                <a:solidFill>
                  <a:srgbClr val="000000"/>
                </a:solidFill>
              </a:rPr>
              <a:t>ամբողջ հիվանդ, խելագար,</a:t>
            </a:r>
            <a:br>
              <a:rPr lang="hy-AM" sz="1400" dirty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Ես երազեցի արեւի մասին:</a:t>
            </a:r>
            <a:br>
              <a:rPr lang="hy-AM" sz="1400" dirty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Շուրջս ո՛չ մի ձայն ու շշուկ չկար –</a:t>
            </a:r>
            <a:br>
              <a:rPr lang="hy-AM" sz="1400" dirty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ունատ էր շուրջս՝ գիշեր ու լուսին:</a:t>
            </a:r>
            <a:br>
              <a:rPr lang="hy-AM" sz="1400" dirty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Ես երազեցի արեւի ոսկին,</a:t>
            </a:r>
            <a:br>
              <a:rPr lang="hy-AM" sz="1400" dirty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Տենչացի նրա հրաշքը խնդուն՝</a:t>
            </a:r>
            <a:br>
              <a:rPr lang="hy-AM" sz="1400" dirty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Ուզեցի սիրել շշուկն իմաստուն՝</a:t>
            </a:r>
            <a:br>
              <a:rPr lang="hy-AM" sz="1400" dirty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Արեւանման, արնավառ խոսքի, –</a:t>
            </a:r>
            <a:br>
              <a:rPr lang="hy-AM" sz="1400" dirty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Բայց շուրջս այնպես գունատ էր, տկար –</a:t>
            </a:r>
            <a:br>
              <a:rPr lang="hy-AM" sz="1400" dirty="0">
                <a:solidFill>
                  <a:srgbClr val="000000"/>
                </a:solidFill>
              </a:rPr>
            </a:br>
            <a:r>
              <a:rPr lang="hy-AM" sz="1400" dirty="0">
                <a:solidFill>
                  <a:srgbClr val="000000"/>
                </a:solidFill>
              </a:rPr>
              <a:t>Խոսքեր չկային, ու արեւ չկար </a:t>
            </a:r>
            <a:r>
              <a:rPr lang="hy-AM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algn="ctr"/>
            <a:endParaRPr lang="ru-RU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advTm="4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36a1c2cae85bfde476cbf132eaf898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071546"/>
            <a:ext cx="341311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y-AM" sz="1200" dirty="0" smtClean="0">
                <a:solidFill>
                  <a:schemeClr val="bg1"/>
                </a:solidFill>
                <a:hlinkClick r:id="rId3"/>
              </a:rPr>
              <a:t>Կարմիր </a:t>
            </a:r>
            <a:r>
              <a:rPr lang="hy-AM" sz="1200" dirty="0">
                <a:solidFill>
                  <a:schemeClr val="bg1"/>
                </a:solidFill>
                <a:hlinkClick r:id="rId3"/>
              </a:rPr>
              <a:t>նժույգները</a:t>
            </a:r>
            <a:endParaRPr lang="hy-AM" sz="1200" dirty="0">
              <a:solidFill>
                <a:schemeClr val="bg1"/>
              </a:solidFill>
            </a:endParaRPr>
          </a:p>
          <a:p>
            <a:r>
              <a:rPr lang="hy-AM" sz="1200" dirty="0" smtClean="0">
                <a:solidFill>
                  <a:schemeClr val="bg1"/>
                </a:solidFill>
              </a:rPr>
              <a:t>Կարմիր </a:t>
            </a:r>
            <a:r>
              <a:rPr lang="hy-AM" sz="1200" dirty="0">
                <a:solidFill>
                  <a:schemeClr val="bg1"/>
                </a:solidFill>
              </a:rPr>
              <a:t>նժույգները թռչում են սրընթաց,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Կարմիր նժույգները՝ բաշերը փրփուր,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Վառվում, բոցկլտում են պայտերը նրանց,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Պայտերը սփռում են բոցկլտուք ու հուր: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Վառվե՜լ է երկիրը կարմիր կրակով.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Կարմիր նժույգները վառե՜լ են երկիրը,-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Թռչում են – հողմի՛ պես – անընդհատ շարքով,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Ամեն տեղ – երա՛շտ է, տագնա՛պ է, գրգի՛ռ է: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Դոփում են պայտերը, կայծկլտում են վա՜ռ,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Կայծերը նետի՛ պես ճեղքում ե՛ն գալիքը.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Հողմի մեջ փլչում են շենքերը մարմար.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Ամեն տեղ հրդեհ է, ու հուրը – բարիք է: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Թռչո՜ւմ են, թռչո՜ւմ են անվերջ, սրընթաց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Կարմիր նժույգները, բաշերը – փրփուր,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Վառվում, հրդեհվում են հետքերը նրանց –</a:t>
            </a:r>
            <a:br>
              <a:rPr lang="hy-AM" sz="1200" dirty="0">
                <a:solidFill>
                  <a:schemeClr val="bg1"/>
                </a:solidFill>
              </a:rPr>
            </a:br>
            <a:r>
              <a:rPr lang="hy-AM" sz="1200" dirty="0">
                <a:solidFill>
                  <a:schemeClr val="bg1"/>
                </a:solidFill>
              </a:rPr>
              <a:t>Կարմիր նժույգները հրդեհ են ու հուր…</a:t>
            </a:r>
          </a:p>
          <a:p>
            <a:pPr algn="ctr"/>
            <a:endParaRPr lang="ru-RU" sz="1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4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c225ab25d5258625d5258825d5258525d425b525d5258425d425b225d425b525d5259025c225bb25d525b425d525ab25d525b825d6258225d525a925d525b525d525a125d525b625d525a125d5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3922869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y-AM" sz="1400" dirty="0" smtClean="0">
                <a:solidFill>
                  <a:schemeClr val="bg1"/>
                </a:solidFill>
                <a:hlinkClick r:id="rId3"/>
              </a:rPr>
              <a:t>ՄԵՐ </a:t>
            </a:r>
            <a:r>
              <a:rPr lang="hy-AM" sz="1400" dirty="0">
                <a:solidFill>
                  <a:schemeClr val="bg1"/>
                </a:solidFill>
                <a:hlinkClick r:id="rId3"/>
              </a:rPr>
              <a:t>ԼԵԶՈՒՆ</a:t>
            </a:r>
            <a:endParaRPr lang="hy-AM" sz="1400" dirty="0">
              <a:solidFill>
                <a:schemeClr val="bg1"/>
              </a:solidFill>
            </a:endParaRPr>
          </a:p>
          <a:p>
            <a:r>
              <a:rPr lang="hy-AM" sz="1400" dirty="0" smtClean="0">
                <a:solidFill>
                  <a:schemeClr val="bg1"/>
                </a:solidFill>
              </a:rPr>
              <a:t>Մեր </a:t>
            </a:r>
            <a:r>
              <a:rPr lang="hy-AM" sz="1400" dirty="0">
                <a:solidFill>
                  <a:schemeClr val="bg1"/>
                </a:solidFill>
              </a:rPr>
              <a:t>լեզուն ճկուն է ու բարբարոս,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Առնական է, կոպիտ, բայց միևնույն պահին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Պայծառ է նա, որպես մշտաբորբոք փարոս,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Վառված հրով անշեջ դարերում հին։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Եվ վարպետներ, խոնարհ ու հանճարեղ,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Հղկել են այն դարեր, որպես մարմար,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Եվ փայլել է նա մերթ, ինչպես բյուրեղ,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Մերթ կոպտացել, ինչպես լեռնային քար։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Բայց միշտ պահել է նա իր կենդանի ոգին, —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Եվ եթե մենք այսօր կոտրատում ենք այն մերթ,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Այդ նրանից է, որ ուզում ենք մեր</a:t>
            </a:r>
            <a:br>
              <a:rPr lang="hy-AM" sz="1400" dirty="0">
                <a:solidFill>
                  <a:schemeClr val="bg1"/>
                </a:solidFill>
              </a:rPr>
            </a:br>
            <a:r>
              <a:rPr lang="hy-AM" sz="1400" dirty="0">
                <a:solidFill>
                  <a:schemeClr val="bg1"/>
                </a:solidFill>
              </a:rPr>
              <a:t>Նոր խոհերի վրա ժանգ չչոքի։</a:t>
            </a:r>
          </a:p>
          <a:p>
            <a:pPr algn="ctr"/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im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954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857232"/>
            <a:ext cx="342902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y-AM" sz="1200" dirty="0" smtClean="0">
                <a:hlinkClick r:id="rId3"/>
              </a:rPr>
              <a:t>Դու </a:t>
            </a:r>
            <a:r>
              <a:rPr lang="hy-AM" sz="1200" dirty="0">
                <a:hlinkClick r:id="rId3"/>
              </a:rPr>
              <a:t>– հողմային մշուշ ու մահ</a:t>
            </a:r>
            <a:endParaRPr lang="hy-AM" sz="1200" dirty="0"/>
          </a:p>
          <a:p>
            <a:r>
              <a:rPr lang="hy-AM" sz="1200" dirty="0" smtClean="0"/>
              <a:t>Դու </a:t>
            </a:r>
            <a:r>
              <a:rPr lang="hy-AM" sz="1200" dirty="0"/>
              <a:t>– հողմային մշուշ ու մահ,</a:t>
            </a:r>
            <a:br>
              <a:rPr lang="hy-AM" sz="1200" dirty="0"/>
            </a:br>
            <a:r>
              <a:rPr lang="hy-AM" sz="1200" dirty="0"/>
              <a:t>Դու – կրակի դուստր բարի,-</a:t>
            </a:r>
            <a:br>
              <a:rPr lang="hy-AM" sz="1200" dirty="0"/>
            </a:br>
            <a:r>
              <a:rPr lang="hy-AM" sz="1200" dirty="0"/>
              <a:t>Քե՜զ է կանչում սիրտս հիմա,</a:t>
            </a:r>
            <a:br>
              <a:rPr lang="hy-AM" sz="1200" dirty="0"/>
            </a:br>
            <a:r>
              <a:rPr lang="hy-AM" sz="1200" dirty="0"/>
              <a:t>Քեզ է կանչում սիրտս` արի՜:</a:t>
            </a:r>
            <a:br>
              <a:rPr lang="hy-AM" sz="1200" dirty="0"/>
            </a:br>
            <a:r>
              <a:rPr lang="hy-AM" sz="1200" dirty="0"/>
              <a:t>Հասե՜լ է փառքդ արդեն վառ</a:t>
            </a:r>
            <a:br>
              <a:rPr lang="hy-AM" sz="1200" dirty="0"/>
            </a:br>
            <a:r>
              <a:rPr lang="hy-AM" sz="1200" dirty="0"/>
              <a:t>Մինչև Հաբաշ ու Հնդուչին.</a:t>
            </a:r>
            <a:br>
              <a:rPr lang="hy-AM" sz="1200" dirty="0"/>
            </a:br>
            <a:r>
              <a:rPr lang="hy-AM" sz="1200" dirty="0"/>
              <a:t>Քե՜զ եմ նետում եղբայրաբար</a:t>
            </a:r>
            <a:br>
              <a:rPr lang="hy-AM" sz="1200" dirty="0"/>
            </a:br>
            <a:r>
              <a:rPr lang="hy-AM" sz="1200" dirty="0"/>
              <a:t>Իմ արյունի ճիչը վերջին:</a:t>
            </a:r>
            <a:br>
              <a:rPr lang="hy-AM" sz="1200" dirty="0"/>
            </a:br>
            <a:r>
              <a:rPr lang="hy-AM" sz="1200" dirty="0"/>
              <a:t>Բո՜րբ աչքերիդ նայվածքը թող</a:t>
            </a:r>
            <a:br>
              <a:rPr lang="hy-AM" sz="1200" dirty="0"/>
            </a:br>
            <a:r>
              <a:rPr lang="hy-AM" sz="1200" dirty="0"/>
              <a:t>Արյունոտե սիրտս հիմա –</a:t>
            </a:r>
            <a:br>
              <a:rPr lang="hy-AM" sz="1200" dirty="0"/>
            </a:br>
            <a:r>
              <a:rPr lang="hy-AM" sz="1200" dirty="0"/>
              <a:t>Եվ թո՛ղ տեսնի սիրտս վառվող</a:t>
            </a:r>
            <a:br>
              <a:rPr lang="hy-AM" sz="1200" dirty="0"/>
            </a:br>
            <a:r>
              <a:rPr lang="hy-AM" sz="1200" dirty="0"/>
              <a:t>Մահվան մեջ – սեր, սիրո մեջ – մահ…</a:t>
            </a:r>
          </a:p>
          <a:p>
            <a:pPr algn="ctr"/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s-postcard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500174"/>
            <a:ext cx="907259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dirty="0" smtClean="0">
                <a:solidFill>
                  <a:schemeClr val="bg1"/>
                </a:solidFill>
              </a:rPr>
              <a:t>Եղիշե </a:t>
            </a:r>
            <a:r>
              <a:rPr lang="hy-AM" dirty="0">
                <a:solidFill>
                  <a:schemeClr val="bg1"/>
                </a:solidFill>
              </a:rPr>
              <a:t>Չարենցը (Եղիշե Սողոմոնյան) ծնվել է 1897թ. մարտի 13-ին, Կարսում: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hy-AM" dirty="0" smtClean="0">
                <a:solidFill>
                  <a:schemeClr val="bg1"/>
                </a:solidFill>
              </a:rPr>
              <a:t>Երկար </a:t>
            </a:r>
            <a:r>
              <a:rPr lang="hy-AM" dirty="0">
                <a:solidFill>
                  <a:schemeClr val="bg1"/>
                </a:solidFill>
              </a:rPr>
              <a:t>տարիներ Չարենցի ծննդյան վայրը գիտնականների և բանասերների վեճի առարկա էր, որովհետև նրա թղթերում պահպանվել էր պարսկական մի անձնագիր, որտեղ նշված էր, որ նա ծնվել է Պարսկաստանի Մակու քաղաքում: Բանն այն է, որ 1919թ. Չարենցը իր ընկերոջ` Գևորգ Աբովի հետ մեկնում է Կարս` նորաբաց հայկական դպրոցներում ուսուցչությամբ զբաղվելու</a:t>
            </a:r>
            <a:r>
              <a:rPr lang="hy-AM" dirty="0" smtClean="0">
                <a:solidFill>
                  <a:schemeClr val="bg1"/>
                </a:solidFill>
              </a:rPr>
              <a:t>: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hy-AM" dirty="0" smtClean="0">
                <a:solidFill>
                  <a:schemeClr val="bg1"/>
                </a:solidFill>
              </a:rPr>
              <a:t> </a:t>
            </a:r>
            <a:r>
              <a:rPr lang="hy-AM" dirty="0">
                <a:solidFill>
                  <a:schemeClr val="bg1"/>
                </a:solidFill>
              </a:rPr>
              <a:t>Բայց քանի որ Հայաստանի Հանրապետության օրենքի համաձայն զինապարտներին չէր թույլատրվում ուսուցչությամբ զբաղվել, նրանք, օգտագործելով Չարենցի հոր` Աբգար աղայի կապերը, ձեռք են բերում պարսկական անձնագրեր: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57166"/>
            <a:ext cx="7715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Ազգային ազատագրական պայքարն եւ Առաջին Աշխարհամարտը Եղիշե Չարենցի մեջ սպանում են պատանեկան երազները: Նա կամավորական է գրվում եւ միանում Արեւմտյան Հայաստանը զավթիչներից ազատելու շտապող մարտիկներին: Այդ տարիներին նա ստեղծում է իր լավագույն գործերից մեկը` «Դանթեական առասպելը», որում նկարագրում էր 20-րդ դարասկզբի պատերազմի սարսափները:</a:t>
            </a:r>
          </a:p>
          <a:p>
            <a:pPr fontAlgn="base"/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1915թ. Եղիշե Չարենցը մեկնում է Մոսկվա` Շանյավսկու համալսարանում ուսումը շարունակելու նպատակով: 1919թ. վերադառնում է Երեւան եւ սկսում դասավանդել դպրոցում: Այդ տարի Թիֆլիսում լույս է տեսնում «Ամբոխները խելագարված» հանճարեղ պոեմը:</a:t>
            </a:r>
          </a:p>
        </p:txBody>
      </p:sp>
    </p:spTree>
  </p:cSld>
  <p:clrMapOvr>
    <a:masterClrMapping/>
  </p:clrMapOvr>
  <p:transition advTm="4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8217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6736663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hy-AM" sz="2000" dirty="0" smtClean="0">
                <a:solidFill>
                  <a:srgbClr val="002060"/>
                </a:solidFill>
              </a:rPr>
              <a:t>1921թ</a:t>
            </a:r>
            <a:r>
              <a:rPr lang="hy-AM" sz="2000" dirty="0">
                <a:solidFill>
                  <a:srgbClr val="002060"/>
                </a:solidFill>
              </a:rPr>
              <a:t>. Եղիշե Չարենցն ամուսնանում է Արփենիկ Տեր-Աստվածատրյանի հետ: Վերջինս ծանր հղիության հետեւանքով 1927թ. մահանում է: Կնոջ հիշատակին Չարենցը բազմաթիվ բանաստեղծություններ է գրել: 1931թ. նորից է ամուսնանում: Շատ չանցած կինը` Իզաբելա Նյազովան, նրան դուստր է ծնում, որին Արփենիկ են կոչում, իսկ 1935թ. ծնվում է նրանց 2-րդ դուստրը` Անահիտը:</a:t>
            </a:r>
          </a:p>
          <a:p>
            <a:pPr fontAlgn="base"/>
            <a:r>
              <a:rPr lang="hy-AM" sz="2000" dirty="0">
                <a:solidFill>
                  <a:srgbClr val="002060"/>
                </a:solidFill>
              </a:rPr>
              <a:t>1936թ. հուլիս-օգոստոս ամիսներին սկսվում են հայ մտավորականության ձերբակալությունները: Եղիշե Չարենցին սեպտեմբերին տնային կալանքի են ենթարկում` մեղադրելով ահաբեկչության եւ ազգայնականության մեջ: Բոլոր գրախանութներից վերացնում են նրա գրքերը, իսկ նորերի հրատարակումը` դադարեցնում: Սկսվում են ճնշումները ընտանիքի հանդեպ:</a:t>
            </a:r>
          </a:p>
          <a:p>
            <a:pPr algn="ctr"/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423</Words>
  <Application>Microsoft Office PowerPoint</Application>
  <PresentationFormat>On-screen Show (4:3)</PresentationFormat>
  <Paragraphs>19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2013-11-11T14:27:11Z</dcterms:created>
  <dcterms:modified xsi:type="dcterms:W3CDTF">2022-06-21T14:33:55Z</dcterms:modified>
</cp:coreProperties>
</file>