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4" r:id="rId8"/>
    <p:sldId id="263" r:id="rId9"/>
    <p:sldId id="265" r:id="rId10"/>
    <p:sldId id="266" r:id="rId11"/>
    <p:sldId id="267" r:id="rId12"/>
    <p:sldId id="288" r:id="rId13"/>
    <p:sldId id="282" r:id="rId14"/>
    <p:sldId id="285" r:id="rId15"/>
    <p:sldId id="281" r:id="rId16"/>
    <p:sldId id="284" r:id="rId17"/>
    <p:sldId id="270" r:id="rId18"/>
    <p:sldId id="280" r:id="rId19"/>
    <p:sldId id="272" r:id="rId20"/>
    <p:sldId id="271" r:id="rId21"/>
    <p:sldId id="273" r:id="rId22"/>
    <p:sldId id="276" r:id="rId23"/>
    <p:sldId id="269" r:id="rId24"/>
    <p:sldId id="274" r:id="rId25"/>
    <p:sldId id="268" r:id="rId26"/>
    <p:sldId id="283" r:id="rId27"/>
    <p:sldId id="275" r:id="rId28"/>
    <p:sldId id="277" r:id="rId29"/>
    <p:sldId id="279" r:id="rId30"/>
    <p:sldId id="289" r:id="rId31"/>
    <p:sldId id="290" r:id="rId32"/>
    <p:sldId id="291" r:id="rId33"/>
    <p:sldId id="292" r:id="rId34"/>
    <p:sldId id="29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3333FF"/>
    <a:srgbClr val="CC66FF"/>
    <a:srgbClr val="009900"/>
    <a:srgbClr val="99FF33"/>
    <a:srgbClr val="B2B2B2"/>
    <a:srgbClr val="A5002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5" autoAdjust="0"/>
    <p:restoredTop sz="94660"/>
  </p:normalViewPr>
  <p:slideViewPr>
    <p:cSldViewPr>
      <p:cViewPr varScale="1">
        <p:scale>
          <a:sx n="83" d="100"/>
          <a:sy n="83" d="100"/>
        </p:scale>
        <p:origin x="1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\Рабочий стол\Ak.  BAkunc\52793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294" y="-235657"/>
            <a:ext cx="9557830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-171400"/>
            <a:ext cx="9144000" cy="58169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y-AM" sz="6600" b="1" i="1" dirty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Ակսել </a:t>
            </a:r>
            <a:r>
              <a:rPr lang="ru-RU" sz="6600" b="1" i="1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hy-AM" sz="6600" b="1" i="1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Բակունց</a:t>
            </a:r>
            <a:r>
              <a:rPr lang="hy-AM" sz="4800" b="1" dirty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endParaRPr lang="ru-RU" sz="4800" b="1" dirty="0" smtClean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dirty="0" smtClean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dirty="0" smtClean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dirty="0" smtClean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dirty="0" smtClean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dirty="0" smtClean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800" b="1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dirty="0" smtClean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800" b="1" i="1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hy-AM" sz="4800" b="1" i="1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Ալեքսանդր</a:t>
            </a:r>
            <a:r>
              <a:rPr lang="ru-RU" sz="4800" b="1" i="1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hy-AM" sz="4800" b="1" i="1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Ստեփանի </a:t>
            </a:r>
            <a:r>
              <a:rPr lang="ru-RU" sz="4800" b="1" i="1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</a:t>
            </a:r>
            <a:r>
              <a:rPr lang="ru-RU" sz="800" b="1" i="1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</a:t>
            </a:r>
            <a:r>
              <a:rPr lang="ru-RU" sz="3200" b="1" i="1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</a:t>
            </a:r>
            <a:r>
              <a:rPr lang="hy-AM" sz="4800" b="1" i="1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Թևոսյան</a:t>
            </a:r>
            <a:endParaRPr lang="ru-RU" sz="4800" b="1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44982" y="5607506"/>
            <a:ext cx="955783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A50021"/>
                </a:solidFill>
              </a:rPr>
              <a:t>  </a:t>
            </a:r>
            <a:r>
              <a:rPr lang="ru-RU" sz="5600" b="1" i="1" dirty="0" smtClean="0">
                <a:ln w="11430"/>
                <a:solidFill>
                  <a:srgbClr val="A50021"/>
                </a:solidFill>
              </a:rPr>
              <a:t>1899</a:t>
            </a:r>
            <a:r>
              <a:rPr lang="hy-AM" sz="5600" b="1" i="1" dirty="0">
                <a:ln w="11430"/>
                <a:solidFill>
                  <a:srgbClr val="A50021"/>
                </a:solidFill>
              </a:rPr>
              <a:t> – </a:t>
            </a:r>
            <a:r>
              <a:rPr lang="ru-RU" sz="5600" b="1" i="1" dirty="0" smtClean="0">
                <a:ln w="11430"/>
                <a:solidFill>
                  <a:srgbClr val="A50021"/>
                </a:solidFill>
              </a:rPr>
              <a:t>1937</a:t>
            </a:r>
            <a:r>
              <a:rPr lang="en-US" sz="5600" b="1" i="1" dirty="0" err="1" smtClean="0">
                <a:ln w="11430"/>
                <a:solidFill>
                  <a:srgbClr val="A50021"/>
                </a:solidFill>
              </a:rPr>
              <a:t>թթ</a:t>
            </a:r>
            <a:r>
              <a:rPr lang="en-US" sz="5600" b="1" i="1" dirty="0" smtClean="0">
                <a:ln w="11430"/>
                <a:solidFill>
                  <a:srgbClr val="A50021"/>
                </a:solidFill>
              </a:rPr>
              <a:t>.</a:t>
            </a:r>
            <a:endParaRPr lang="ru-RU" sz="5600" b="1" i="1" dirty="0">
              <a:ln w="11430"/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83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6000">
        <p:circle/>
      </p:transition>
    </mc:Choice>
    <mc:Fallback xmlns="">
      <p:transition spd="slow" advClick="0" advTm="6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5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1" dur="2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Documents and Settings\User\Рабочий стол\Ak.  BAkunc\_MG_2355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07" y="1936178"/>
            <a:ext cx="5660729" cy="3221014"/>
          </a:xfrm>
          <a:prstGeom prst="rect">
            <a:avLst/>
          </a:prstGeom>
          <a:ln w="1905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User\Рабочий стол\Ak.  BAkunc\67c5f2808763bb4d9c10e7387047d0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343" y="3310751"/>
            <a:ext cx="4478145" cy="3358609"/>
          </a:xfrm>
          <a:prstGeom prst="rect">
            <a:avLst/>
          </a:prstGeom>
          <a:ln w="1905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7016" y="116632"/>
            <a:ext cx="88569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sz="6600" b="1" dirty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Մթնաձոր</a:t>
            </a:r>
          </a:p>
        </p:txBody>
      </p:sp>
    </p:spTree>
    <p:extLst>
      <p:ext uri="{BB962C8B-B14F-4D97-AF65-F5344CB8AC3E}">
        <p14:creationId xmlns:p14="http://schemas.microsoft.com/office/powerpoint/2010/main" val="976922323"/>
      </p:ext>
    </p:extLst>
  </p:cSld>
  <p:clrMapOvr>
    <a:masterClrMapping/>
  </p:clrMapOvr>
  <p:transition spd="slow" advClick="0" advTm="3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4624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sz="50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Սպիտակ ձին</a:t>
            </a:r>
          </a:p>
        </p:txBody>
      </p:sp>
      <p:pic>
        <p:nvPicPr>
          <p:cNvPr id="11266" name="Picture 2" descr="C:\Documents and Settings\User\Рабочий стол\Ak.  BAkunc\7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49756"/>
            <a:ext cx="2486676" cy="3315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Documents and Settings\User\Рабочий стол\Ak.  BAkunc\german-school-17-germany-study-of-a-wounded-horse-14643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5892">
            <a:off x="92520" y="3662467"/>
            <a:ext cx="3955864" cy="2919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Documents and Settings\User\Рабочий стол\Ak.  BAkunc\52661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480">
            <a:off x="5952874" y="2871004"/>
            <a:ext cx="2646380" cy="3837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195246"/>
      </p:ext>
    </p:extLst>
  </p:cSld>
  <p:clrMapOvr>
    <a:masterClrMapping/>
  </p:clrMapOvr>
  <p:transition spd="slow" advClick="0" advTm="4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75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5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75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9252520" cy="538653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i="1" dirty="0" smtClean="0">
                <a:ln/>
                <a:solidFill>
                  <a:schemeClr val="accent6">
                    <a:lumMod val="75000"/>
                  </a:schemeClr>
                </a:solidFill>
              </a:rPr>
              <a:t>ԳՈՐԻՍ ՔԱՂԱՔՈՒՄ Է ԳՏՆՎՈՒՄ ԱԿՍԵԼ ԲԱԿՈՒՆՑԻ               ՏՈՒՆ –ԹԱՆԳԱՐԱ</a:t>
            </a:r>
            <a:r>
              <a:rPr lang="en-US" sz="6600" b="1" i="1" dirty="0">
                <a:ln/>
                <a:solidFill>
                  <a:schemeClr val="accent6">
                    <a:lumMod val="75000"/>
                  </a:schemeClr>
                </a:solidFill>
              </a:rPr>
              <a:t>Ն</a:t>
            </a:r>
            <a:r>
              <a:rPr lang="ru-RU" sz="6600" b="1" i="1" dirty="0" smtClean="0">
                <a:ln/>
                <a:solidFill>
                  <a:schemeClr val="accent6">
                    <a:lumMod val="75000"/>
                  </a:schemeClr>
                </a:solidFill>
              </a:rPr>
              <a:t>Ը : </a:t>
            </a:r>
            <a:endParaRPr lang="ru-RU" sz="6600" b="1" i="1" dirty="0">
              <a:ln/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791559"/>
      </p:ext>
    </p:extLst>
  </p:cSld>
  <p:clrMapOvr>
    <a:masterClrMapping/>
  </p:clrMapOvr>
  <p:transition spd="slow" advClick="0" advTm="6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ser\Рабочий стол\Ak.  BAkunc\thumb_6e54a0eb4f3dae18b9274af8e02f78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708754"/>
      </p:ext>
    </p:extLst>
  </p:cSld>
  <p:clrMapOvr>
    <a:masterClrMapping/>
  </p:clrMapOvr>
  <p:transition spd="slow" advClick="0" advTm="3000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16024"/>
            <a:ext cx="9767226" cy="6597352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930170"/>
      </p:ext>
    </p:extLst>
  </p:cSld>
  <p:clrMapOvr>
    <a:masterClrMapping/>
  </p:clrMapOvr>
  <p:transition spd="slow" advClick="0" advTm="3000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User\Рабочий стол\Ak.  BAkunc\300px-Aksel_Bakunts_museum_exhibits_0570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603448"/>
            <a:ext cx="6912768" cy="7915798"/>
          </a:xfrm>
          <a:prstGeom prst="rect">
            <a:avLst/>
          </a:prstGeom>
          <a:ln>
            <a:noFill/>
          </a:ln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705302"/>
      </p:ext>
    </p:extLst>
  </p:cSld>
  <p:clrMapOvr>
    <a:masterClrMapping/>
  </p:clrMapOvr>
  <p:transition spd="slow" advClick="0" advTm="3000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User\Рабочий стол\Ak.  BAkunc\Memorial-Museum_of_Aksel_Bakunt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466168"/>
      </p:ext>
    </p:extLst>
  </p:cSld>
  <p:clrMapOvr>
    <a:masterClrMapping/>
  </p:clrMapOvr>
  <p:transition spd="slow" advClick="0" advTm="300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Ak.  BAkunc\300px-Aksel_Bakunts_museum_0558_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78880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User\Рабочий стол\Ak.  BAkunc\300px-Aksel_Bakunts_museum_exhibits_0570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692893"/>
      </p:ext>
    </p:extLst>
  </p:cSld>
  <p:clrMapOvr>
    <a:masterClrMapping/>
  </p:clrMapOvr>
  <p:transition spd="slow" advClick="0" advTm="3000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Ak.  BAkunc\300px-Aksel_Bakunts_museum_0558_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706391"/>
      </p:ext>
    </p:extLst>
  </p:cSld>
  <p:clrMapOvr>
    <a:masterClrMapping/>
  </p:clrMapOvr>
  <p:transition spd="slow" advClick="0" advTm="3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4016" y="4237925"/>
            <a:ext cx="946854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 err="1" smtClean="0">
                <a:solidFill>
                  <a:srgbClr val="92D050"/>
                </a:solidFill>
              </a:rPr>
              <a:t>Ակսել</a:t>
            </a:r>
            <a:r>
              <a:rPr lang="en-US" sz="3800" dirty="0" smtClean="0">
                <a:solidFill>
                  <a:srgbClr val="92D050"/>
                </a:solidFill>
              </a:rPr>
              <a:t> </a:t>
            </a:r>
            <a:r>
              <a:rPr lang="en-US" sz="3800" dirty="0" err="1" smtClean="0">
                <a:solidFill>
                  <a:srgbClr val="92D050"/>
                </a:solidFill>
              </a:rPr>
              <a:t>Բակունցը</a:t>
            </a:r>
            <a:r>
              <a:rPr lang="en-US" sz="3800" dirty="0" smtClean="0">
                <a:solidFill>
                  <a:srgbClr val="92D050"/>
                </a:solidFill>
              </a:rPr>
              <a:t> </a:t>
            </a:r>
            <a:r>
              <a:rPr lang="en-US" sz="3800" dirty="0" err="1" smtClean="0">
                <a:solidFill>
                  <a:srgbClr val="92D050"/>
                </a:solidFill>
              </a:rPr>
              <a:t>հայ</a:t>
            </a:r>
            <a:r>
              <a:rPr lang="hy-AM" sz="3800" dirty="0" smtClean="0">
                <a:solidFill>
                  <a:srgbClr val="92D050"/>
                </a:solidFill>
              </a:rPr>
              <a:t> </a:t>
            </a:r>
            <a:r>
              <a:rPr lang="hy-AM" sz="3800" dirty="0">
                <a:solidFill>
                  <a:srgbClr val="92D050"/>
                </a:solidFill>
              </a:rPr>
              <a:t>արձակագիր, </a:t>
            </a:r>
            <a:r>
              <a:rPr lang="hy-AM" sz="3800" dirty="0" smtClean="0">
                <a:solidFill>
                  <a:srgbClr val="92D050"/>
                </a:solidFill>
              </a:rPr>
              <a:t>գրականագետ</a:t>
            </a:r>
            <a:r>
              <a:rPr lang="hy-AM" sz="3800" dirty="0">
                <a:solidFill>
                  <a:srgbClr val="92D050"/>
                </a:solidFill>
              </a:rPr>
              <a:t>, </a:t>
            </a:r>
            <a:r>
              <a:rPr lang="hy-AM" sz="3800" dirty="0" smtClean="0">
                <a:solidFill>
                  <a:srgbClr val="92D050"/>
                </a:solidFill>
              </a:rPr>
              <a:t>կինոսցենարիստ, թարգմանիչ,</a:t>
            </a:r>
            <a:r>
              <a:rPr lang="en-US" sz="3800" dirty="0" smtClean="0">
                <a:solidFill>
                  <a:srgbClr val="92D050"/>
                </a:solidFill>
              </a:rPr>
              <a:t> </a:t>
            </a:r>
            <a:r>
              <a:rPr lang="hy-AM" sz="3800" dirty="0" smtClean="0">
                <a:solidFill>
                  <a:srgbClr val="92D050"/>
                </a:solidFill>
              </a:rPr>
              <a:t>գյուղատնտես, </a:t>
            </a:r>
            <a:r>
              <a:rPr lang="hy-AM" sz="3800" dirty="0">
                <a:solidFill>
                  <a:srgbClr val="92D050"/>
                </a:solidFill>
              </a:rPr>
              <a:t>գրողների միության </a:t>
            </a:r>
            <a:r>
              <a:rPr lang="hy-AM" sz="3800" dirty="0" smtClean="0">
                <a:solidFill>
                  <a:srgbClr val="92D050"/>
                </a:solidFill>
              </a:rPr>
              <a:t>անդամ</a:t>
            </a:r>
            <a:r>
              <a:rPr lang="en-US" sz="3800" dirty="0" smtClean="0">
                <a:solidFill>
                  <a:srgbClr val="92D050"/>
                </a:solidFill>
              </a:rPr>
              <a:t> :</a:t>
            </a:r>
            <a:endParaRPr lang="ru-RU" sz="3800" dirty="0">
              <a:solidFill>
                <a:srgbClr val="92D050"/>
              </a:solidFill>
            </a:endParaRPr>
          </a:p>
        </p:txBody>
      </p:sp>
      <p:pic>
        <p:nvPicPr>
          <p:cNvPr id="2051" name="Picture 3" descr="C:\Documents and Settings\User\Рабочий стол\Ak.  BAkunc\downloa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-103517"/>
            <a:ext cx="3931646" cy="5143126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761304"/>
      </p:ext>
    </p:extLst>
  </p:cSld>
  <p:clrMapOvr>
    <a:masterClrMapping/>
  </p:clrMapOvr>
  <p:transition spd="slow"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Ak.  BAkunc\300px-Aksel_Bakunts_museum_0558_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524749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Ak.  BAkunc\300px-Aksel_Bakunts_museum_0558_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085797"/>
      </p:ext>
    </p:extLst>
  </p:cSld>
  <p:clrMapOvr>
    <a:masterClrMapping/>
  </p:clrMapOvr>
  <p:transition spd="slow" advClick="0" advTm="3000"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User\Рабочий стол\Ak.  BAkunc\300px-Aksel_Bakunts_museum_0558_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675456"/>
            <a:ext cx="7344816" cy="8048043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39000"/>
              </a:schemeClr>
            </a:glow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847316"/>
      </p:ext>
    </p:extLst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Ak.  BAkunc\300px-Aksel_Bakunts_museum_0558_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59432"/>
            <a:ext cx="9144000" cy="830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48572"/>
      </p:ext>
    </p:extLst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Ak.  BAkunc\300px-Aksel_Bakunts_museum_0558_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11" y="-378797"/>
            <a:ext cx="6972465" cy="7624221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328457"/>
      </p:ext>
    </p:extLst>
  </p:cSld>
  <p:clrMapOvr>
    <a:masterClrMapping/>
  </p:clrMapOvr>
  <p:transition spd="slow" advClick="0" advTm="3000">
    <p:split orient="vert"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Ak.  BAkunc\300px-Aksel_Bakunts_museum_0558_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485" y="-243408"/>
            <a:ext cx="6951767" cy="7920880"/>
          </a:xfrm>
          <a:prstGeom prst="rect">
            <a:avLst/>
          </a:prstGeom>
          <a:ln>
            <a:noFill/>
          </a:ln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117033"/>
      </p:ext>
    </p:extLst>
  </p:cSld>
  <p:clrMapOvr>
    <a:masterClrMapping/>
  </p:clrMapOvr>
  <p:transition spd="slow" advClick="0" advTm="3000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User\Рабочий стол\Ak.  BAkunc\Memorial-Museum_of_Aksel_Bakunts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65174"/>
      </p:ext>
    </p:extLst>
  </p:cSld>
  <p:clrMapOvr>
    <a:masterClrMapping/>
  </p:clrMapOvr>
  <p:transition spd="slow" advClick="0" advTm="3000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Рабочий стол\Ak.  BAkunc\300px-Aksel_Bakunts_museum_0558_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442444"/>
      </p:ext>
    </p:extLst>
  </p:cSld>
  <p:clrMapOvr>
    <a:masterClrMapping/>
  </p:clrMapOvr>
  <p:transition spd="slow" advClick="0" advTm="3000">
    <p:cover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Рабочий стол\Ak.  BAkunc\300px-Aksel_Bakunts_museum_0558_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060429"/>
      </p:ext>
    </p:extLst>
  </p:cSld>
  <p:clrMapOvr>
    <a:masterClrMapping/>
  </p:clrMapOvr>
  <p:transition spd="slow" advClick="0" advTm="3000">
    <p:pull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User\Рабочий стол\Ak.  BAkunc\300px-Aksel_Bakunts_museum_0558_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96862"/>
      </p:ext>
    </p:extLst>
  </p:cSld>
  <p:clrMapOvr>
    <a:masterClrMapping/>
  </p:clrMapOvr>
  <p:transition spd="slow" advClick="0" advTm="3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Ak.  BAkunc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88699"/>
            <a:ext cx="4320480" cy="4940701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-27384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sz="4200" dirty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B2B2B2"/>
                </a:solidFill>
              </a:rPr>
              <a:t>Գրողի </a:t>
            </a:r>
            <a:r>
              <a:rPr lang="en-US" sz="4200" dirty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B2B2B2"/>
                </a:solidFill>
              </a:rPr>
              <a:t> </a:t>
            </a:r>
            <a:r>
              <a:rPr lang="hy-AM" sz="4200" dirty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B2B2B2"/>
                </a:solidFill>
              </a:rPr>
              <a:t>հոր </a:t>
            </a:r>
            <a:r>
              <a:rPr lang="en-US" sz="4200" dirty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B2B2B2"/>
                </a:solidFill>
              </a:rPr>
              <a:t> </a:t>
            </a:r>
            <a:r>
              <a:rPr lang="hy-AM" sz="4200" dirty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B2B2B2"/>
                </a:solidFill>
              </a:rPr>
              <a:t>տոհմական</a:t>
            </a:r>
            <a:r>
              <a:rPr lang="en-US" sz="4200" dirty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B2B2B2"/>
                </a:solidFill>
              </a:rPr>
              <a:t> </a:t>
            </a:r>
            <a:r>
              <a:rPr lang="hy-AM" sz="4200" dirty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B2B2B2"/>
                </a:solidFill>
              </a:rPr>
              <a:t>մականունը </a:t>
            </a:r>
            <a:r>
              <a:rPr lang="en-US" sz="4200" dirty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B2B2B2"/>
                </a:solidFill>
              </a:rPr>
              <a:t> </a:t>
            </a:r>
            <a:r>
              <a:rPr lang="hy-AM" sz="4200" dirty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B2B2B2"/>
                </a:solidFill>
              </a:rPr>
              <a:t>Բեգունց </a:t>
            </a:r>
            <a:r>
              <a:rPr lang="en-US" sz="4200" dirty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B2B2B2"/>
                </a:solidFill>
              </a:rPr>
              <a:t> </a:t>
            </a:r>
            <a:r>
              <a:rPr lang="hy-AM" sz="4200" dirty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B2B2B2"/>
                </a:solidFill>
              </a:rPr>
              <a:t>էր, որից </a:t>
            </a:r>
            <a:r>
              <a:rPr lang="en-US" sz="4200" dirty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B2B2B2"/>
                </a:solidFill>
              </a:rPr>
              <a:t> </a:t>
            </a:r>
            <a:r>
              <a:rPr lang="hy-AM" sz="4200" dirty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B2B2B2"/>
                </a:solidFill>
              </a:rPr>
              <a:t>էլ առաջացել </a:t>
            </a:r>
            <a:r>
              <a:rPr lang="en-US" sz="4200" dirty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B2B2B2"/>
                </a:solidFill>
              </a:rPr>
              <a:t> </a:t>
            </a:r>
            <a:r>
              <a:rPr lang="hy-AM" sz="4200" dirty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B2B2B2"/>
                </a:solidFill>
              </a:rPr>
              <a:t>է </a:t>
            </a:r>
            <a:r>
              <a:rPr lang="en-US" sz="4200" dirty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B2B2B2"/>
                </a:solidFill>
              </a:rPr>
              <a:t> </a:t>
            </a:r>
            <a:r>
              <a:rPr lang="hy-AM" sz="4200" dirty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B2B2B2"/>
                </a:solidFill>
              </a:rPr>
              <a:t>Բակունց </a:t>
            </a:r>
            <a:r>
              <a:rPr lang="en-US" sz="4200" dirty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B2B2B2"/>
                </a:solidFill>
              </a:rPr>
              <a:t> </a:t>
            </a:r>
            <a:r>
              <a:rPr lang="hy-AM" sz="4200" dirty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B2B2B2"/>
                </a:solidFill>
              </a:rPr>
              <a:t>գրական </a:t>
            </a:r>
            <a:r>
              <a:rPr lang="hy-AM" sz="4200" dirty="0" smtClean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B2B2B2"/>
                </a:solidFill>
              </a:rPr>
              <a:t>անունը։</a:t>
            </a:r>
            <a:endParaRPr lang="ru-RU" sz="4200" dirty="0">
              <a:ln>
                <a:solidFill>
                  <a:schemeClr val="tx1">
                    <a:lumMod val="95000"/>
                  </a:schemeClr>
                </a:solidFill>
              </a:ln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33675"/>
      </p:ext>
    </p:extLst>
  </p:cSld>
  <p:clrMapOvr>
    <a:masterClrMapping/>
  </p:clrMapOvr>
  <p:transition spd="slow" advClick="0" advTm="8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78613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b="1" dirty="0" err="1" smtClean="0">
                <a:ln/>
                <a:solidFill>
                  <a:schemeClr val="accent3"/>
                </a:solidFill>
                <a:effectLst/>
              </a:rPr>
              <a:t>Մեծերը</a:t>
            </a:r>
            <a:r>
              <a:rPr lang="en-US" b="1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effectLst/>
              </a:rPr>
              <a:t>Ակսել</a:t>
            </a:r>
            <a:r>
              <a:rPr lang="en-US" b="1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effectLst/>
              </a:rPr>
              <a:t>Բակունցի</a:t>
            </a:r>
            <a:r>
              <a:rPr lang="en-US" b="1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effectLst/>
              </a:rPr>
              <a:t>մասին</a:t>
            </a:r>
            <a:r>
              <a:rPr lang="en-US" b="1" dirty="0" smtClean="0">
                <a:ln/>
                <a:solidFill>
                  <a:schemeClr val="accent3"/>
                </a:solidFill>
                <a:effectLst/>
              </a:rPr>
              <a:t>…</a:t>
            </a:r>
            <a:endParaRPr lang="ru-RU" b="1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3554" name="Picture 2" descr="C:\Documents and Settings\User\Рабочий стол\Ak.  BAkunc\163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7"/>
            <a:ext cx="6912769" cy="5184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Documents and Settings\User\Рабочий стол\Ak.  BAkunc\gurgen-maha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7447">
            <a:off x="971838" y="1439557"/>
            <a:ext cx="2754929" cy="3620763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Documents and Settings\User\Рабочий стол\Ak.  BAkunc\Vakhtang_Anany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5148">
            <a:off x="5711172" y="1510894"/>
            <a:ext cx="2324260" cy="3037032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C:\Documents and Settings\User\Рабочий стол\Ak.  BAkunc\download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9984">
            <a:off x="3236843" y="3685363"/>
            <a:ext cx="2864828" cy="286482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924242"/>
      </p:ext>
    </p:extLst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75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29345"/>
            <a:ext cx="8928992" cy="35394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hy-AM" sz="3200" b="1" dirty="0">
                <a:ln w="5080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Բակունցը մեր արձակի ամենատաղանդավոր ներկայացուցիչն է</a:t>
            </a:r>
            <a:r>
              <a:rPr lang="hy-AM" sz="3200" b="1" dirty="0" smtClean="0">
                <a:ln w="5080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r>
              <a:rPr lang="en-US" sz="3200" b="1" dirty="0" smtClean="0">
                <a:ln w="5080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hy-AM" sz="3200" b="1" dirty="0">
                <a:ln w="5080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Այնպես նուրբ են հյուսված այս պատմվածքները</a:t>
            </a:r>
            <a:r>
              <a:rPr lang="hy-AM" sz="3200" b="1" dirty="0" smtClean="0">
                <a:ln w="5080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...</a:t>
            </a:r>
            <a:r>
              <a:rPr lang="en-US" sz="3200" b="1" dirty="0" smtClean="0">
                <a:ln w="5080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hy-AM" sz="3200" b="1" dirty="0" smtClean="0">
                <a:ln w="5080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այնպես </a:t>
            </a:r>
            <a:r>
              <a:rPr lang="hy-AM" sz="3200" b="1" dirty="0">
                <a:ln w="5080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նուրբ,կարծես հեքիաթ են,կարծես երազ են տեսնում,այնպես կախարդորեն սուզվում են իրար մեջ անցյալն ու ներկան,որ հուշը դառնում է ներկա և իրական,ներկան դառնում է երազ</a:t>
            </a:r>
            <a:r>
              <a:rPr lang="hy-AM" sz="3200" b="1" dirty="0" smtClean="0">
                <a:ln w="5080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...</a:t>
            </a:r>
            <a:endParaRPr lang="en-US" sz="3200" b="1" dirty="0" smtClean="0">
              <a:ln w="50800"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61992" y="3568775"/>
            <a:ext cx="3246402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hy-AM" sz="3200" b="1" dirty="0">
                <a:ln w="5080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Ավ. Իսահակյան</a:t>
            </a:r>
            <a:endParaRPr lang="ru-RU" sz="3200" b="1" dirty="0">
              <a:ln w="50800"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482" name="Picture 2" descr="C:\Documents and Settings\User\Рабочий стол\Ak.  BAkunc\download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45024"/>
            <a:ext cx="3096344" cy="3096344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226994"/>
      </p:ext>
    </p:extLst>
  </p:cSld>
  <p:clrMapOvr>
    <a:masterClrMapping/>
  </p:clrMapOvr>
  <p:transition spd="slow" advClick="0" advTm="14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319" y="482148"/>
            <a:ext cx="4873351" cy="5467131"/>
          </a:xfrm>
        </p:spPr>
        <p:txBody>
          <a:bodyPr/>
          <a:lstStyle/>
          <a:p>
            <a:pPr algn="ctr"/>
            <a:r>
              <a:rPr lang="hy-AM" sz="3200" dirty="0">
                <a:ln w="180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Լիրիկ էր ոչ միայն իր գրքերում,այլև կյանքում</a:t>
            </a:r>
            <a:r>
              <a:rPr lang="hy-AM" sz="3200" dirty="0" smtClean="0">
                <a:ln w="180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:</a:t>
            </a:r>
            <a:r>
              <a:rPr lang="en-US" sz="3200" dirty="0" smtClean="0">
                <a:ln w="180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hy-AM" sz="3200" dirty="0" smtClean="0">
                <a:ln w="180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Մոլորություններ </a:t>
            </a:r>
            <a:r>
              <a:rPr lang="hy-AM" sz="3200" dirty="0">
                <a:ln w="180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չուներ</a:t>
            </a:r>
            <a:r>
              <a:rPr lang="hy-AM" sz="3200" dirty="0" smtClean="0">
                <a:ln w="180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,</a:t>
            </a:r>
            <a:r>
              <a:rPr lang="en-US" sz="3200" dirty="0" smtClean="0">
                <a:ln w="180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en-US" sz="3200" dirty="0" err="1" smtClean="0">
                <a:ln w="180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եթե</a:t>
            </a:r>
            <a:r>
              <a:rPr lang="en-US" sz="3200" dirty="0" smtClean="0">
                <a:ln w="180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en-US" sz="3200" dirty="0" err="1" smtClean="0">
                <a:ln w="180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չհաշվենք</a:t>
            </a:r>
            <a:r>
              <a:rPr lang="en-US" sz="3200" dirty="0" smtClean="0">
                <a:ln w="180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en-US" sz="3200" dirty="0" err="1" smtClean="0">
                <a:ln w="180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ծխախոտը</a:t>
            </a:r>
            <a:r>
              <a:rPr lang="hy-AM" sz="3200" dirty="0" smtClean="0">
                <a:ln w="180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...</a:t>
            </a:r>
            <a:r>
              <a:rPr lang="en-US" sz="3200" dirty="0" smtClean="0">
                <a:ln w="180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hy-AM" sz="3200" dirty="0" smtClean="0">
                <a:ln w="180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Ամենամեծ</a:t>
            </a:r>
            <a:r>
              <a:rPr lang="en-US" sz="3200" dirty="0" smtClean="0">
                <a:ln w="180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hy-AM" sz="3200" dirty="0" smtClean="0">
                <a:ln w="180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«</a:t>
            </a:r>
            <a:r>
              <a:rPr lang="hy-AM" sz="3200" dirty="0">
                <a:ln w="180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անկարգությունը</a:t>
            </a:r>
            <a:r>
              <a:rPr lang="hy-AM" sz="3200" dirty="0" smtClean="0">
                <a:ln w="180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»,</a:t>
            </a:r>
            <a:r>
              <a:rPr lang="en-US" sz="3200" dirty="0" smtClean="0">
                <a:ln w="180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hy-AM" sz="3200" dirty="0" smtClean="0">
                <a:ln w="180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որ </a:t>
            </a:r>
            <a:r>
              <a:rPr lang="hy-AM" sz="3200" dirty="0">
                <a:ln w="180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նա կարող էր թույլ </a:t>
            </a:r>
            <a:r>
              <a:rPr lang="hy-AM" sz="3200" dirty="0" smtClean="0">
                <a:ln w="180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տալ,</a:t>
            </a:r>
            <a:r>
              <a:rPr lang="en-US" sz="3200" dirty="0" smtClean="0">
                <a:ln w="180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hy-AM" sz="3200" dirty="0" smtClean="0">
                <a:ln w="180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դա </a:t>
            </a:r>
            <a:r>
              <a:rPr lang="hy-AM" sz="3200" dirty="0">
                <a:ln w="180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այն էր,որ փողոցում կկռանար</a:t>
            </a:r>
            <a:r>
              <a:rPr lang="hy-AM" sz="3200" dirty="0" smtClean="0">
                <a:ln w="180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,</a:t>
            </a:r>
            <a:r>
              <a:rPr lang="en-US" sz="3200" dirty="0" smtClean="0">
                <a:ln w="180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hy-AM" sz="3200" dirty="0" smtClean="0">
                <a:ln w="180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կվերցներ </a:t>
            </a:r>
            <a:r>
              <a:rPr lang="hy-AM" sz="3200" dirty="0">
                <a:ln w="180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մի </a:t>
            </a:r>
            <a:r>
              <a:rPr lang="en-US" sz="3200" dirty="0" err="1" smtClean="0">
                <a:ln w="180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հողակոշտ</a:t>
            </a:r>
            <a:r>
              <a:rPr lang="hy-AM" sz="3200" dirty="0" smtClean="0">
                <a:ln w="180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en-US" sz="3200" dirty="0" smtClean="0">
                <a:ln w="180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և</a:t>
            </a:r>
            <a:r>
              <a:rPr lang="hy-AM" sz="3200" dirty="0" smtClean="0">
                <a:ln w="180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en-US" sz="3200" dirty="0" err="1" smtClean="0">
                <a:ln w="180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ագահաբար</a:t>
            </a:r>
            <a:r>
              <a:rPr lang="hy-AM" sz="3200" dirty="0" smtClean="0">
                <a:ln w="180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 կհամբուրեր</a:t>
            </a:r>
            <a:r>
              <a:rPr lang="en-US" sz="3200" dirty="0" smtClean="0">
                <a:ln w="180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:</a:t>
            </a:r>
            <a:endParaRPr lang="ru-RU" sz="3200" dirty="0">
              <a:ln w="18000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49888" y="5724545"/>
            <a:ext cx="35862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3200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Գուրգեն Մահարի</a:t>
            </a:r>
            <a:endParaRPr lang="ru-RU" sz="3200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1506" name="Picture 2" descr="C:\Documents and Settings\User\Рабочий стол\Ak.  BAkunc\gurgen-maha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4048102" cy="5320363"/>
          </a:xfrm>
          <a:prstGeom prst="ellipse">
            <a:avLst/>
          </a:prstGeom>
          <a:ln w="1905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177363"/>
      </p:ext>
    </p:extLst>
  </p:cSld>
  <p:clrMapOvr>
    <a:masterClrMapping/>
  </p:clrMapOvr>
  <p:transition spd="slow" advClick="0" advTm="14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562744"/>
            <a:ext cx="4752528" cy="4594448"/>
          </a:xfrm>
        </p:spPr>
        <p:txBody>
          <a:bodyPr/>
          <a:lstStyle/>
          <a:p>
            <a:pPr algn="ctr"/>
            <a:r>
              <a:rPr lang="hy-AM" sz="3600" dirty="0" smtClean="0">
                <a:solidFill>
                  <a:srgbClr val="339966"/>
                </a:solidFill>
              </a:rPr>
              <a:t>Երբեմն </a:t>
            </a:r>
            <a:r>
              <a:rPr lang="hy-AM" sz="3600" dirty="0">
                <a:solidFill>
                  <a:srgbClr val="339966"/>
                </a:solidFill>
              </a:rPr>
              <a:t>նստում էր դիմացս և խոսեցնում մեր սարերից</a:t>
            </a:r>
            <a:r>
              <a:rPr lang="hy-AM" sz="3600" dirty="0" smtClean="0">
                <a:solidFill>
                  <a:srgbClr val="339966"/>
                </a:solidFill>
              </a:rPr>
              <a:t>,</a:t>
            </a:r>
            <a:r>
              <a:rPr lang="en-US" sz="3600" dirty="0" smtClean="0">
                <a:solidFill>
                  <a:srgbClr val="339966"/>
                </a:solidFill>
              </a:rPr>
              <a:t> </a:t>
            </a:r>
            <a:r>
              <a:rPr lang="hy-AM" sz="3600" dirty="0" smtClean="0">
                <a:solidFill>
                  <a:srgbClr val="339966"/>
                </a:solidFill>
              </a:rPr>
              <a:t>տավարածների </a:t>
            </a:r>
            <a:r>
              <a:rPr lang="hy-AM" sz="3600" dirty="0">
                <a:solidFill>
                  <a:srgbClr val="339966"/>
                </a:solidFill>
              </a:rPr>
              <a:t>կյանքից: ՈՒ լսում էր թաքուն </a:t>
            </a:r>
            <a:r>
              <a:rPr lang="hy-AM" sz="3600" dirty="0" smtClean="0">
                <a:solidFill>
                  <a:srgbClr val="339966"/>
                </a:solidFill>
              </a:rPr>
              <a:t>համակրանքով,</a:t>
            </a:r>
            <a:r>
              <a:rPr lang="en-US" sz="3600" dirty="0">
                <a:solidFill>
                  <a:srgbClr val="339966"/>
                </a:solidFill>
              </a:rPr>
              <a:t> </a:t>
            </a:r>
            <a:r>
              <a:rPr lang="hy-AM" sz="3600" dirty="0" smtClean="0">
                <a:solidFill>
                  <a:srgbClr val="339966"/>
                </a:solidFill>
              </a:rPr>
              <a:t>և </a:t>
            </a:r>
            <a:r>
              <a:rPr lang="hy-AM" sz="3600" dirty="0">
                <a:solidFill>
                  <a:srgbClr val="339966"/>
                </a:solidFill>
              </a:rPr>
              <a:t>ես զգում էի դա:</a:t>
            </a:r>
            <a:endParaRPr lang="ru-RU" sz="3600" dirty="0">
              <a:solidFill>
                <a:srgbClr val="3399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5301208"/>
            <a:ext cx="4567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3600" dirty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Վախթանգ Անանյան</a:t>
            </a:r>
            <a:endParaRPr lang="ru-RU" sz="3600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C:\Documents and Settings\User\Рабочий стол\Ak.  BAkunc\Vakhtang_Anany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54" y="764704"/>
            <a:ext cx="3965098" cy="5181061"/>
          </a:xfrm>
          <a:prstGeom prst="roundRect">
            <a:avLst>
              <a:gd name="adj" fmla="val 11111"/>
            </a:avLst>
          </a:prstGeom>
          <a:ln w="190500" cap="rnd">
            <a:solidFill>
              <a:srgbClr val="339966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8633"/>
      </p:ext>
    </p:extLst>
  </p:cSld>
  <p:clrMapOvr>
    <a:masterClrMapping/>
  </p:clrMapOvr>
  <p:transition spd="slow" advClick="0" advTm="8000">
    <p:whee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73" y="-243408"/>
            <a:ext cx="9144000" cy="3802360"/>
          </a:xfrm>
        </p:spPr>
        <p:txBody>
          <a:bodyPr/>
          <a:lstStyle/>
          <a:p>
            <a:pPr algn="ctr"/>
            <a:r>
              <a:rPr lang="hy-AM" sz="4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«Հայաստանում կա մի գրող, որի բառերը երգում են կոմիտասյան հանգով և փայլատակում Սարյանի կտավների բոլոր գույներով:»</a:t>
            </a:r>
            <a:endParaRPr lang="ru-RU" sz="4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579" name="Picture 3" descr="C:\Documents and Settings\User\Рабочий стол\Ak.  BAkunc\Копия bakunc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442" y="3573016"/>
            <a:ext cx="2737702" cy="316835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597448"/>
      </p:ext>
    </p:extLst>
  </p:cSld>
  <p:clrMapOvr>
    <a:masterClrMapping/>
  </p:clrMapOvr>
  <p:transition spd="slow" advClick="0"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5856" y="44624"/>
            <a:ext cx="58681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sz="4800" dirty="0">
                <a:ln>
                  <a:solidFill>
                    <a:schemeClr val="bg2">
                      <a:lumMod val="10000"/>
                      <a:lumOff val="90000"/>
                    </a:schemeClr>
                  </a:solidFill>
                </a:ln>
                <a:solidFill>
                  <a:srgbClr val="0070C0"/>
                </a:solidFill>
              </a:rPr>
              <a:t>Սովորել է </a:t>
            </a:r>
            <a:r>
              <a:rPr lang="hy-AM" sz="4800" dirty="0" smtClean="0">
                <a:ln>
                  <a:solidFill>
                    <a:schemeClr val="bg2">
                      <a:lumMod val="10000"/>
                      <a:lumOff val="90000"/>
                    </a:schemeClr>
                  </a:solidFill>
                </a:ln>
                <a:solidFill>
                  <a:srgbClr val="0070C0"/>
                </a:solidFill>
              </a:rPr>
              <a:t>Թիֆլիսի</a:t>
            </a:r>
            <a:r>
              <a:rPr lang="en-US" sz="4800" dirty="0" smtClean="0">
                <a:ln>
                  <a:solidFill>
                    <a:schemeClr val="bg2">
                      <a:lumMod val="10000"/>
                      <a:lumOff val="90000"/>
                    </a:schemeClr>
                  </a:solidFill>
                </a:ln>
                <a:solidFill>
                  <a:srgbClr val="0070C0"/>
                </a:solidFill>
              </a:rPr>
              <a:t> </a:t>
            </a:r>
            <a:r>
              <a:rPr lang="hy-AM" sz="4800" dirty="0" smtClean="0">
                <a:ln>
                  <a:solidFill>
                    <a:schemeClr val="bg2">
                      <a:lumMod val="10000"/>
                      <a:lumOff val="90000"/>
                    </a:schemeClr>
                  </a:solidFill>
                </a:ln>
                <a:solidFill>
                  <a:srgbClr val="0070C0"/>
                </a:solidFill>
              </a:rPr>
              <a:t>պոլիտեխնիկական ինստիտուտում</a:t>
            </a:r>
            <a:r>
              <a:rPr lang="en-US" sz="4800" dirty="0" smtClean="0">
                <a:ln>
                  <a:solidFill>
                    <a:schemeClr val="bg2">
                      <a:lumMod val="10000"/>
                      <a:lumOff val="90000"/>
                    </a:schemeClr>
                  </a:solidFill>
                </a:ln>
                <a:solidFill>
                  <a:srgbClr val="0070C0"/>
                </a:solidFill>
              </a:rPr>
              <a:t>:</a:t>
            </a:r>
            <a:endParaRPr lang="ru-RU" sz="4800" dirty="0">
              <a:ln>
                <a:solidFill>
                  <a:schemeClr val="bg2">
                    <a:lumMod val="10000"/>
                    <a:lumOff val="90000"/>
                  </a:schemeClr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5122" name="Picture 2" descr="C:\Documents and Settings\User\Рабочий стол\Ak.  BAkunc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3600400" cy="5021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  <a:lumOff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C:\Documents and Settings\User\Рабочий стол\Ak.  BAkunc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115" y="2789812"/>
            <a:ext cx="1910333" cy="258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User\Рабочий стол\Ak.  BAkunc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20055"/>
            <a:ext cx="1944216" cy="26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User\Рабочий стол\Ak.  BAkunc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69932"/>
            <a:ext cx="1910333" cy="258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97973"/>
      </p:ext>
    </p:extLst>
  </p:cSld>
  <p:clrMapOvr>
    <a:masterClrMapping/>
  </p:clrMapOvr>
  <p:transition spd="slow" advClick="0" advTm="8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901164"/>
            <a:ext cx="43924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sz="4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1924</a:t>
            </a:r>
            <a:r>
              <a:rPr lang="en-US" sz="4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hy-AM" sz="4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–</a:t>
            </a:r>
            <a:r>
              <a:rPr lang="en-US" sz="4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19</a:t>
            </a:r>
            <a:r>
              <a:rPr lang="hy-AM" sz="4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26</a:t>
            </a:r>
            <a:r>
              <a:rPr lang="ru-RU" sz="4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թ</a:t>
            </a:r>
            <a:r>
              <a:rPr lang="en-US" sz="4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  <a:r>
              <a:rPr lang="hy-AM" sz="4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-ին աշխատել</a:t>
            </a:r>
            <a:r>
              <a:rPr lang="en-US" sz="4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է</a:t>
            </a:r>
            <a:r>
              <a:rPr lang="hy-AM" sz="4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hy-AM" sz="4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Գորիսում որպես Զանգեզուրի գավառական </a:t>
            </a:r>
            <a:r>
              <a:rPr lang="hy-AM" sz="4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գյուղատնտես</a:t>
            </a:r>
            <a:r>
              <a:rPr lang="en-US" sz="4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:</a:t>
            </a:r>
            <a:endParaRPr lang="ru-RU" sz="4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8" name="Picture 2" descr="C:\Documents and Settings\User\Рабочий стол\Ak.  BAkunc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94935"/>
            <a:ext cx="3672408" cy="4966313"/>
          </a:xfrm>
          <a:prstGeom prst="rect">
            <a:avLst/>
          </a:prstGeom>
          <a:ln w="1905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691347"/>
      </p:ext>
    </p:extLst>
  </p:cSld>
  <p:clrMapOvr>
    <a:masterClrMapping/>
  </p:clrMapOvr>
  <p:transition spd="slow" advClick="0"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1985594"/>
            <a:ext cx="687855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sz="3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կինոնկարների </a:t>
            </a:r>
            <a:r>
              <a:rPr lang="hy-AM" sz="3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սցենարը։</a:t>
            </a:r>
            <a:endParaRPr lang="ru-RU" sz="3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 descr="C:\Documents and Settings\User\Рабочий стол\Ak.  BAkunc\Zangezur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11" y="2060848"/>
            <a:ext cx="3513991" cy="4464496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User\Рабочий стол\Ak.  BAkunc\zangez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36912"/>
            <a:ext cx="5037680" cy="3816424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3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Այնուհետև հիմնականում զբաղվել է </a:t>
            </a:r>
            <a:r>
              <a:rPr lang="hy-AM" sz="3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գ</a:t>
            </a:r>
            <a:r>
              <a:rPr lang="en-US" sz="3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ը-</a:t>
            </a:r>
            <a:r>
              <a:rPr lang="hy-AM" sz="3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րական </a:t>
            </a:r>
            <a:r>
              <a:rPr lang="hy-AM" sz="3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աշխատանքով։ </a:t>
            </a:r>
            <a:endParaRPr lang="ru-RU" sz="3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383740"/>
            <a:ext cx="94958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3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Գրել</a:t>
            </a:r>
            <a:r>
              <a:rPr lang="en-US" sz="3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hy-AM" sz="3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է </a:t>
            </a:r>
            <a:r>
              <a:rPr lang="ru-RU" sz="3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«</a:t>
            </a:r>
            <a:r>
              <a:rPr lang="en-US" sz="3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Զանգեզուր</a:t>
            </a:r>
            <a:r>
              <a:rPr lang="ru-RU" sz="3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»</a:t>
            </a:r>
            <a:r>
              <a:rPr lang="hy-AM" sz="3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և </a:t>
            </a:r>
            <a:r>
              <a:rPr lang="ru-RU" sz="3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«</a:t>
            </a:r>
            <a:r>
              <a:rPr lang="en-US" sz="3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Արևի</a:t>
            </a:r>
            <a:r>
              <a:rPr lang="en-US" sz="3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զավակը</a:t>
            </a:r>
            <a:r>
              <a:rPr lang="ru-RU" sz="3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»</a:t>
            </a:r>
            <a:r>
              <a:rPr lang="hy-AM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063133"/>
      </p:ext>
    </p:extLst>
  </p:cSld>
  <p:clrMapOvr>
    <a:masterClrMapping/>
  </p:clrMapOvr>
  <p:transition spd="slow" advClick="0" advTm="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2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8" dur="2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2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65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4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75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7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7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Ak.  BAkunc\Boo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736" y="432048"/>
            <a:ext cx="9504272" cy="6453336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1016" y="-171400"/>
            <a:ext cx="9179496" cy="1152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pc="200" dirty="0" err="1" smtClean="0">
                <a:ln w="2921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Ստեղծագործություն</a:t>
            </a:r>
            <a:r>
              <a:rPr lang="ru-RU" sz="5400" b="1" spc="200" dirty="0" err="1" smtClean="0">
                <a:ln w="2921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ները</a:t>
            </a:r>
            <a:endParaRPr lang="ru-RU" sz="5400" b="1" spc="200" dirty="0">
              <a:ln w="29210">
                <a:solidFill>
                  <a:schemeClr val="accent1">
                    <a:lumMod val="40000"/>
                    <a:lumOff val="60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6418628"/>
      </p:ext>
    </p:extLst>
  </p:cSld>
  <p:clrMapOvr>
    <a:masterClrMapping/>
  </p:clrMapOvr>
  <p:transition spd="slow" advClick="0" advTm="3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4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60648"/>
            <a:ext cx="91440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700" b="1" cap="all" dirty="0" err="1" smtClean="0">
                <a:ln w="900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Ալպիական</a:t>
            </a:r>
            <a:r>
              <a:rPr lang="ru-RU" sz="5700" b="1" cap="all" dirty="0" smtClean="0">
                <a:ln w="900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700" b="1" cap="all" dirty="0" err="1" smtClean="0">
                <a:ln w="900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մանուշակ</a:t>
            </a:r>
            <a:endParaRPr lang="ru-RU" sz="5700" b="1" cap="all" dirty="0">
              <a:ln w="900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 descr="C:\Documents and Settings\User\Рабочий стол\Ak.  BAkunc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75286"/>
            <a:ext cx="2592288" cy="2329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5" name="Picture 3" descr="C:\Documents and Settings\User\Рабочий стол\Ak.  BAkunc\manusha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56992"/>
            <a:ext cx="2734300" cy="3300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User\Рабочий стол\Ak.  BAkunc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031" y="2471340"/>
            <a:ext cx="3308969" cy="2973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2" descr="C:\Documents and Settings\User\Рабочий стол\Ak.  BAkunc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02185"/>
            <a:ext cx="2771800" cy="2491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65490444"/>
      </p:ext>
    </p:extLst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325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-27384"/>
            <a:ext cx="89289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sz="66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99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Միրհավ</a:t>
            </a:r>
            <a:endParaRPr lang="ru-RU" sz="66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0099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9218" name="Picture 2" descr="C:\Documents and Settings\User\Рабочий стол\Ak.  BAkunc\Mirhav1.225x225-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96752"/>
            <a:ext cx="2388105" cy="312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Documents and Settings\User\Рабочий стол\Ak.  BAkunc\211630916_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3332">
            <a:off x="195958" y="3929726"/>
            <a:ext cx="4290267" cy="241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Documents and Settings\User\Рабочий стол\Ak.  BAkunc\443359678_6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7327">
            <a:off x="4901338" y="4265087"/>
            <a:ext cx="3791744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Documents and Settings\User\Рабочий стол\Ak.  BAkunc\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2401">
            <a:off x="5855199" y="1542306"/>
            <a:ext cx="3168352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Documents and Settings\User\Рабочий стол\Ak.  BAkunc\download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3492">
            <a:off x="219620" y="1308367"/>
            <a:ext cx="3041349" cy="169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283109"/>
      </p:ext>
    </p:extLst>
  </p:cSld>
  <p:clrMapOvr>
    <a:masterClrMapping/>
  </p:clrMapOvr>
  <p:transition spd="slow" advClick="0" advTm="4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3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3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519</TotalTime>
  <Words>214</Words>
  <Application>Microsoft Office PowerPoint</Application>
  <PresentationFormat>On-screen Show (4:3)</PresentationFormat>
  <Paragraphs>34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Palatino Linotype</vt:lpstr>
      <vt:lpstr>Wingdings</vt:lpstr>
      <vt:lpstr>Базовая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ԳՈՐԻՍ ՔԱՂԱՔՈՒՄ Է ԳՏՆՎՈՒՄ ԱԿՍԵԼ ԲԱԿՈՒՆՑԻ               ՏՈՒՆ –ԹԱՆԳԱՐԱՆԸ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Մեծերը Ակսել Բակունցի մասին…</vt:lpstr>
      <vt:lpstr>PowerPoint Presentation</vt:lpstr>
      <vt:lpstr>Լիրիկ էր ոչ միայն իր գրքերում,այլև կյանքում: Մոլորություններ չուներ, եթե չհաշվենք ծխախոտը... Ամենամեծ «անկարգությունը», որ նա կարող էր թույլ տալ, դա այն էր,որ փողոցում կկռանար, կվերցներ մի հողակոշտ և ագահաբար կհամբուրեր:</vt:lpstr>
      <vt:lpstr>Երբեմն նստում էր դիմացս և խոսեցնում մեր սարերից, տավարածների կյանքից: ՈՒ լսում էր թաքուն համակրանքով, և ես զգում էի դա:</vt:lpstr>
      <vt:lpstr>«Հայաստանում կա մի գրող, որի բառերը երգում են կոմիտասյան հանգով և փայլատակում Սարյանի կտավների բոլոր գույներով:»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44</cp:revision>
  <dcterms:modified xsi:type="dcterms:W3CDTF">2022-06-05T15:49:39Z</dcterms:modified>
</cp:coreProperties>
</file>