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6" r:id="rId5"/>
    <p:sldId id="267" r:id="rId6"/>
    <p:sldId id="260" r:id="rId7"/>
    <p:sldId id="261" r:id="rId8"/>
    <p:sldId id="265" r:id="rId9"/>
    <p:sldId id="259" r:id="rId10"/>
    <p:sldId id="262" r:id="rId11"/>
    <p:sldId id="271" r:id="rId12"/>
    <p:sldId id="264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4500570"/>
            <a:ext cx="8305800" cy="1143000"/>
          </a:xfrm>
        </p:spPr>
        <p:txBody>
          <a:bodyPr/>
          <a:lstStyle/>
          <a:p>
            <a:r>
              <a:rPr lang="hy-AM" b="1" dirty="0" smtClean="0">
                <a:latin typeface="Sylfaen" pitchFamily="18" charset="0"/>
              </a:rPr>
              <a:t>Իթվինինգյան նախագծային աշխատանք</a:t>
            </a:r>
          </a:p>
          <a:p>
            <a:r>
              <a:rPr lang="hy-AM" b="1" dirty="0" smtClean="0">
                <a:latin typeface="Sylfaen" pitchFamily="18" charset="0"/>
              </a:rPr>
              <a:t>Վանաձորի թիվ 8 հիմնական դպրոց,</a:t>
            </a:r>
            <a:r>
              <a:rPr lang="en-US" b="1" dirty="0" smtClean="0">
                <a:latin typeface="Sylfaen" pitchFamily="18" charset="0"/>
              </a:rPr>
              <a:t> VII </a:t>
            </a:r>
            <a:r>
              <a:rPr lang="hy-AM" b="1" dirty="0" smtClean="0">
                <a:latin typeface="Sylfaen" pitchFamily="18" charset="0"/>
              </a:rPr>
              <a:t>դասարան</a:t>
            </a:r>
          </a:p>
          <a:p>
            <a:r>
              <a:rPr lang="hy-AM" b="1" dirty="0" smtClean="0">
                <a:latin typeface="Sylfaen" pitchFamily="18" charset="0"/>
              </a:rPr>
              <a:t>Ղեկավար՝ Շ․ Այվազյան</a:t>
            </a:r>
            <a:endParaRPr lang="ru-RU" b="1" dirty="0">
              <a:latin typeface="Sylfae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y-AM" sz="7200" b="1" dirty="0" smtClean="0">
                <a:latin typeface="Sylfaen" pitchFamily="18" charset="0"/>
              </a:rPr>
              <a:t>Ֆիբոնաչիի  թվերը  բնության մեջ</a:t>
            </a:r>
            <a:endParaRPr lang="ru-RU" sz="7200" b="1" dirty="0"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user\Documents\Դպրոց\Ոսկե հատում\bca2d2d2e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4720011" cy="2643206"/>
          </a:xfrm>
          <a:prstGeom prst="rect">
            <a:avLst/>
          </a:prstGeom>
          <a:noFill/>
        </p:spPr>
      </p:pic>
      <p:pic>
        <p:nvPicPr>
          <p:cNvPr id="13315" name="Picture 3" descr="C:\Users\user\Documents\Դպրոց\Ոսկե հատում\c09e7888b_op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928934"/>
            <a:ext cx="5175271" cy="35265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412" y="2571744"/>
            <a:ext cx="4071934" cy="1714512"/>
          </a:xfrm>
        </p:spPr>
        <p:txBody>
          <a:bodyPr>
            <a:normAutofit/>
          </a:bodyPr>
          <a:lstStyle/>
          <a:p>
            <a:r>
              <a:rPr lang="hy-AM" sz="2000" dirty="0" smtClean="0">
                <a:latin typeface="Sylfaen" pitchFamily="18" charset="0"/>
              </a:rPr>
              <a:t>Ժամանակակից ճարտարապետություն, պարուրաձև աստիճաններ</a:t>
            </a:r>
            <a:endParaRPr lang="ru-RU" sz="2000" dirty="0">
              <a:latin typeface="Sylfae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072074"/>
            <a:ext cx="3786182" cy="1339841"/>
          </a:xfrm>
        </p:spPr>
        <p:txBody>
          <a:bodyPr/>
          <a:lstStyle/>
          <a:p>
            <a:pPr algn="ctr">
              <a:buNone/>
            </a:pPr>
            <a:r>
              <a:rPr lang="hy-AM" dirty="0" smtClean="0">
                <a:latin typeface="Sylfaen" pitchFamily="18" charset="0"/>
              </a:rPr>
              <a:t>Պարթենոնի տաճարը</a:t>
            </a:r>
            <a:endParaRPr lang="ru-RU" dirty="0">
              <a:latin typeface="Sylfaen" pitchFamily="18" charset="0"/>
            </a:endParaRPr>
          </a:p>
        </p:txBody>
      </p:sp>
      <p:pic>
        <p:nvPicPr>
          <p:cNvPr id="4" name="Рисунок 3" descr="C:\Users\packard\Desktop\gold08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14620"/>
            <a:ext cx="5000660" cy="3714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 descr="C:\Users\user\Documents\Դպրոց\Ոսկե հատում\be721724e_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9442" y="71414"/>
            <a:ext cx="3921713" cy="2643206"/>
          </a:xfrm>
          <a:prstGeom prst="rect">
            <a:avLst/>
          </a:prstGeom>
          <a:noFill/>
        </p:spPr>
      </p:pic>
      <p:pic>
        <p:nvPicPr>
          <p:cNvPr id="9220" name="Picture 4" descr="C:\Users\user\Documents\Դպրոց\Ոսկե հատում\b5a17a747_o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4572032" cy="2411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C:\Users\packard\Desktop\a.pn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643306" y="3571876"/>
            <a:ext cx="5000660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user\Documents\Դպրոց\Ոսկե հատում\ab6de27a7_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9528" y="428604"/>
            <a:ext cx="3584438" cy="3071834"/>
          </a:xfrm>
          <a:prstGeom prst="rect">
            <a:avLst/>
          </a:prstGeom>
          <a:noFill/>
        </p:spPr>
      </p:pic>
      <p:pic>
        <p:nvPicPr>
          <p:cNvPr id="10243" name="Picture 3" descr="C:\Users\user\Documents\Դպրոց\Ոսկե հատում\cabգ5f559c_o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785794"/>
            <a:ext cx="1714512" cy="2395274"/>
          </a:xfrm>
          <a:prstGeom prst="rect">
            <a:avLst/>
          </a:prstGeom>
          <a:noFill/>
        </p:spPr>
      </p:pic>
      <p:pic>
        <p:nvPicPr>
          <p:cNvPr id="4" name="Содержимое 3" descr="C:\Users\packard\Desktop\b.png"/>
          <p:cNvPicPr>
            <a:picLocks noGrp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642910" y="474673"/>
            <a:ext cx="2928958" cy="588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8"/>
          <p:cNvGrpSpPr>
            <a:grpSpLocks/>
          </p:cNvGrpSpPr>
          <p:nvPr/>
        </p:nvGrpSpPr>
        <p:grpSpPr bwMode="auto">
          <a:xfrm>
            <a:off x="571472" y="857232"/>
            <a:ext cx="8143932" cy="4929222"/>
            <a:chOff x="0" y="0"/>
            <a:chExt cx="91440" cy="52292"/>
          </a:xfrm>
        </p:grpSpPr>
        <p:pic>
          <p:nvPicPr>
            <p:cNvPr id="19" name="Picture 4" descr="zs_p15"/>
            <p:cNvPicPr>
              <a:picLocks noChangeAspect="1" noChangeArrowheads="1"/>
            </p:cNvPicPr>
            <p:nvPr/>
          </p:nvPicPr>
          <p:blipFill>
            <a:blip r:embed="rId2">
              <a:lum bright="10000"/>
            </a:blip>
            <a:srcRect/>
            <a:stretch>
              <a:fillRect/>
            </a:stretch>
          </p:blipFill>
          <p:spPr bwMode="auto">
            <a:xfrm>
              <a:off x="40671" y="0"/>
              <a:ext cx="19146" cy="15049"/>
            </a:xfrm>
            <a:prstGeom prst="rect">
              <a:avLst/>
            </a:prstGeom>
            <a:noFill/>
          </p:spPr>
        </p:pic>
        <p:pic>
          <p:nvPicPr>
            <p:cNvPr id="20" name="Picture 5" descr="zs_p14"/>
            <p:cNvPicPr>
              <a:picLocks noChangeAspect="1" noChangeArrowheads="1"/>
            </p:cNvPicPr>
            <p:nvPr/>
          </p:nvPicPr>
          <p:blipFill>
            <a:blip r:embed="rId3">
              <a:lum bright="10000"/>
            </a:blip>
            <a:srcRect/>
            <a:stretch>
              <a:fillRect/>
            </a:stretch>
          </p:blipFill>
          <p:spPr bwMode="auto">
            <a:xfrm>
              <a:off x="42846" y="20875"/>
              <a:ext cx="40005" cy="16288"/>
            </a:xfrm>
            <a:prstGeom prst="rect">
              <a:avLst/>
            </a:prstGeom>
            <a:noFill/>
          </p:spPr>
        </p:pic>
        <p:pic>
          <p:nvPicPr>
            <p:cNvPr id="21" name="Picture 6" descr="zs_p13"/>
            <p:cNvPicPr>
              <a:picLocks noChangeAspect="1" noChangeArrowheads="1"/>
            </p:cNvPicPr>
            <p:nvPr/>
          </p:nvPicPr>
          <p:blipFill>
            <a:blip r:embed="rId4">
              <a:lum bright="10000"/>
            </a:blip>
            <a:srcRect/>
            <a:stretch>
              <a:fillRect/>
            </a:stretch>
          </p:blipFill>
          <p:spPr bwMode="auto">
            <a:xfrm>
              <a:off x="36195" y="40862"/>
              <a:ext cx="55245" cy="11430"/>
            </a:xfrm>
            <a:prstGeom prst="rect">
              <a:avLst/>
            </a:prstGeom>
            <a:noFill/>
          </p:spPr>
        </p:pic>
        <p:pic>
          <p:nvPicPr>
            <p:cNvPr id="22" name="Picture 8" descr="Золотые пропорции резного листа герани"/>
            <p:cNvPicPr>
              <a:picLocks noChangeAspect="1" noChangeArrowheads="1"/>
            </p:cNvPicPr>
            <p:nvPr/>
          </p:nvPicPr>
          <p:blipFill>
            <a:blip r:embed="rId5">
              <a:lum bright="10000"/>
            </a:blip>
            <a:srcRect/>
            <a:stretch>
              <a:fillRect/>
            </a:stretch>
          </p:blipFill>
          <p:spPr bwMode="auto">
            <a:xfrm>
              <a:off x="64436" y="0"/>
              <a:ext cx="18701" cy="15430"/>
            </a:xfrm>
            <a:prstGeom prst="rect">
              <a:avLst/>
            </a:prstGeom>
            <a:noFill/>
          </p:spPr>
        </p:pic>
        <p:pic>
          <p:nvPicPr>
            <p:cNvPr id="23" name="Picture 9" descr="Пятилепестковый и трехлепестковый лист винограда"/>
            <p:cNvPicPr>
              <a:picLocks noChangeAspect="1" noChangeArrowheads="1"/>
            </p:cNvPicPr>
            <p:nvPr/>
          </p:nvPicPr>
          <p:blipFill>
            <a:blip r:embed="rId6">
              <a:lum bright="10000"/>
            </a:blip>
            <a:srcRect/>
            <a:stretch>
              <a:fillRect/>
            </a:stretch>
          </p:blipFill>
          <p:spPr bwMode="auto">
            <a:xfrm>
              <a:off x="0" y="714"/>
              <a:ext cx="37433" cy="14764"/>
            </a:xfrm>
            <a:prstGeom prst="rect">
              <a:avLst/>
            </a:prstGeom>
            <a:noFill/>
          </p:spPr>
        </p:pic>
        <p:pic>
          <p:nvPicPr>
            <p:cNvPr id="24" name="Picture 14" descr="1737D5FD"/>
            <p:cNvPicPr>
              <a:picLocks noChangeAspect="1" noChangeArrowheads="1"/>
            </p:cNvPicPr>
            <p:nvPr/>
          </p:nvPicPr>
          <p:blipFill>
            <a:blip r:embed="rId7">
              <a:lum bright="10000"/>
            </a:blip>
            <a:srcRect/>
            <a:stretch>
              <a:fillRect/>
            </a:stretch>
          </p:blipFill>
          <p:spPr bwMode="auto">
            <a:xfrm>
              <a:off x="0" y="21415"/>
              <a:ext cx="34194" cy="3087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ocuments\Դպրոց\Ոսկե հատում\c8b15e39e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713816"/>
            <a:ext cx="2286016" cy="3424743"/>
          </a:xfrm>
          <a:prstGeom prst="rect">
            <a:avLst/>
          </a:prstGeom>
          <a:noFill/>
        </p:spPr>
      </p:pic>
      <p:pic>
        <p:nvPicPr>
          <p:cNvPr id="12291" name="Picture 3" descr="C:\Users\user\Documents\Դպրոց\Ոսկե հատում\c9bae791e_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500438"/>
            <a:ext cx="4690261" cy="2638685"/>
          </a:xfrm>
          <a:prstGeom prst="rect">
            <a:avLst/>
          </a:prstGeom>
          <a:noFill/>
        </p:spPr>
      </p:pic>
      <p:pic>
        <p:nvPicPr>
          <p:cNvPr id="12292" name="Picture 4" descr="C:\Users\user\Documents\Դպրոց\Ոսկե հատում\c1660715e_o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14290"/>
            <a:ext cx="3857652" cy="3429024"/>
          </a:xfrm>
          <a:prstGeom prst="rect">
            <a:avLst/>
          </a:prstGeom>
          <a:noFill/>
        </p:spPr>
      </p:pic>
      <p:pic>
        <p:nvPicPr>
          <p:cNvPr id="12293" name="Picture 5" descr="C:\Users\user\Documents\Դպրոց\Ոսկե հատում\b98fbb8e2_op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51319" y="236490"/>
            <a:ext cx="4564085" cy="29781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429264"/>
            <a:ext cx="2928958" cy="1071570"/>
          </a:xfrm>
        </p:spPr>
        <p:txBody>
          <a:bodyPr>
            <a:normAutofit/>
          </a:bodyPr>
          <a:lstStyle/>
          <a:p>
            <a:r>
              <a:rPr lang="hy-AM" sz="2000" dirty="0" smtClean="0">
                <a:latin typeface="Sylfaen" pitchFamily="18" charset="0"/>
              </a:rPr>
              <a:t>Արիստոտել</a:t>
            </a:r>
            <a:br>
              <a:rPr lang="hy-AM" sz="2000" dirty="0" smtClean="0">
                <a:latin typeface="Sylfaen" pitchFamily="18" charset="0"/>
              </a:rPr>
            </a:br>
            <a:r>
              <a:rPr lang="hy-AM" sz="2000" dirty="0" smtClean="0">
                <a:latin typeface="Sylfaen" pitchFamily="18" charset="0"/>
              </a:rPr>
              <a:t>Ք․ա․ 384-322թթ․</a:t>
            </a:r>
            <a:endParaRPr lang="ru-RU" sz="2000" dirty="0">
              <a:latin typeface="Sylfaen" pitchFamily="18" charset="0"/>
            </a:endParaRPr>
          </a:p>
        </p:txBody>
      </p:sp>
      <p:pic>
        <p:nvPicPr>
          <p:cNvPr id="8" name="Содержимое 7" descr="Aristotle_Altemps_Inv857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71678"/>
            <a:ext cx="2609850" cy="3495675"/>
          </a:xfrm>
        </p:spPr>
      </p:pic>
      <p:pic>
        <p:nvPicPr>
          <p:cNvPr id="3075" name="Picture 3" descr="C:\Users\user\Documents\Դպրոց\Ոսկե հատում\cab5f559c_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143116"/>
            <a:ext cx="4200554" cy="4000528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609600" y="427038"/>
            <a:ext cx="8229600" cy="179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y-AM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Մաթեմատիկան    հանդիսանում    է   կարգ,    համաչափություն    և որոշակիություն,    իսկ    դրանք    գեղեցիկի    կարևորագույն դրսևորումներն   են:</a:t>
            </a:r>
            <a:br>
              <a:rPr kumimoji="0" lang="hy-AM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</a:br>
            <a:r>
              <a:rPr kumimoji="0" lang="hy-AM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lfaen" pitchFamily="18" charset="0"/>
                <a:ea typeface="+mj-ea"/>
                <a:cs typeface="+mj-cs"/>
              </a:rPr>
              <a:t>							Արիստոտել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cuments\Դպրոց\Ոսկե հատում\b6ab03cc7_op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3" y="285728"/>
            <a:ext cx="5086385" cy="285752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143248"/>
            <a:ext cx="5357850" cy="3353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user\Documents\Դպրոց\Ոսկե հատում\bdb82fce2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9113" y="285728"/>
            <a:ext cx="4124325" cy="3810000"/>
          </a:xfrm>
          <a:prstGeom prst="rect">
            <a:avLst/>
          </a:prstGeom>
          <a:noFill/>
        </p:spPr>
      </p:pic>
      <p:pic>
        <p:nvPicPr>
          <p:cNvPr id="5124" name="Picture 4" descr="C:\Users\user\Documents\Դպրոց\Ոսկե հատում\b3745dfe6_o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4143380"/>
            <a:ext cx="4286280" cy="2089894"/>
          </a:xfrm>
          <a:prstGeom prst="rect">
            <a:avLst/>
          </a:prstGeom>
          <a:noFill/>
        </p:spPr>
      </p:pic>
      <p:pic>
        <p:nvPicPr>
          <p:cNvPr id="5126" name="Picture 6" descr="C:\Users\user\Documents\Դպրոց\Ոսկե հատում\b66c59592_opt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0449" y="3786190"/>
            <a:ext cx="3702079" cy="2468053"/>
          </a:xfrm>
          <a:prstGeom prst="rect">
            <a:avLst/>
          </a:prstGeom>
          <a:noFill/>
        </p:spPr>
      </p:pic>
      <p:pic>
        <p:nvPicPr>
          <p:cNvPr id="5125" name="Picture 5" descr="C:\Users\user\Documents\Դպրոց\Ոսկե հատում\cdb4c96ce_op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85728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cuments\Դպրոց\Ոսկե հատում\bc75e6dd6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2500306"/>
            <a:ext cx="5076825" cy="3810000"/>
          </a:xfrm>
          <a:prstGeom prst="rect">
            <a:avLst/>
          </a:prstGeom>
          <a:noFill/>
        </p:spPr>
      </p:pic>
      <p:pic>
        <p:nvPicPr>
          <p:cNvPr id="5" name="Содержимое 4" descr="C:\Users\packard\Desktop\voske-hatum-copy-16-63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28596" y="1214422"/>
            <a:ext cx="3214710" cy="4429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7" name="Picture 3" descr="C:\Users\user\Documents\Դպրոց\Ոսկե հատում\b5800ac32_o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87121"/>
            <a:ext cx="5214974" cy="26846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y-AM" sz="3200" b="1" dirty="0" smtClean="0">
                <a:latin typeface="Sylfaen" pitchFamily="18" charset="0"/>
              </a:rPr>
              <a:t>1, 1, 2, 3, 5, 8, 13, 21, 34, 55, 89, 144, 233, ...</a:t>
            </a:r>
            <a:endParaRPr lang="ru-RU" sz="3200" b="1" dirty="0">
              <a:latin typeface="Sylfaen" pitchFamily="18" charset="0"/>
            </a:endParaRPr>
          </a:p>
        </p:txBody>
      </p:sp>
      <p:pic>
        <p:nvPicPr>
          <p:cNvPr id="4" name="Рисунок 3" descr="C:\Users\packard\Desktop\3532dd9b30fbaaca69c5bdab056e3356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3214710" cy="43577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Содержимое 4" descr="C:\Users\packard\Desktop\voske-hatum-copy-15-63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00174"/>
            <a:ext cx="3429024" cy="424021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5500702"/>
            <a:ext cx="8229600" cy="1000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y-AM" sz="3200" dirty="0" smtClean="0">
                <a:latin typeface="Sylfaen" pitchFamily="18" charset="0"/>
                <a:ea typeface="+mj-ea"/>
                <a:cs typeface="+mj-cs"/>
              </a:rPr>
              <a:t>    Զևսի արձանը       Ապոլոնի արձանը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ylfae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C:\Users\user\Documents\Դպրոց\Ոսկե հատում\cab5f559c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02" y="357166"/>
            <a:ext cx="6300832" cy="6000792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ocuments\Դպրոց\Ոսկե հատում\c0a3f5852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4057678" cy="5072098"/>
          </a:xfrm>
          <a:prstGeom prst="rect">
            <a:avLst/>
          </a:prstGeom>
          <a:noFill/>
        </p:spPr>
      </p:pic>
      <p:pic>
        <p:nvPicPr>
          <p:cNvPr id="6" name="Содержимое 5" descr="C:\Users\packard\Desktop\եդֆ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4429124" y="1571612"/>
            <a:ext cx="4500594" cy="40263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user\Documents\Դպրոց\Ոսկե հատում\b3745dfe6_op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505" y="357166"/>
            <a:ext cx="5413817" cy="2639656"/>
          </a:xfrm>
          <a:prstGeom prst="rect">
            <a:avLst/>
          </a:prstGeom>
          <a:noFill/>
        </p:spPr>
      </p:pic>
      <p:pic>
        <p:nvPicPr>
          <p:cNvPr id="8196" name="Picture 4" descr="C:\Users\user\Documents\Դպրոց\Ոսկե հատում\bd6475ab6_opt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500438"/>
            <a:ext cx="3660408" cy="2746379"/>
          </a:xfrm>
          <a:prstGeom prst="rect">
            <a:avLst/>
          </a:prstGeom>
          <a:noFill/>
        </p:spPr>
      </p:pic>
      <p:pic>
        <p:nvPicPr>
          <p:cNvPr id="8197" name="Picture 5" descr="C:\Users\user\Documents\Դպրոց\Ոսկե հատում\cdb4c96ce_op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357166"/>
            <a:ext cx="2500330" cy="2500330"/>
          </a:xfrm>
          <a:prstGeom prst="rect">
            <a:avLst/>
          </a:prstGeom>
          <a:noFill/>
        </p:spPr>
      </p:pic>
      <p:pic>
        <p:nvPicPr>
          <p:cNvPr id="8198" name="Picture 6" descr="C:\Users\user\Documents\Դպրոց\Ոսկե հատում\b66c59592_opt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48" y="2976587"/>
            <a:ext cx="5072056" cy="3381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843</TotalTime>
  <Words>63</Words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Тема Office</vt:lpstr>
      <vt:lpstr>Бумажная</vt:lpstr>
      <vt:lpstr>Ֆիբոնաչիի  թվերը  բնության մեջ</vt:lpstr>
      <vt:lpstr>Արիստոտել Ք․ա․ 384-322թթ․</vt:lpstr>
      <vt:lpstr>Слайд 3</vt:lpstr>
      <vt:lpstr>Слайд 4</vt:lpstr>
      <vt:lpstr>Слайд 5</vt:lpstr>
      <vt:lpstr>1, 1, 2, 3, 5, 8, 13, 21, 34, 55, 89, 144, 233, ...</vt:lpstr>
      <vt:lpstr>Слайд 7</vt:lpstr>
      <vt:lpstr>Слайд 8</vt:lpstr>
      <vt:lpstr>Слайд 9</vt:lpstr>
      <vt:lpstr>Слайд 10</vt:lpstr>
      <vt:lpstr>Ժամանակակից ճարտարապետություն, պարուրաձև աստիճաններ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Ֆիբոնաչիի  թվերը  բնության մեջ</dc:title>
  <dc:creator>Shushan</dc:creator>
  <cp:lastModifiedBy>Shushan</cp:lastModifiedBy>
  <cp:revision>30</cp:revision>
  <dcterms:created xsi:type="dcterms:W3CDTF">2022-05-29T07:20:51Z</dcterms:created>
  <dcterms:modified xsi:type="dcterms:W3CDTF">2022-05-30T13:48:10Z</dcterms:modified>
</cp:coreProperties>
</file>