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3" r:id="rId4"/>
    <p:sldId id="272" r:id="rId5"/>
    <p:sldId id="257" r:id="rId6"/>
    <p:sldId id="258" r:id="rId7"/>
    <p:sldId id="259" r:id="rId8"/>
    <p:sldId id="260" r:id="rId9"/>
    <p:sldId id="261" r:id="rId10"/>
    <p:sldId id="273" r:id="rId11"/>
    <p:sldId id="271" r:id="rId12"/>
    <p:sldId id="262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4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axuczg62do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atkanyan\Patk.nkar\rafayel-patkanyan-u5176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4564"/>
            <a:ext cx="4857784" cy="6469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atkanyan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7769" y="3643314"/>
            <a:ext cx="4314825" cy="29146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Sylfaen" pitchFamily="18" charset="0"/>
              </a:rPr>
              <a:t>Չափման</a:t>
            </a:r>
            <a:r>
              <a:rPr lang="en-US" sz="4000" b="1" dirty="0" smtClean="0">
                <a:latin typeface="Sylfaen" pitchFamily="18" charset="0"/>
              </a:rPr>
              <a:t> </a:t>
            </a:r>
            <a:r>
              <a:rPr lang="en-US" sz="4000" b="1" dirty="0" err="1" smtClean="0">
                <a:latin typeface="Sylfaen" pitchFamily="18" charset="0"/>
              </a:rPr>
              <a:t>միավորներ</a:t>
            </a:r>
            <a:endParaRPr lang="ru-RU" sz="4000" b="1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Sylfaen" pitchFamily="18" charset="0"/>
              </a:rPr>
              <a:t>1 </a:t>
            </a:r>
            <a:r>
              <a:rPr lang="en-US" sz="2800" b="1" dirty="0" err="1" smtClean="0">
                <a:latin typeface="Sylfaen" pitchFamily="18" charset="0"/>
              </a:rPr>
              <a:t>ձողաչափը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հավասար</a:t>
            </a:r>
            <a:r>
              <a:rPr lang="en-US" sz="2800" b="1" dirty="0" smtClean="0">
                <a:latin typeface="Sylfaen" pitchFamily="18" charset="0"/>
              </a:rPr>
              <a:t> է 3 </a:t>
            </a:r>
            <a:r>
              <a:rPr lang="en-US" sz="2800" b="1" dirty="0" err="1" smtClean="0">
                <a:latin typeface="Sylfaen" pitchFamily="18" charset="0"/>
              </a:rPr>
              <a:t>կանգունի</a:t>
            </a:r>
            <a:endParaRPr lang="en-US" sz="2800" b="1" dirty="0" smtClean="0">
              <a:latin typeface="Sylfaen" pitchFamily="18" charset="0"/>
            </a:endParaRPr>
          </a:p>
          <a:p>
            <a:r>
              <a:rPr lang="en-US" sz="2800" b="1" dirty="0" smtClean="0">
                <a:latin typeface="Sylfaen" pitchFamily="18" charset="0"/>
              </a:rPr>
              <a:t>1 </a:t>
            </a:r>
            <a:r>
              <a:rPr lang="en-US" sz="2800" b="1" dirty="0" err="1" smtClean="0">
                <a:latin typeface="Sylfaen" pitchFamily="18" charset="0"/>
              </a:rPr>
              <a:t>ձողաչափը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հավասար</a:t>
            </a:r>
            <a:r>
              <a:rPr lang="en-US" sz="2800" b="1" dirty="0" smtClean="0">
                <a:latin typeface="Sylfaen" pitchFamily="18" charset="0"/>
              </a:rPr>
              <a:t> է 7 </a:t>
            </a:r>
            <a:r>
              <a:rPr lang="en-US" sz="2800" b="1" dirty="0" err="1" smtClean="0">
                <a:latin typeface="Sylfaen" pitchFamily="18" charset="0"/>
              </a:rPr>
              <a:t>ոտնաչափի</a:t>
            </a:r>
            <a:endParaRPr lang="en-US" sz="2800" b="1" dirty="0" smtClean="0">
              <a:latin typeface="Sylfaen" pitchFamily="18" charset="0"/>
            </a:endParaRPr>
          </a:p>
          <a:p>
            <a:r>
              <a:rPr lang="en-US" sz="2800" b="1" dirty="0" smtClean="0">
                <a:latin typeface="Sylfaen" pitchFamily="18" charset="0"/>
              </a:rPr>
              <a:t>1 </a:t>
            </a:r>
            <a:r>
              <a:rPr lang="en-US" sz="2800" b="1" dirty="0" err="1" smtClean="0">
                <a:latin typeface="Sylfaen" pitchFamily="18" charset="0"/>
              </a:rPr>
              <a:t>ոտնաչափը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հավասար</a:t>
            </a:r>
            <a:r>
              <a:rPr lang="en-US" sz="2800" b="1" dirty="0" smtClean="0">
                <a:latin typeface="Sylfaen" pitchFamily="18" charset="0"/>
              </a:rPr>
              <a:t> է 12 </a:t>
            </a:r>
            <a:r>
              <a:rPr lang="en-US" sz="2800" b="1" dirty="0" err="1" smtClean="0">
                <a:latin typeface="Sylfaen" pitchFamily="18" charset="0"/>
              </a:rPr>
              <a:t>մատնաչափի</a:t>
            </a:r>
            <a:endParaRPr lang="en-US" sz="2800" b="1" dirty="0" smtClean="0">
              <a:latin typeface="Sylfaen" pitchFamily="18" charset="0"/>
            </a:endParaRPr>
          </a:p>
          <a:p>
            <a:r>
              <a:rPr lang="en-US" sz="2800" b="1" dirty="0" smtClean="0">
                <a:latin typeface="Sylfaen" pitchFamily="18" charset="0"/>
              </a:rPr>
              <a:t>1 </a:t>
            </a:r>
            <a:r>
              <a:rPr lang="en-US" sz="2800" b="1" dirty="0" err="1" smtClean="0">
                <a:latin typeface="Sylfaen" pitchFamily="18" charset="0"/>
              </a:rPr>
              <a:t>մատնաչափը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հավասար</a:t>
            </a:r>
            <a:r>
              <a:rPr lang="en-US" sz="2800" b="1" dirty="0" smtClean="0">
                <a:latin typeface="Sylfaen" pitchFamily="18" charset="0"/>
              </a:rPr>
              <a:t> է 10 </a:t>
            </a:r>
            <a:r>
              <a:rPr lang="en-US" sz="2800" b="1" dirty="0" err="1" smtClean="0">
                <a:latin typeface="Sylfaen" pitchFamily="18" charset="0"/>
              </a:rPr>
              <a:t>գծաչափի</a:t>
            </a:r>
            <a:endParaRPr lang="en-US" sz="2800" b="1" dirty="0" smtClean="0">
              <a:latin typeface="Sylfaen" pitchFamily="18" charset="0"/>
            </a:endParaRPr>
          </a:p>
          <a:p>
            <a:r>
              <a:rPr lang="en-US" sz="2800" b="1" dirty="0" smtClean="0">
                <a:latin typeface="Sylfaen" pitchFamily="18" charset="0"/>
              </a:rPr>
              <a:t>1 </a:t>
            </a:r>
            <a:r>
              <a:rPr lang="en-US" sz="2800" b="1" dirty="0" err="1" smtClean="0">
                <a:latin typeface="Sylfaen" pitchFamily="18" charset="0"/>
              </a:rPr>
              <a:t>Վերշօքը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հավասար</a:t>
            </a:r>
            <a:r>
              <a:rPr lang="en-US" sz="2800" b="1" dirty="0" smtClean="0">
                <a:latin typeface="Sylfaen" pitchFamily="18" charset="0"/>
              </a:rPr>
              <a:t> է 1 </a:t>
            </a:r>
            <a:r>
              <a:rPr lang="en-US" sz="2800" b="1" dirty="0" err="1" smtClean="0">
                <a:latin typeface="Sylfaen" pitchFamily="18" charset="0"/>
              </a:rPr>
              <a:t>կանգունի</a:t>
            </a:r>
            <a:endParaRPr lang="en-US" sz="2800" b="1" dirty="0" smtClean="0">
              <a:latin typeface="Sylfaen" pitchFamily="18" charset="0"/>
            </a:endParaRPr>
          </a:p>
          <a:p>
            <a:r>
              <a:rPr lang="en-US" sz="2800" b="1" dirty="0" smtClean="0">
                <a:latin typeface="Sylfaen" pitchFamily="18" charset="0"/>
              </a:rPr>
              <a:t>1 </a:t>
            </a:r>
            <a:r>
              <a:rPr lang="en-US" sz="2800" b="1" dirty="0" err="1" smtClean="0">
                <a:latin typeface="Sylfaen" pitchFamily="18" charset="0"/>
              </a:rPr>
              <a:t>լոքը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հավասար</a:t>
            </a:r>
            <a:r>
              <a:rPr lang="en-US" sz="2800" b="1" dirty="0" smtClean="0">
                <a:latin typeface="Sylfaen" pitchFamily="18" charset="0"/>
              </a:rPr>
              <a:t> է 3 </a:t>
            </a:r>
            <a:r>
              <a:rPr lang="en-US" sz="2800" b="1" dirty="0" err="1" smtClean="0">
                <a:latin typeface="Sylfaen" pitchFamily="18" charset="0"/>
              </a:rPr>
              <a:t>զօլօթնիքի</a:t>
            </a:r>
            <a:endParaRPr lang="ru-RU" sz="2800" b="1" dirty="0"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Patkanyan\Patk.nkar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520"/>
            <a:ext cx="5715000" cy="5715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Patkanyan\Patk.nkar\Kamarkati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516" y="666769"/>
            <a:ext cx="4139012" cy="5476875"/>
          </a:xfrm>
          <a:prstGeom prst="rect">
            <a:avLst/>
          </a:prstGeom>
          <a:noFill/>
        </p:spPr>
      </p:pic>
      <p:pic>
        <p:nvPicPr>
          <p:cNvPr id="8195" name="Picture 3" descr="C:\Users\user\Desktop\Patkanyan\Patk.nkar\Ռաֆայել_Պատկանյան,_Երկերի_ժողովածու,_հատոր_1_(page_172_crop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7685"/>
            <a:ext cx="4449961" cy="59388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Patkanyan\Patk.nkar\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857232"/>
            <a:ext cx="8858280" cy="498278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Patkanyan\Patk.nkar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5143536" cy="63115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Patkanyan\Patk.nkar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7"/>
            <a:ext cx="7572428" cy="3577159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/>
          </p:cNvPr>
          <p:cNvSpPr/>
          <p:nvPr/>
        </p:nvSpPr>
        <p:spPr>
          <a:xfrm>
            <a:off x="6858016" y="5857892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786082"/>
          </a:xfrm>
        </p:spPr>
        <p:txBody>
          <a:bodyPr/>
          <a:lstStyle/>
          <a:p>
            <a:r>
              <a:rPr lang="en-US" b="1" dirty="0" err="1" smtClean="0">
                <a:latin typeface="Sylfaen" pitchFamily="18" charset="0"/>
              </a:rPr>
              <a:t>Ռաֆայել</a:t>
            </a:r>
            <a:r>
              <a:rPr lang="en-US" b="1" dirty="0" smtClean="0">
                <a:latin typeface="Sylfaen" pitchFamily="18" charset="0"/>
              </a:rPr>
              <a:t>  </a:t>
            </a:r>
            <a:r>
              <a:rPr lang="en-US" b="1" dirty="0" err="1" smtClean="0">
                <a:latin typeface="Sylfaen" pitchFamily="18" charset="0"/>
              </a:rPr>
              <a:t>Պատկանյանի</a:t>
            </a:r>
            <a:r>
              <a:rPr lang="en-US" b="1" dirty="0" smtClean="0">
                <a:latin typeface="Sylfaen" pitchFamily="18" charset="0"/>
              </a:rPr>
              <a:t>  </a:t>
            </a:r>
            <a:r>
              <a:rPr lang="en-US" b="1" dirty="0" err="1" smtClean="0">
                <a:latin typeface="Sylfaen" pitchFamily="18" charset="0"/>
              </a:rPr>
              <a:t>մաթեմատիկական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դասագրքերը</a:t>
            </a:r>
            <a:endParaRPr lang="ru-RU" b="1" dirty="0">
              <a:latin typeface="Sylfaen" pitchFamily="18" charset="0"/>
            </a:endParaRPr>
          </a:p>
        </p:txBody>
      </p:sp>
      <p:pic>
        <p:nvPicPr>
          <p:cNvPr id="12290" name="Picture 2" descr="C:\Users\user\Desktop\Patkanyan\каббала-презетация-768x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37" y="3143248"/>
            <a:ext cx="7315201" cy="3152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atkanyan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85878"/>
            <a:ext cx="9144032" cy="51435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Sylfaen" pitchFamily="18" charset="0"/>
              </a:rPr>
              <a:t>ՀԱՆԵԼՈՒԿ</a:t>
            </a:r>
            <a:endParaRPr lang="ru-RU" sz="3200" b="1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858280" cy="384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Ա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նուն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տուր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մեկ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թռչունի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որ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տասներկու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բուն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ունի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,</a:t>
            </a:r>
          </a:p>
          <a:p>
            <a:pPr>
              <a:buNone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Բուներու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մէջ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չորսական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միատեսակ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ձուեր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կան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7"/>
            <a:ext cx="7972452" cy="1785949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Sylfaen" pitchFamily="18" charset="0"/>
              </a:rPr>
              <a:t>     </a:t>
            </a:r>
            <a:r>
              <a:rPr lang="en-US" b="1" dirty="0" err="1" smtClean="0">
                <a:latin typeface="Sylfaen" pitchFamily="18" charset="0"/>
              </a:rPr>
              <a:t>Ջութակը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ru-RU" b="1" dirty="0" smtClean="0">
                <a:latin typeface="Sylfaen" pitchFamily="18" charset="0"/>
              </a:rPr>
              <a:t>(</a:t>
            </a:r>
            <a:r>
              <a:rPr lang="en-US" b="1" dirty="0" err="1" smtClean="0">
                <a:latin typeface="Sylfaen" pitchFamily="18" charset="0"/>
              </a:rPr>
              <a:t>քէմէչէն</a:t>
            </a:r>
            <a:r>
              <a:rPr lang="ru-RU" b="1" dirty="0" smtClean="0">
                <a:latin typeface="Sylfaen" pitchFamily="18" charset="0"/>
              </a:rPr>
              <a:t>)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ունի</a:t>
            </a:r>
            <a:r>
              <a:rPr lang="en-US" b="1" dirty="0" smtClean="0">
                <a:latin typeface="Sylfaen" pitchFamily="18" charset="0"/>
              </a:rPr>
              <a:t> 4 </a:t>
            </a:r>
            <a:r>
              <a:rPr lang="en-US" b="1" dirty="0" err="1" smtClean="0">
                <a:latin typeface="Sylfaen" pitchFamily="18" charset="0"/>
              </a:rPr>
              <a:t>լար</a:t>
            </a:r>
            <a:r>
              <a:rPr lang="en-US" b="1" dirty="0" smtClean="0">
                <a:latin typeface="Sylfaen" pitchFamily="18" charset="0"/>
              </a:rPr>
              <a:t>, </a:t>
            </a:r>
            <a:r>
              <a:rPr lang="en-US" b="1" dirty="0" err="1" smtClean="0">
                <a:latin typeface="Sylfaen" pitchFamily="18" charset="0"/>
              </a:rPr>
              <a:t>կիթարը</a:t>
            </a:r>
            <a:r>
              <a:rPr lang="en-US" b="1" dirty="0" smtClean="0">
                <a:latin typeface="Sylfaen" pitchFamily="18" charset="0"/>
              </a:rPr>
              <a:t> 6, </a:t>
            </a:r>
            <a:r>
              <a:rPr lang="en-US" b="1" dirty="0" err="1" smtClean="0">
                <a:latin typeface="Sylfaen" pitchFamily="18" charset="0"/>
              </a:rPr>
              <a:t>քանի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լարով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կիթարը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ավուիլի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ունի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en-US" b="1" dirty="0" err="1" smtClean="0">
                <a:latin typeface="Sylfaen" pitchFamily="18" charset="0"/>
              </a:rPr>
              <a:t>ջութակեն</a:t>
            </a:r>
            <a:r>
              <a:rPr lang="en-US" b="1" dirty="0" smtClean="0">
                <a:latin typeface="Sylfaen" pitchFamily="18" charset="0"/>
              </a:rPr>
              <a:t>:</a:t>
            </a:r>
            <a:endParaRPr lang="ru-RU" b="1" dirty="0">
              <a:latin typeface="Sylfaen" pitchFamily="18" charset="0"/>
            </a:endParaRPr>
          </a:p>
        </p:txBody>
      </p:sp>
      <p:pic>
        <p:nvPicPr>
          <p:cNvPr id="2052" name="Picture 4" descr="C:\Users\user\Desktop\Patkanyan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64026"/>
            <a:ext cx="3914774" cy="2922296"/>
          </a:xfrm>
          <a:prstGeom prst="rect">
            <a:avLst/>
          </a:prstGeom>
          <a:noFill/>
        </p:spPr>
      </p:pic>
      <p:pic>
        <p:nvPicPr>
          <p:cNvPr id="2050" name="Picture 2" descr="C:\Users\user\Desktop\Patkanyan\5ed9816a5a761f8d388c78ac291da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607" y="3286124"/>
            <a:ext cx="4023707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Patkanyan\1200px-Yaen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71480"/>
            <a:ext cx="4447017" cy="592935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715404" cy="11430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Sylfaen" pitchFamily="18" charset="0"/>
              </a:rPr>
              <a:t>     </a:t>
            </a:r>
            <a:r>
              <a:rPr lang="en-US" sz="2800" b="1" dirty="0" err="1" smtClean="0">
                <a:latin typeface="Sylfaen" pitchFamily="18" charset="0"/>
              </a:rPr>
              <a:t>Ջայլամի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մեկ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հատ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հաւկիթը</a:t>
            </a:r>
            <a:r>
              <a:rPr lang="en-US" sz="2800" b="1" dirty="0" smtClean="0">
                <a:latin typeface="Sylfaen" pitchFamily="18" charset="0"/>
              </a:rPr>
              <a:t> 24 </a:t>
            </a:r>
            <a:r>
              <a:rPr lang="en-US" sz="2800" b="1" dirty="0" err="1" smtClean="0">
                <a:latin typeface="Sylfaen" pitchFamily="18" charset="0"/>
              </a:rPr>
              <a:t>անգամ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մեծ</a:t>
            </a:r>
            <a:r>
              <a:rPr lang="en-US" sz="2800" b="1" dirty="0" smtClean="0">
                <a:latin typeface="Sylfaen" pitchFamily="18" charset="0"/>
              </a:rPr>
              <a:t> է </a:t>
            </a:r>
            <a:r>
              <a:rPr lang="en-US" sz="2800" b="1" dirty="0" err="1" smtClean="0">
                <a:latin typeface="Sylfaen" pitchFamily="18" charset="0"/>
              </a:rPr>
              <a:t>հաւի</a:t>
            </a:r>
            <a:r>
              <a:rPr lang="en-US" sz="2800" b="1" dirty="0" smtClean="0">
                <a:latin typeface="Sylfaen" pitchFamily="18" charset="0"/>
              </a:rPr>
              <a:t>   </a:t>
            </a:r>
            <a:r>
              <a:rPr lang="en-US" sz="2800" b="1" dirty="0" err="1" smtClean="0">
                <a:latin typeface="Sylfaen" pitchFamily="18" charset="0"/>
              </a:rPr>
              <a:t>հաւկիթէ</a:t>
            </a:r>
            <a:r>
              <a:rPr lang="en-US" sz="2800" b="1" dirty="0" smtClean="0">
                <a:latin typeface="Sylfaen" pitchFamily="18" charset="0"/>
              </a:rPr>
              <a:t>:  </a:t>
            </a:r>
            <a:r>
              <a:rPr lang="en-US" sz="2800" b="1" dirty="0" err="1" smtClean="0">
                <a:latin typeface="Sylfaen" pitchFamily="18" charset="0"/>
              </a:rPr>
              <a:t>Եթե</a:t>
            </a:r>
            <a:r>
              <a:rPr lang="en-US" sz="2800" b="1" dirty="0" smtClean="0">
                <a:latin typeface="Sylfaen" pitchFamily="18" charset="0"/>
              </a:rPr>
              <a:t>   </a:t>
            </a:r>
            <a:r>
              <a:rPr lang="en-US" sz="2800" b="1" dirty="0" err="1" smtClean="0">
                <a:latin typeface="Sylfaen" pitchFamily="18" charset="0"/>
              </a:rPr>
              <a:t>մարտ</a:t>
            </a:r>
            <a:r>
              <a:rPr lang="en-US" sz="2800" b="1" dirty="0" smtClean="0">
                <a:latin typeface="Sylfaen" pitchFamily="18" charset="0"/>
              </a:rPr>
              <a:t>  </a:t>
            </a:r>
            <a:r>
              <a:rPr lang="en-US" sz="2800" b="1" dirty="0" err="1" smtClean="0">
                <a:latin typeface="Sylfaen" pitchFamily="18" charset="0"/>
              </a:rPr>
              <a:t>կըկրանայ</a:t>
            </a:r>
            <a:r>
              <a:rPr lang="en-US" sz="2800" b="1" dirty="0" smtClean="0">
                <a:latin typeface="Sylfaen" pitchFamily="18" charset="0"/>
              </a:rPr>
              <a:t>  8-6  </a:t>
            </a:r>
            <a:r>
              <a:rPr lang="en-US" sz="2800" b="1" dirty="0" err="1" smtClean="0">
                <a:latin typeface="Sylfaen" pitchFamily="18" charset="0"/>
              </a:rPr>
              <a:t>հատ</a:t>
            </a:r>
            <a:r>
              <a:rPr lang="en-US" sz="2800" b="1" dirty="0" smtClean="0">
                <a:latin typeface="Sylfaen" pitchFamily="18" charset="0"/>
              </a:rPr>
              <a:t> 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3074" name="Picture 2" descr="C:\Users\user\Desktop\Patkanyan\200px-Vogelei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3714776" cy="2971821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1500174"/>
            <a:ext cx="4357686" cy="28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հաւի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հաւկիթ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ուտել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ուրեմն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քանի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հոգի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պիտի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կշտանան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մի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ջայլամի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հաւկիթով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14382"/>
            <a:ext cx="8143932" cy="23288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latin typeface="Sylfaen" pitchFamily="18" charset="0"/>
              </a:rPr>
              <a:t>      </a:t>
            </a:r>
            <a:r>
              <a:rPr lang="en-US" sz="2800" b="1" dirty="0" err="1" smtClean="0">
                <a:latin typeface="Sylfaen" pitchFamily="18" charset="0"/>
              </a:rPr>
              <a:t>Այծիամը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կարող</a:t>
            </a:r>
            <a:r>
              <a:rPr lang="en-US" sz="2800" b="1" dirty="0" smtClean="0">
                <a:latin typeface="Sylfaen" pitchFamily="18" charset="0"/>
              </a:rPr>
              <a:t> է </a:t>
            </a:r>
            <a:r>
              <a:rPr lang="en-US" sz="2800" b="1" dirty="0" err="1" smtClean="0">
                <a:latin typeface="Sylfaen" pitchFamily="18" charset="0"/>
              </a:rPr>
              <a:t>ցատկել</a:t>
            </a:r>
            <a:r>
              <a:rPr lang="en-US" sz="2800" b="1" dirty="0" smtClean="0">
                <a:latin typeface="Sylfaen" pitchFamily="18" charset="0"/>
              </a:rPr>
              <a:t>  2 </a:t>
            </a:r>
            <a:r>
              <a:rPr lang="en-US" sz="2800" b="1" dirty="0" err="1" smtClean="0">
                <a:latin typeface="Sylfaen" pitchFamily="18" charset="0"/>
              </a:rPr>
              <a:t>ձողաչափ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երկայնութւին</a:t>
            </a:r>
            <a:r>
              <a:rPr lang="en-US" sz="2800" b="1" dirty="0" smtClean="0">
                <a:latin typeface="Sylfaen" pitchFamily="18" charset="0"/>
              </a:rPr>
              <a:t>, </a:t>
            </a:r>
            <a:r>
              <a:rPr lang="en-US" sz="2800" b="1" dirty="0" err="1" smtClean="0">
                <a:latin typeface="Sylfaen" pitchFamily="18" charset="0"/>
              </a:rPr>
              <a:t>իսկ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առիւծը</a:t>
            </a:r>
            <a:r>
              <a:rPr lang="en-US" sz="2800" b="1" dirty="0" smtClean="0">
                <a:latin typeface="Sylfaen" pitchFamily="18" charset="0"/>
              </a:rPr>
              <a:t>` 40 </a:t>
            </a:r>
            <a:r>
              <a:rPr lang="en-US" sz="2800" b="1" dirty="0" err="1" smtClean="0">
                <a:latin typeface="Sylfaen" pitchFamily="18" charset="0"/>
              </a:rPr>
              <a:t>ոտնաչափ</a:t>
            </a:r>
            <a:r>
              <a:rPr lang="en-US" sz="2800" b="1" dirty="0" smtClean="0">
                <a:latin typeface="Sylfaen" pitchFamily="18" charset="0"/>
              </a:rPr>
              <a:t>: </a:t>
            </a:r>
            <a:r>
              <a:rPr lang="en-US" sz="2800" b="1" dirty="0" err="1" smtClean="0">
                <a:latin typeface="Sylfaen" pitchFamily="18" charset="0"/>
              </a:rPr>
              <a:t>Որքան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ոտնաչափ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առիւծը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աւելին</a:t>
            </a:r>
            <a:r>
              <a:rPr lang="en-US" sz="2800" b="1" dirty="0" smtClean="0">
                <a:latin typeface="Sylfaen" pitchFamily="18" charset="0"/>
              </a:rPr>
              <a:t>  </a:t>
            </a:r>
            <a:r>
              <a:rPr lang="en-US" sz="2800" b="1" dirty="0" err="1" smtClean="0">
                <a:latin typeface="Sylfaen" pitchFamily="18" charset="0"/>
              </a:rPr>
              <a:t>կըցատկէ</a:t>
            </a:r>
            <a:r>
              <a:rPr lang="en-US" sz="2800" b="1" dirty="0" smtClean="0">
                <a:latin typeface="Sylfaen" pitchFamily="18" charset="0"/>
              </a:rPr>
              <a:t>, </a:t>
            </a:r>
            <a:r>
              <a:rPr lang="en-US" sz="2800" b="1" dirty="0" err="1" smtClean="0">
                <a:latin typeface="Sylfaen" pitchFamily="18" charset="0"/>
              </a:rPr>
              <a:t>քան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թէ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այծիամը</a:t>
            </a:r>
            <a:r>
              <a:rPr lang="en-US" sz="2800" b="1" dirty="0" smtClean="0">
                <a:latin typeface="Sylfaen" pitchFamily="18" charset="0"/>
              </a:rPr>
              <a:t>: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4098" name="Picture 2" descr="C:\Users\user\Desktop\Patkanyan\Aryucner-1-768x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27" y="2571744"/>
            <a:ext cx="5859461" cy="3936825"/>
          </a:xfrm>
          <a:prstGeom prst="rect">
            <a:avLst/>
          </a:prstGeom>
          <a:noFill/>
        </p:spPr>
      </p:pic>
      <p:pic>
        <p:nvPicPr>
          <p:cNvPr id="4099" name="Picture 3" descr="C:\Users\user\Desktop\Patkanyan\1200px-Capreolus_capreolus_male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214554"/>
            <a:ext cx="3226131" cy="4288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928670"/>
            <a:ext cx="4214810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Sylfaen" pitchFamily="18" charset="0"/>
              </a:rPr>
              <a:t>      </a:t>
            </a:r>
            <a:r>
              <a:rPr lang="en-US" sz="2800" b="1" dirty="0" err="1" smtClean="0">
                <a:latin typeface="Sylfaen" pitchFamily="18" charset="0"/>
              </a:rPr>
              <a:t>Յուդա</a:t>
            </a:r>
            <a:r>
              <a:rPr lang="en-US" sz="2800" b="1" dirty="0" smtClean="0">
                <a:latin typeface="Sylfaen" pitchFamily="18" charset="0"/>
              </a:rPr>
              <a:t> Յ. </a:t>
            </a:r>
            <a:r>
              <a:rPr lang="en-US" sz="2800" b="1" dirty="0" err="1" smtClean="0">
                <a:latin typeface="Sylfaen" pitchFamily="18" charset="0"/>
              </a:rPr>
              <a:t>Քրիստոսին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վաճառեց</a:t>
            </a:r>
            <a:r>
              <a:rPr lang="en-US" sz="2800" b="1" dirty="0" smtClean="0">
                <a:latin typeface="Sylfaen" pitchFamily="18" charset="0"/>
              </a:rPr>
              <a:t> 30 </a:t>
            </a:r>
            <a:r>
              <a:rPr lang="en-US" sz="2800" b="1" dirty="0" err="1" smtClean="0">
                <a:latin typeface="Sylfaen" pitchFamily="18" charset="0"/>
              </a:rPr>
              <a:t>արծաթ</a:t>
            </a:r>
            <a:r>
              <a:rPr lang="en-US" sz="2800" b="1" dirty="0" smtClean="0">
                <a:latin typeface="Sylfaen" pitchFamily="18" charset="0"/>
              </a:rPr>
              <a:t>, </a:t>
            </a:r>
            <a:r>
              <a:rPr lang="en-US" sz="2800" b="1" dirty="0" err="1" smtClean="0">
                <a:latin typeface="Sylfaen" pitchFamily="18" charset="0"/>
              </a:rPr>
              <a:t>մեր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փողով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այդ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քանի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կանէ</a:t>
            </a:r>
            <a:r>
              <a:rPr lang="en-US" sz="2800" b="1" dirty="0" smtClean="0">
                <a:latin typeface="Sylfaen" pitchFamily="18" charset="0"/>
              </a:rPr>
              <a:t>, </a:t>
            </a:r>
            <a:r>
              <a:rPr lang="en-US" sz="2800" b="1" dirty="0" err="1" smtClean="0">
                <a:latin typeface="Sylfaen" pitchFamily="18" charset="0"/>
              </a:rPr>
              <a:t>եթե</a:t>
            </a:r>
            <a:r>
              <a:rPr lang="en-US" sz="2800" b="1" dirty="0" smtClean="0">
                <a:latin typeface="Sylfaen" pitchFamily="18" charset="0"/>
              </a:rPr>
              <a:t> 2 </a:t>
            </a:r>
            <a:r>
              <a:rPr lang="en-US" sz="2800" b="1" dirty="0" err="1" smtClean="0">
                <a:latin typeface="Sylfaen" pitchFamily="18" charset="0"/>
              </a:rPr>
              <a:t>արծաթը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հաւասար</a:t>
            </a:r>
            <a:r>
              <a:rPr lang="en-US" sz="2800" b="1" dirty="0" smtClean="0">
                <a:latin typeface="Sylfaen" pitchFamily="18" charset="0"/>
              </a:rPr>
              <a:t> է </a:t>
            </a:r>
            <a:r>
              <a:rPr lang="en-US" sz="2800" b="1" dirty="0" err="1" smtClean="0">
                <a:latin typeface="Sylfaen" pitchFamily="18" charset="0"/>
              </a:rPr>
              <a:t>մեր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մանեթին</a:t>
            </a:r>
            <a:r>
              <a:rPr lang="en-US" sz="2800" b="1" dirty="0" smtClean="0">
                <a:latin typeface="Sylfaen" pitchFamily="18" charset="0"/>
              </a:rPr>
              <a:t>: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5122" name="Picture 2" descr="C:\Users\user\Desktop\Patkanyan\340px-The_Taking_of_Christ-Caravaggio_(c.160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35753"/>
            <a:ext cx="4429156" cy="3436189"/>
          </a:xfrm>
          <a:prstGeom prst="rect">
            <a:avLst/>
          </a:prstGeom>
          <a:noFill/>
        </p:spPr>
      </p:pic>
      <p:pic>
        <p:nvPicPr>
          <p:cNvPr id="5123" name="Picture 3" descr="C:\Users\user\Desktop\Patkanyan\25909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63006"/>
            <a:ext cx="3805249" cy="220768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357686" y="4071942"/>
            <a:ext cx="4214810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atin typeface="Sylfaen" pitchFamily="18" charset="0"/>
              </a:rPr>
              <a:t>Հուդայի</a:t>
            </a:r>
            <a:r>
              <a:rPr lang="en-US" sz="2800" b="1" dirty="0" smtClean="0">
                <a:latin typeface="Sylfaen" pitchFamily="18" charset="0"/>
              </a:rPr>
              <a:t>  </a:t>
            </a:r>
            <a:r>
              <a:rPr lang="en-US" sz="2800" b="1" dirty="0" err="1" smtClean="0">
                <a:latin typeface="Sylfaen" pitchFamily="18" charset="0"/>
              </a:rPr>
              <a:t>համբույրը</a:t>
            </a:r>
            <a:endParaRPr lang="en-US" sz="2800" b="1" dirty="0" smtClean="0">
              <a:latin typeface="Sylfae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latin typeface="Sylfaen" pitchFamily="18" charset="0"/>
              </a:rPr>
              <a:t>ն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կարիչ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`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Կարավաջո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err="1" smtClean="0">
                <a:latin typeface="Sylfaen" pitchFamily="18" charset="0"/>
              </a:rPr>
              <a:t>մոտ</a:t>
            </a:r>
            <a:r>
              <a:rPr lang="en-US" sz="2400" b="1" dirty="0" smtClean="0">
                <a:latin typeface="Sylfaen" pitchFamily="18" charset="0"/>
              </a:rPr>
              <a:t> 1603թ.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Patkanyan\unnamed (1).png"/>
          <p:cNvPicPr>
            <a:picLocks noChangeAspect="1" noChangeArrowheads="1"/>
          </p:cNvPicPr>
          <p:nvPr/>
        </p:nvPicPr>
        <p:blipFill>
          <a:blip r:embed="rId2"/>
          <a:srcRect t="20371"/>
          <a:stretch>
            <a:fillRect/>
          </a:stretch>
        </p:blipFill>
        <p:spPr bwMode="auto">
          <a:xfrm>
            <a:off x="71438" y="3214686"/>
            <a:ext cx="3857620" cy="30718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5"/>
            <a:ext cx="8572560" cy="21431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latin typeface="Sylfaen" pitchFamily="18" charset="0"/>
              </a:rPr>
              <a:t>      </a:t>
            </a:r>
            <a:r>
              <a:rPr lang="en-US" sz="2800" b="1" dirty="0" err="1" smtClean="0">
                <a:latin typeface="Sylfaen" pitchFamily="18" charset="0"/>
              </a:rPr>
              <a:t>Յովհաննէսը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ունէր</a:t>
            </a:r>
            <a:r>
              <a:rPr lang="en-US" sz="2800" b="1" dirty="0" smtClean="0">
                <a:latin typeface="Sylfaen" pitchFamily="18" charset="0"/>
              </a:rPr>
              <a:t> 28 </a:t>
            </a:r>
            <a:r>
              <a:rPr lang="en-US" sz="2800" b="1" dirty="0" err="1" smtClean="0">
                <a:latin typeface="Sylfaen" pitchFamily="18" charset="0"/>
              </a:rPr>
              <a:t>կաղին</a:t>
            </a:r>
            <a:r>
              <a:rPr lang="en-US" sz="2800" b="1" dirty="0" smtClean="0">
                <a:latin typeface="Sylfaen" pitchFamily="18" charset="0"/>
              </a:rPr>
              <a:t>, </a:t>
            </a:r>
            <a:r>
              <a:rPr lang="en-US" sz="2800" b="1" dirty="0" err="1" smtClean="0">
                <a:latin typeface="Sylfaen" pitchFamily="18" charset="0"/>
              </a:rPr>
              <a:t>այդ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քանակէն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իրեն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առաւ</a:t>
            </a:r>
            <a:r>
              <a:rPr lang="en-US" sz="2800" b="1" dirty="0" smtClean="0">
                <a:latin typeface="Sylfaen" pitchFamily="18" charset="0"/>
              </a:rPr>
              <a:t> 4 </a:t>
            </a:r>
            <a:r>
              <a:rPr lang="en-US" sz="2800" b="1" dirty="0" err="1" smtClean="0">
                <a:latin typeface="Sylfaen" pitchFamily="18" charset="0"/>
              </a:rPr>
              <a:t>հատ</a:t>
            </a:r>
            <a:r>
              <a:rPr lang="en-US" sz="2800" b="1" dirty="0" smtClean="0">
                <a:latin typeface="Sylfaen" pitchFamily="18" charset="0"/>
              </a:rPr>
              <a:t>, </a:t>
            </a:r>
            <a:r>
              <a:rPr lang="en-US" sz="2800" b="1" dirty="0" err="1" smtClean="0">
                <a:latin typeface="Sylfaen" pitchFamily="18" charset="0"/>
              </a:rPr>
              <a:t>մնացածը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հավասար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բաժանեց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իւար</a:t>
            </a:r>
            <a:r>
              <a:rPr lang="en-US" sz="2800" b="1" dirty="0" smtClean="0">
                <a:latin typeface="Sylfaen" pitchFamily="18" charset="0"/>
              </a:rPr>
              <a:t>  </a:t>
            </a:r>
            <a:r>
              <a:rPr lang="en-US" sz="2800" b="1" dirty="0" err="1" smtClean="0">
                <a:latin typeface="Sylfaen" pitchFamily="18" charset="0"/>
              </a:rPr>
              <a:t>քուրերուն</a:t>
            </a:r>
            <a:r>
              <a:rPr lang="en-US" sz="2800" b="1" dirty="0" smtClean="0">
                <a:latin typeface="Sylfaen" pitchFamily="18" charset="0"/>
              </a:rPr>
              <a:t>` </a:t>
            </a:r>
            <a:r>
              <a:rPr lang="en-US" sz="2800" b="1" dirty="0" err="1" smtClean="0">
                <a:latin typeface="Sylfaen" pitchFamily="18" charset="0"/>
              </a:rPr>
              <a:t>ամէն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մեկին</a:t>
            </a:r>
            <a:r>
              <a:rPr lang="en-US" sz="2800" b="1" dirty="0" smtClean="0">
                <a:latin typeface="Sylfaen" pitchFamily="18" charset="0"/>
              </a:rPr>
              <a:t> 6-ական: </a:t>
            </a:r>
            <a:r>
              <a:rPr lang="en-US" sz="2800" b="1" dirty="0" err="1" smtClean="0">
                <a:latin typeface="Sylfaen" pitchFamily="18" charset="0"/>
              </a:rPr>
              <a:t>Նա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քանի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քոյր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ունէր</a:t>
            </a:r>
            <a:r>
              <a:rPr lang="en-US" sz="2800" b="1" dirty="0" smtClean="0">
                <a:latin typeface="Sylfaen" pitchFamily="18" charset="0"/>
              </a:rPr>
              <a:t>: </a:t>
            </a:r>
            <a:endParaRPr lang="ru-RU" sz="2800" b="1" dirty="0">
              <a:latin typeface="Sylfaen" pitchFamily="18" charset="0"/>
            </a:endParaRPr>
          </a:p>
        </p:txBody>
      </p:sp>
      <p:pic>
        <p:nvPicPr>
          <p:cNvPr id="6146" name="Picture 2" descr="C:\Users\user\Desktop\Patkanyan\քույրիկ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14554"/>
            <a:ext cx="4837139" cy="39733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atkanyan\164362066_893859441344365_12866036034068504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28802"/>
            <a:ext cx="2864312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Patkanyan\164374981_291514822347615_551382843023839604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9" y="1214422"/>
            <a:ext cx="3146000" cy="4286280"/>
          </a:xfrm>
          <a:prstGeom prst="rect">
            <a:avLst/>
          </a:prstGeom>
          <a:noFill/>
        </p:spPr>
      </p:pic>
      <p:pic>
        <p:nvPicPr>
          <p:cNvPr id="1028" name="Picture 4" descr="C:\Users\user\Desktop\Patkanyan\164374975_2578726485766944_163971812100661021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8" y="1573828"/>
            <a:ext cx="3143272" cy="356968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194</Words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Изящная</vt:lpstr>
      <vt:lpstr>Слайд 1</vt:lpstr>
      <vt:lpstr>Ռաֆայել  Պատկանյանի  մաթեմատիկական դասագրքերը</vt:lpstr>
      <vt:lpstr>ՀԱՆԵԼՈՒԿ</vt:lpstr>
      <vt:lpstr>Слайд 4</vt:lpstr>
      <vt:lpstr>Слайд 5</vt:lpstr>
      <vt:lpstr>Слайд 6</vt:lpstr>
      <vt:lpstr>Слайд 7</vt:lpstr>
      <vt:lpstr>Слайд 8</vt:lpstr>
      <vt:lpstr>Слайд 9</vt:lpstr>
      <vt:lpstr>Չափման միավորներ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2021-03-21T17:19:59Z</dcterms:created>
  <dcterms:modified xsi:type="dcterms:W3CDTF">2021-03-25T12:30:47Z</dcterms:modified>
</cp:coreProperties>
</file>