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85" r:id="rId21"/>
    <p:sldId id="286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7" r:id="rId32"/>
    <p:sldId id="288" r:id="rId33"/>
    <p:sldId id="290" r:id="rId34"/>
    <p:sldId id="291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5" d="100"/>
          <a:sy n="55" d="100"/>
        </p:scale>
        <p:origin x="-1788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24270C-BB73-4113-B136-4A3C64EB912F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A1562B-0212-4D4B-9117-5B2075D3BD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430DD9E-510D-4DAC-ACAE-C85D76C186C8}" type="datetimeFigureOut">
              <a:rPr lang="en-US" smtClean="0"/>
              <a:pPr/>
              <a:t>2/28/2019</a:t>
            </a:fld>
            <a:endParaRPr lang="en-US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27A8347-7A22-4542-9BF8-533D9824DB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0DD9E-510D-4DAC-ACAE-C85D76C186C8}" type="datetimeFigureOut">
              <a:rPr lang="en-US" smtClean="0"/>
              <a:pPr/>
              <a:t>2/28/2019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A8347-7A22-4542-9BF8-533D9824DB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0DD9E-510D-4DAC-ACAE-C85D76C186C8}" type="datetimeFigureOut">
              <a:rPr lang="en-US" smtClean="0"/>
              <a:pPr/>
              <a:t>2/28/2019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A8347-7A22-4542-9BF8-533D9824DB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430DD9E-510D-4DAC-ACAE-C85D76C186C8}" type="datetimeFigureOut">
              <a:rPr lang="en-US" smtClean="0"/>
              <a:pPr/>
              <a:t>2/28/2019</a:t>
            </a:fld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27A8347-7A22-4542-9BF8-533D9824DB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430DD9E-510D-4DAC-ACAE-C85D76C186C8}" type="datetimeFigureOut">
              <a:rPr lang="en-US" smtClean="0"/>
              <a:pPr/>
              <a:t>2/28/2019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27A8347-7A22-4542-9BF8-533D9824DB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0DD9E-510D-4DAC-ACAE-C85D76C186C8}" type="datetimeFigureOut">
              <a:rPr lang="en-US" smtClean="0"/>
              <a:pPr/>
              <a:t>2/28/2019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A8347-7A22-4542-9BF8-533D9824DB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0DD9E-510D-4DAC-ACAE-C85D76C186C8}" type="datetimeFigureOut">
              <a:rPr lang="en-US" smtClean="0"/>
              <a:pPr/>
              <a:t>2/28/2019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A8347-7A22-4542-9BF8-533D9824DB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430DD9E-510D-4DAC-ACAE-C85D76C186C8}" type="datetimeFigureOut">
              <a:rPr lang="en-US" smtClean="0"/>
              <a:pPr/>
              <a:t>2/28/2019</a:t>
            </a:fld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27A8347-7A22-4542-9BF8-533D9824DB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0DD9E-510D-4DAC-ACAE-C85D76C186C8}" type="datetimeFigureOut">
              <a:rPr lang="en-US" smtClean="0"/>
              <a:pPr/>
              <a:t>2/28/2019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A8347-7A22-4542-9BF8-533D9824DB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430DD9E-510D-4DAC-ACAE-C85D76C186C8}" type="datetimeFigureOut">
              <a:rPr lang="en-US" smtClean="0"/>
              <a:pPr/>
              <a:t>2/28/2019</a:t>
            </a:fld>
            <a:endParaRPr lang="en-US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27A8347-7A22-4542-9BF8-533D9824DB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430DD9E-510D-4DAC-ACAE-C85D76C186C8}" type="datetimeFigureOut">
              <a:rPr lang="en-US" smtClean="0"/>
              <a:pPr/>
              <a:t>2/28/2019</a:t>
            </a:fld>
            <a:endParaRPr lang="en-US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27A8347-7A22-4542-9BF8-533D9824DB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430DD9E-510D-4DAC-ACAE-C85D76C186C8}" type="datetimeFigureOut">
              <a:rPr lang="en-US" smtClean="0"/>
              <a:pPr/>
              <a:t>2/28/2019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27A8347-7A22-4542-9BF8-533D9824DB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am.smiles.26l.com/smile.153790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://am.smiles.26l.com/smile.101412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ru/imgres?q=%D0%BA%D0%BD%D0%B8%D0%B3%D0%B8&amp;hl=ru&amp;sa=X&amp;biw=1360&amp;bih=665&amp;tbm=isch&amp;prmd=ivnsrbl&amp;tbnid=wDHbq74ndMnQdM:&amp;imgrefurl=http://acer-a500.ru/books&amp;docid=pZzhq7Qzhzx2OM&amp;w=425&amp;h=282&amp;ei=XsVDTuPNDJGLswa856TuBw&amp;zoom=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ru/imgres?q=%D0%BA%D0%BD%D0%B8%D0%B3%D0%B8&amp;hl=ru&amp;sa=X&amp;biw=1360&amp;bih=665&amp;tbm=isch&amp;tbnid=O9qIt6JCGgQKKM:&amp;imgrefurl=http://www.biblioshop.ru/&amp;docid=oAS1wIRD-SBppM&amp;w=430&amp;h=430&amp;ei=D8ZDTv-2EMyRswben9HaBw&amp;zoom=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hyperlink" Target="http://am.smiles.26l.com/smile.96360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hyperlink" Target="http://am.smiles.26l.com/smile.79079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google.ru/imgres?q=%D0%BA%D0%BD%D0%B8%D0%B3%D0%B8&amp;hl=ru&amp;sa=X&amp;biw=1360&amp;bih=665&amp;tbm=isch&amp;tbnid=iIWC_a0f3Fx6OM:&amp;imgrefurl=http://www.pridebook.ru/1.htm&amp;docid=dsFV6onRZrzNRM&amp;w=250&amp;h=393&amp;ei=GslDTqiFKczfsgb3vtHOCA&amp;zoom=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am.smiles.26l.com/smile.42236.html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www.google.ru/imgres?q=%D1%81%D0%B2%D0%B5%D1%87%D0%BA%D0%B8&amp;hl=ru&amp;biw=1360&amp;bih=665&amp;tbm=isch&amp;tbnid=GOB9leBlmLIcoM:&amp;imgrefurl=http://www.liveinternet.ru/users/soul-light/tags/%F1%E2%E5%F7%EA%E0/&amp;docid=FxoiFkbQyPq6JM&amp;w=450&amp;h=600&amp;ei=dcpDToGtCorHsgaG_p2SAQ&amp;zoom=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am.smiles.26l.com/smile.104963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hyperlink" Target="http://am.smiles.26l.com/smile.42235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imgres?q=%D0%B7%D0%BD%D0%B0%D0%BD%D0%B8%D0%B5+%D0%BA%D0%B0%D1%80%D1%82%D0%B8%D0%BD%D0%BA%D0%B8&amp;hl=ru&amp;biw=1360&amp;bih=665&amp;tbm=isch&amp;tbnid=2OEX7eXTsH-boM:&amp;imgrefurl=http://www.rulez-t.info/ebooks/9086-znanie-sila.html&amp;docid=bQ6J-cbUERYyNM&amp;w=350&amp;h=263&amp;ei=ts1DTrWgFsrDtAbgt-yvBw&amp;zoom=1" TargetMode="Externa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://www.google.ru/imgres?q=%D0%BA%D0%BD%D0%B8%D0%B3%D0%B8&amp;hl=ru&amp;sa=X&amp;biw=1360&amp;bih=665&amp;tbm=isch&amp;tbnid=4BJJTDBOojY6JM:&amp;imgrefurl=http://allreport.ru/literatura/elektronnye-biblioteki-obzor/&amp;docid=E1fERkWe9KdnKM&amp;w=450&amp;h=301&amp;ei=9c1DTsHLFYrNswb27eTlBw&amp;zoom=1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hyperlink" Target="http://am.smiles.26l.com/smile.23971.html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hyperlink" Target="http://am.smiles.26l.com/smile.19419.html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hyperlink" Target="http://am.smiles.26l.com/smile.99850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am/imgres?q=haykakan+drosh&amp;hl=hy&amp;sa=X&amp;biw=1360&amp;bih=665&amp;tbm=isch&amp;tbnid=rmUPCy-0keseMM:&amp;imgrefurl=http://www.yerkirmedia.am/wap.php?act=news&amp;lan=hy&amp;id=1132&amp;docid=MfloZXTzBs8qoM&amp;w=400&amp;h=320&amp;ei=H8FDTrfmDInMtAa-yoHwDg&amp;zoom=1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hyperlink" Target="http://www.google.ru/imgres?q=%D0%BA%D0%BD%D0%B8%D0%B3%D0%B8&amp;hl=ru&amp;sa=X&amp;biw=1360&amp;bih=665&amp;tbm=isch&amp;tbnid=eTdLlAk8ajFQrM:&amp;imgrefurl=http://www.sknews.ru/around/mistery/page/3/&amp;docid=jaVS6eQNUihoaM&amp;w=300&amp;h=300&amp;ei=9M1DTo6dK43DtAbi4sGvBw&amp;zoom=1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am.smiles.26l.com/smile.104592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am.smiles.26l.com/smile.85184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am.smiles.26l.com/smile.79103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http://am.smiles.26l.com/smile.131417.html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http://am.smiles.26l.com/smile.109444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s18.rimg.info/1ec18fbbd359a0a6b15f7db89f9dbe40.gif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46" y="928670"/>
            <a:ext cx="5929354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785794"/>
            <a:ext cx="6172200" cy="2214578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</a:t>
            </a:r>
            <a:r>
              <a:rPr lang="en-US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Թեմա</a:t>
            </a:r>
            <a:r>
              <a:rPr lang="en-US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`  </a:t>
            </a:r>
            <a:r>
              <a:rPr lang="en-US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Պարզ</a:t>
            </a:r>
            <a:r>
              <a:rPr lang="en-US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նախադասության</a:t>
            </a:r>
            <a:r>
              <a:rPr lang="en-US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տեսակների</a:t>
            </a:r>
            <a:r>
              <a:rPr lang="en-US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ուսուցումը</a:t>
            </a:r>
            <a:r>
              <a:rPr lang="en-US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և </a:t>
            </a:r>
            <a:r>
              <a:rPr lang="en-US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սովորողների</a:t>
            </a:r>
            <a:r>
              <a:rPr lang="en-US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խոսքի</a:t>
            </a:r>
            <a:r>
              <a:rPr lang="en-US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զարգացումը</a:t>
            </a:r>
            <a:endParaRPr lang="en-US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s10.rimg.info/3f7dce52214069348e1e86f849a0d3df.gif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85794"/>
            <a:ext cx="8429652" cy="6072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428604"/>
            <a:ext cx="7572428" cy="128587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ԵՆԹԱԿԱ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algn="ctr"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Ենթական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նախադասության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այն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անդամն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է,որին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դիմավոր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բայով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վերագրվում</a:t>
            </a:r>
            <a:r>
              <a:rPr lang="en-US" dirty="0" smtClean="0">
                <a:solidFill>
                  <a:srgbClr val="7030A0"/>
                </a:solidFill>
              </a:rPr>
              <a:t> է </a:t>
            </a:r>
            <a:r>
              <a:rPr lang="en-US" dirty="0" err="1" smtClean="0">
                <a:solidFill>
                  <a:srgbClr val="7030A0"/>
                </a:solidFill>
              </a:rPr>
              <a:t>որևէ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հատկանիշ</a:t>
            </a:r>
            <a:r>
              <a:rPr lang="en-US" dirty="0" smtClean="0">
                <a:solidFill>
                  <a:srgbClr val="7030A0"/>
                </a:solidFill>
              </a:rPr>
              <a:t>:</a:t>
            </a:r>
          </a:p>
          <a:p>
            <a:pPr algn="ctr"/>
            <a:r>
              <a:rPr lang="hy-AM" dirty="0" smtClean="0">
                <a:solidFill>
                  <a:srgbClr val="7030A0"/>
                </a:solidFill>
              </a:rPr>
              <a:t>Ե</a:t>
            </a:r>
            <a:r>
              <a:rPr lang="en-US" dirty="0" err="1" smtClean="0">
                <a:solidFill>
                  <a:srgbClr val="7030A0"/>
                </a:solidFill>
              </a:rPr>
              <a:t>նթական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պատասխանում</a:t>
            </a:r>
            <a:r>
              <a:rPr lang="en-US" dirty="0" smtClean="0">
                <a:solidFill>
                  <a:srgbClr val="7030A0"/>
                </a:solidFill>
              </a:rPr>
              <a:t> է </a:t>
            </a:r>
            <a:r>
              <a:rPr lang="en-US" dirty="0" err="1" smtClean="0">
                <a:solidFill>
                  <a:srgbClr val="7030A0"/>
                </a:solidFill>
              </a:rPr>
              <a:t>ով</a:t>
            </a:r>
            <a:r>
              <a:rPr lang="en-US" dirty="0" smtClean="0">
                <a:solidFill>
                  <a:srgbClr val="7030A0"/>
                </a:solidFill>
              </a:rPr>
              <a:t>, </a:t>
            </a:r>
            <a:r>
              <a:rPr lang="en-US" dirty="0" err="1" smtClean="0">
                <a:solidFill>
                  <a:srgbClr val="7030A0"/>
                </a:solidFill>
              </a:rPr>
              <a:t>ովքեր</a:t>
            </a:r>
            <a:r>
              <a:rPr lang="en-US" dirty="0" smtClean="0">
                <a:solidFill>
                  <a:srgbClr val="7030A0"/>
                </a:solidFill>
              </a:rPr>
              <a:t>, </a:t>
            </a:r>
            <a:r>
              <a:rPr lang="en-US" dirty="0" err="1" smtClean="0">
                <a:solidFill>
                  <a:srgbClr val="7030A0"/>
                </a:solidFill>
              </a:rPr>
              <a:t>ինչ,ինչեր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հարցերին</a:t>
            </a:r>
            <a:r>
              <a:rPr lang="en-US" dirty="0" smtClean="0">
                <a:solidFill>
                  <a:srgbClr val="7030A0"/>
                </a:solidFill>
              </a:rPr>
              <a:t>:</a:t>
            </a:r>
          </a:p>
          <a:p>
            <a:pPr algn="ctr"/>
            <a:r>
              <a:rPr lang="en-US" dirty="0" err="1" smtClean="0">
                <a:solidFill>
                  <a:srgbClr val="7030A0"/>
                </a:solidFill>
              </a:rPr>
              <a:t>Ենթական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արտահայտվում</a:t>
            </a:r>
            <a:r>
              <a:rPr lang="en-US" dirty="0" smtClean="0">
                <a:solidFill>
                  <a:srgbClr val="7030A0"/>
                </a:solidFill>
              </a:rPr>
              <a:t> է </a:t>
            </a:r>
            <a:r>
              <a:rPr lang="en-US" dirty="0" err="1" smtClean="0">
                <a:solidFill>
                  <a:srgbClr val="7030A0"/>
                </a:solidFill>
              </a:rPr>
              <a:t>առարկա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ցույց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տվող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բառերով</a:t>
            </a:r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err="1" smtClean="0">
                <a:solidFill>
                  <a:srgbClr val="7030A0"/>
                </a:solidFill>
              </a:rPr>
              <a:t>Ա.գոյականով</a:t>
            </a:r>
            <a:r>
              <a:rPr lang="en-US" dirty="0" smtClean="0">
                <a:solidFill>
                  <a:srgbClr val="7030A0"/>
                </a:solidFill>
              </a:rPr>
              <a:t>  - </a:t>
            </a:r>
            <a:r>
              <a:rPr lang="en-US" dirty="0" err="1" smtClean="0">
                <a:solidFill>
                  <a:srgbClr val="7030A0"/>
                </a:solidFill>
              </a:rPr>
              <a:t>Մարդը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գեղեցիկ</a:t>
            </a:r>
            <a:r>
              <a:rPr lang="en-US" dirty="0" smtClean="0">
                <a:solidFill>
                  <a:srgbClr val="7030A0"/>
                </a:solidFill>
              </a:rPr>
              <a:t> է </a:t>
            </a:r>
            <a:r>
              <a:rPr lang="en-US" dirty="0" err="1" smtClean="0">
                <a:solidFill>
                  <a:srgbClr val="7030A0"/>
                </a:solidFill>
              </a:rPr>
              <a:t>աշխատանքով</a:t>
            </a:r>
            <a:r>
              <a:rPr lang="en-US" dirty="0" smtClean="0">
                <a:solidFill>
                  <a:srgbClr val="7030A0"/>
                </a:solidFill>
              </a:rPr>
              <a:t>; </a:t>
            </a:r>
          </a:p>
          <a:p>
            <a:r>
              <a:rPr lang="en-US" dirty="0" err="1" smtClean="0">
                <a:solidFill>
                  <a:srgbClr val="7030A0"/>
                </a:solidFill>
              </a:rPr>
              <a:t>Բ.դերանունով</a:t>
            </a:r>
            <a:r>
              <a:rPr lang="en-US" dirty="0" smtClean="0">
                <a:solidFill>
                  <a:srgbClr val="7030A0"/>
                </a:solidFill>
              </a:rPr>
              <a:t> -</a:t>
            </a:r>
            <a:r>
              <a:rPr lang="en-US" dirty="0" err="1" smtClean="0">
                <a:solidFill>
                  <a:srgbClr val="7030A0"/>
                </a:solidFill>
              </a:rPr>
              <a:t>Մենք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խաղաղ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էինք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մեր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լեռների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                          </a:t>
            </a:r>
            <a:r>
              <a:rPr lang="en-US" dirty="0" err="1" smtClean="0">
                <a:solidFill>
                  <a:srgbClr val="7030A0"/>
                </a:solidFill>
              </a:rPr>
              <a:t>պես</a:t>
            </a:r>
            <a:r>
              <a:rPr lang="en-US" dirty="0" smtClean="0">
                <a:solidFill>
                  <a:srgbClr val="7030A0"/>
                </a:solidFill>
              </a:rPr>
              <a:t>:</a:t>
            </a:r>
          </a:p>
          <a:p>
            <a:endParaRPr lang="en-US" dirty="0" smtClean="0"/>
          </a:p>
          <a:p>
            <a:pPr algn="ctr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g_hi" descr="http://t3.gstatic.com/images?q=tbn:ANd9GcRYniVsQtxxkMGIHui1fVamTE9nwwFnfm22ZWkD_180ViTS1Z2r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428604"/>
            <a:ext cx="7467600" cy="5715040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Ենթական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կարող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է </a:t>
            </a:r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արտահայտվել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հատկանիշ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արտահայտող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բառերով,երբ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վերջիններս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 </a:t>
            </a:r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գործածվում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են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գոյականաբար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:</a:t>
            </a:r>
          </a:p>
          <a:p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Ա.ածականով-</a:t>
            </a:r>
            <a:r>
              <a:rPr lang="en-US" b="1" i="1" dirty="0" err="1" smtClean="0">
                <a:solidFill>
                  <a:schemeClr val="bg2">
                    <a:lumMod val="90000"/>
                  </a:schemeClr>
                </a:solidFill>
              </a:rPr>
              <a:t>Գեղեցիկը</a:t>
            </a:r>
            <a:r>
              <a:rPr lang="en-US" b="1" i="1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հաճելի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է </a:t>
            </a:r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բոլորի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համար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:</a:t>
            </a:r>
          </a:p>
          <a:p>
            <a:pPr algn="ctr"/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Բ.թվականով-Աշխատանքի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bg2">
                    <a:lumMod val="90000"/>
                  </a:schemeClr>
                </a:solidFill>
              </a:rPr>
              <a:t>երկու</a:t>
            </a:r>
            <a:r>
              <a:rPr lang="en-US" b="1" i="1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bg2">
                    <a:lumMod val="90000"/>
                  </a:schemeClr>
                </a:solidFill>
              </a:rPr>
              <a:t>երրորդն</a:t>
            </a:r>
            <a:r>
              <a:rPr lang="en-US" b="1" i="1" dirty="0" smtClean="0">
                <a:solidFill>
                  <a:schemeClr val="bg2">
                    <a:lumMod val="90000"/>
                  </a:schemeClr>
                </a:solidFill>
              </a:rPr>
              <a:t>  </a:t>
            </a:r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արդեն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կատարված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է:</a:t>
            </a:r>
          </a:p>
          <a:p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Գ.դերանունով-</a:t>
            </a:r>
            <a:r>
              <a:rPr lang="en-US" b="1" i="1" dirty="0" err="1" smtClean="0">
                <a:solidFill>
                  <a:schemeClr val="bg2">
                    <a:lumMod val="90000"/>
                  </a:schemeClr>
                </a:solidFill>
              </a:rPr>
              <a:t>Բոլորը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 </a:t>
            </a:r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գոհ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են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իրենց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 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                         </a:t>
            </a:r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աշխատանքից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: </a:t>
            </a:r>
          </a:p>
          <a:p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Դ.դերբայով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- </a:t>
            </a:r>
            <a:r>
              <a:rPr lang="en-US" b="1" i="1" dirty="0" err="1" smtClean="0">
                <a:solidFill>
                  <a:schemeClr val="bg2">
                    <a:lumMod val="90000"/>
                  </a:schemeClr>
                </a:solidFill>
              </a:rPr>
              <a:t>Աշխատելը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 </a:t>
            </a:r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նրա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համար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 </a:t>
            </a:r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մեծ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                              </a:t>
            </a:r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բավականություն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է: </a:t>
            </a:r>
          </a:p>
          <a:p>
            <a:pPr>
              <a:buNone/>
            </a:pPr>
            <a:endParaRPr lang="en-US" dirty="0" smtClean="0">
              <a:solidFill>
                <a:schemeClr val="bg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g_hi" descr="http://t0.gstatic.com/images?q=tbn:ANd9GcS9QIPmBBBuwlinPwR9L-lP7Kz8VDPAzhNbSimbrAnIdoY2JO97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2786058"/>
            <a:ext cx="4000528" cy="34271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7467600" cy="6259662"/>
          </a:xfrm>
        </p:spPr>
        <p:txBody>
          <a:bodyPr/>
          <a:lstStyle/>
          <a:p>
            <a:pPr algn="ctr"/>
            <a:r>
              <a:rPr lang="en-US" dirty="0" err="1" smtClean="0"/>
              <a:t>Ենթական</a:t>
            </a:r>
            <a:r>
              <a:rPr lang="en-US" dirty="0" smtClean="0"/>
              <a:t>  </a:t>
            </a:r>
            <a:r>
              <a:rPr lang="en-US" dirty="0" err="1" smtClean="0"/>
              <a:t>առանձին</a:t>
            </a:r>
            <a:r>
              <a:rPr lang="en-US" dirty="0" smtClean="0"/>
              <a:t> </a:t>
            </a:r>
            <a:r>
              <a:rPr lang="en-US" dirty="0" err="1" smtClean="0"/>
              <a:t>դեպքերում</a:t>
            </a:r>
            <a:r>
              <a:rPr lang="en-US" dirty="0" smtClean="0"/>
              <a:t> </a:t>
            </a:r>
            <a:r>
              <a:rPr lang="en-US" dirty="0" err="1" smtClean="0"/>
              <a:t>կարող</a:t>
            </a:r>
            <a:r>
              <a:rPr lang="en-US" dirty="0" smtClean="0"/>
              <a:t> է </a:t>
            </a:r>
            <a:r>
              <a:rPr lang="en-US" dirty="0" err="1" smtClean="0"/>
              <a:t>արտահայտվել</a:t>
            </a:r>
            <a:r>
              <a:rPr lang="en-US" dirty="0" smtClean="0"/>
              <a:t> </a:t>
            </a:r>
            <a:r>
              <a:rPr lang="en-US" dirty="0" err="1" smtClean="0"/>
              <a:t>ամեն</a:t>
            </a:r>
            <a:r>
              <a:rPr lang="en-US" dirty="0" smtClean="0"/>
              <a:t> </a:t>
            </a:r>
            <a:r>
              <a:rPr lang="en-US" dirty="0" err="1" smtClean="0"/>
              <a:t>կարգի</a:t>
            </a:r>
            <a:r>
              <a:rPr lang="en-US" dirty="0" smtClean="0"/>
              <a:t>  </a:t>
            </a:r>
            <a:r>
              <a:rPr lang="en-US" dirty="0" err="1" smtClean="0"/>
              <a:t>բառի</a:t>
            </a:r>
            <a:r>
              <a:rPr lang="en-US" dirty="0" smtClean="0"/>
              <a:t>, </a:t>
            </a:r>
            <a:r>
              <a:rPr lang="en-US" dirty="0" err="1" smtClean="0"/>
              <a:t>լեզվական</a:t>
            </a:r>
            <a:r>
              <a:rPr lang="en-US" dirty="0" smtClean="0"/>
              <a:t> </a:t>
            </a:r>
            <a:r>
              <a:rPr lang="en-US" dirty="0" err="1" smtClean="0"/>
              <a:t>ամեն</a:t>
            </a:r>
            <a:r>
              <a:rPr lang="en-US" dirty="0" smtClean="0"/>
              <a:t> </a:t>
            </a:r>
            <a:r>
              <a:rPr lang="en-US" dirty="0" err="1" smtClean="0"/>
              <a:t>մի</a:t>
            </a:r>
            <a:r>
              <a:rPr lang="en-US" dirty="0" smtClean="0"/>
              <a:t> </a:t>
            </a:r>
            <a:r>
              <a:rPr lang="en-US" dirty="0" err="1" smtClean="0"/>
              <a:t>միավորի</a:t>
            </a:r>
            <a:r>
              <a:rPr lang="en-US" dirty="0" smtClean="0"/>
              <a:t>  </a:t>
            </a:r>
            <a:r>
              <a:rPr lang="en-US" dirty="0" err="1" smtClean="0"/>
              <a:t>գոյականական</a:t>
            </a:r>
            <a:r>
              <a:rPr lang="en-US" dirty="0" smtClean="0"/>
              <a:t> </a:t>
            </a:r>
            <a:r>
              <a:rPr lang="en-US" dirty="0" err="1" smtClean="0"/>
              <a:t>գործածությամբ,երբ</a:t>
            </a:r>
            <a:r>
              <a:rPr lang="en-US" dirty="0" smtClean="0"/>
              <a:t> </a:t>
            </a:r>
            <a:r>
              <a:rPr lang="en-US" dirty="0" err="1" smtClean="0"/>
              <a:t>խոսվում</a:t>
            </a:r>
            <a:r>
              <a:rPr lang="en-US" dirty="0" smtClean="0"/>
              <a:t> է </a:t>
            </a:r>
            <a:r>
              <a:rPr lang="en-US" dirty="0" err="1" smtClean="0"/>
              <a:t>տվյալ</a:t>
            </a:r>
            <a:r>
              <a:rPr lang="en-US" dirty="0" smtClean="0"/>
              <a:t> </a:t>
            </a:r>
            <a:r>
              <a:rPr lang="en-US" dirty="0" err="1" smtClean="0"/>
              <a:t>բառի</a:t>
            </a:r>
            <a:r>
              <a:rPr lang="en-US" dirty="0" smtClean="0"/>
              <a:t>, </a:t>
            </a:r>
            <a:r>
              <a:rPr lang="en-US" dirty="0" err="1" smtClean="0"/>
              <a:t>լեզվական</a:t>
            </a:r>
            <a:r>
              <a:rPr lang="en-US" dirty="0" smtClean="0"/>
              <a:t> </a:t>
            </a:r>
            <a:r>
              <a:rPr lang="en-US" dirty="0" err="1" smtClean="0"/>
              <a:t>տվյալ</a:t>
            </a:r>
            <a:r>
              <a:rPr lang="en-US" dirty="0" smtClean="0"/>
              <a:t> </a:t>
            </a:r>
            <a:r>
              <a:rPr lang="en-US" dirty="0" err="1" smtClean="0"/>
              <a:t>միավորի</a:t>
            </a:r>
            <a:r>
              <a:rPr lang="en-US" dirty="0" smtClean="0"/>
              <a:t> </a:t>
            </a:r>
            <a:r>
              <a:rPr lang="en-US" dirty="0" err="1" smtClean="0"/>
              <a:t>մասին</a:t>
            </a:r>
            <a:r>
              <a:rPr lang="en-US" dirty="0" smtClean="0"/>
              <a:t>:</a:t>
            </a:r>
          </a:p>
          <a:p>
            <a:pPr algn="ctr"/>
            <a:r>
              <a:rPr lang="en-US" dirty="0" err="1" smtClean="0"/>
              <a:t>Նման</a:t>
            </a:r>
            <a:r>
              <a:rPr lang="en-US" dirty="0" smtClean="0"/>
              <a:t>  </a:t>
            </a:r>
            <a:r>
              <a:rPr lang="en-US" dirty="0" err="1" smtClean="0"/>
              <a:t>դեպքերում</a:t>
            </a:r>
            <a:r>
              <a:rPr lang="en-US" dirty="0" smtClean="0"/>
              <a:t>  </a:t>
            </a:r>
            <a:r>
              <a:rPr lang="en-US" dirty="0" err="1" smtClean="0"/>
              <a:t>գրության</a:t>
            </a:r>
            <a:r>
              <a:rPr lang="en-US" dirty="0" smtClean="0"/>
              <a:t> </a:t>
            </a:r>
            <a:r>
              <a:rPr lang="en-US" dirty="0" err="1" smtClean="0"/>
              <a:t>մեջ</a:t>
            </a:r>
            <a:r>
              <a:rPr lang="en-US" dirty="0" smtClean="0"/>
              <a:t> </a:t>
            </a:r>
            <a:r>
              <a:rPr lang="en-US" dirty="0" err="1" smtClean="0"/>
              <a:t>հոլովական</a:t>
            </a:r>
            <a:r>
              <a:rPr lang="en-US" dirty="0" smtClean="0"/>
              <a:t> </a:t>
            </a:r>
            <a:r>
              <a:rPr lang="en-US" dirty="0" err="1" smtClean="0"/>
              <a:t>վերջավորությունից</a:t>
            </a:r>
            <a:r>
              <a:rPr lang="en-US" dirty="0" smtClean="0"/>
              <a:t> </a:t>
            </a:r>
            <a:r>
              <a:rPr lang="en-US" dirty="0" err="1" smtClean="0"/>
              <a:t>առաջ</a:t>
            </a:r>
            <a:r>
              <a:rPr lang="en-US" dirty="0" smtClean="0"/>
              <a:t> </a:t>
            </a:r>
            <a:r>
              <a:rPr lang="en-US" dirty="0" err="1" smtClean="0"/>
              <a:t>դրվում</a:t>
            </a:r>
            <a:r>
              <a:rPr lang="en-US" dirty="0" smtClean="0"/>
              <a:t> է </a:t>
            </a:r>
            <a:r>
              <a:rPr lang="en-US" dirty="0" err="1" smtClean="0"/>
              <a:t>միության</a:t>
            </a:r>
            <a:r>
              <a:rPr lang="en-US" dirty="0" smtClean="0"/>
              <a:t>  </a:t>
            </a:r>
            <a:r>
              <a:rPr lang="en-US" dirty="0" err="1" smtClean="0"/>
              <a:t>գծիկ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Բայց</a:t>
            </a:r>
            <a:r>
              <a:rPr lang="en-US" dirty="0" smtClean="0"/>
              <a:t> -</a:t>
            </a:r>
            <a:r>
              <a:rPr lang="en-US" dirty="0" err="1" smtClean="0"/>
              <a:t>ը,սակայն</a:t>
            </a:r>
            <a:r>
              <a:rPr lang="en-US" dirty="0" smtClean="0"/>
              <a:t>-ը </a:t>
            </a:r>
            <a:r>
              <a:rPr lang="en-US" dirty="0" err="1" smtClean="0"/>
              <a:t>նույն</a:t>
            </a:r>
            <a:r>
              <a:rPr lang="en-US" dirty="0" smtClean="0"/>
              <a:t> </a:t>
            </a:r>
            <a:r>
              <a:rPr lang="en-US" dirty="0" err="1" smtClean="0"/>
              <a:t>իմ</a:t>
            </a:r>
            <a:r>
              <a:rPr lang="en-US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աստն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են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/>
              <a:t>արտահայտում</a:t>
            </a:r>
            <a:r>
              <a:rPr lang="en-US" dirty="0" smtClean="0"/>
              <a:t>:</a:t>
            </a:r>
          </a:p>
          <a:p>
            <a:r>
              <a:rPr lang="en-US" dirty="0" smtClean="0"/>
              <a:t>Ա-ն  </a:t>
            </a:r>
            <a:r>
              <a:rPr lang="en-US" dirty="0" err="1" smtClean="0"/>
              <a:t>ձայնավոր</a:t>
            </a:r>
            <a:r>
              <a:rPr lang="en-US" dirty="0" smtClean="0"/>
              <a:t> է, բ-ն ` </a:t>
            </a:r>
            <a:r>
              <a:rPr lang="en-US" dirty="0" err="1" smtClean="0"/>
              <a:t>բ</a:t>
            </a:r>
            <a:r>
              <a:rPr lang="en-US" dirty="0" err="1" smtClean="0">
                <a:solidFill>
                  <a:schemeClr val="bg1"/>
                </a:solidFill>
              </a:rPr>
              <a:t>աղաձայն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7467600" cy="703282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b="1" cap="none" dirty="0" smtClean="0">
                <a:ln/>
                <a:solidFill>
                  <a:schemeClr val="accent3"/>
                </a:solidFill>
              </a:rPr>
              <a:t>ՍՏՈՐՈԳՅԱԼ</a:t>
            </a:r>
            <a:endParaRPr lang="en-US" b="1" cap="none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Միայն</a:t>
            </a:r>
            <a:r>
              <a:rPr lang="en-US" dirty="0" smtClean="0"/>
              <a:t>  </a:t>
            </a:r>
            <a:r>
              <a:rPr lang="en-US" dirty="0" err="1" smtClean="0"/>
              <a:t>դիմավոր</a:t>
            </a:r>
            <a:r>
              <a:rPr lang="en-US" dirty="0" smtClean="0"/>
              <a:t> </a:t>
            </a:r>
            <a:r>
              <a:rPr lang="en-US" dirty="0" err="1" smtClean="0"/>
              <a:t>բայով</a:t>
            </a:r>
            <a:r>
              <a:rPr lang="en-US" dirty="0" smtClean="0"/>
              <a:t>  </a:t>
            </a:r>
            <a:r>
              <a:rPr lang="en-US" dirty="0" err="1" smtClean="0"/>
              <a:t>արտահայտված</a:t>
            </a:r>
            <a:r>
              <a:rPr lang="en-US" dirty="0" smtClean="0"/>
              <a:t>  </a:t>
            </a:r>
            <a:r>
              <a:rPr lang="en-US" dirty="0" err="1" smtClean="0"/>
              <a:t>ստորոգյալը</a:t>
            </a:r>
            <a:r>
              <a:rPr lang="en-US" dirty="0" smtClean="0"/>
              <a:t>  </a:t>
            </a:r>
            <a:r>
              <a:rPr lang="en-US" dirty="0" err="1" smtClean="0"/>
              <a:t>կոչվում</a:t>
            </a:r>
            <a:r>
              <a:rPr lang="en-US" dirty="0" smtClean="0"/>
              <a:t> է </a:t>
            </a:r>
            <a:r>
              <a:rPr lang="en-US" b="1" i="1" dirty="0" err="1" smtClean="0"/>
              <a:t>պարզ</a:t>
            </a:r>
            <a:r>
              <a:rPr lang="en-US" b="1" i="1" dirty="0" smtClean="0"/>
              <a:t> </a:t>
            </a:r>
            <a:r>
              <a:rPr lang="en-US" b="1" i="1" dirty="0" err="1" smtClean="0"/>
              <a:t>ստորոգյալ</a:t>
            </a:r>
            <a:r>
              <a:rPr lang="en-US" dirty="0" smtClean="0"/>
              <a:t>:</a:t>
            </a:r>
          </a:p>
          <a:p>
            <a:pPr algn="ctr"/>
            <a:r>
              <a:rPr lang="en-US" dirty="0" err="1" smtClean="0"/>
              <a:t>Պարզ</a:t>
            </a:r>
            <a:r>
              <a:rPr lang="en-US" dirty="0" smtClean="0"/>
              <a:t> </a:t>
            </a:r>
            <a:r>
              <a:rPr lang="en-US" dirty="0" err="1" smtClean="0"/>
              <a:t>ստորոգյալը</a:t>
            </a:r>
            <a:r>
              <a:rPr lang="en-US" dirty="0" smtClean="0"/>
              <a:t> </a:t>
            </a:r>
            <a:r>
              <a:rPr lang="en-US" dirty="0" err="1" smtClean="0"/>
              <a:t>կարող</a:t>
            </a:r>
            <a:r>
              <a:rPr lang="en-US" dirty="0" smtClean="0"/>
              <a:t> է </a:t>
            </a:r>
            <a:r>
              <a:rPr lang="en-US" dirty="0" err="1" smtClean="0"/>
              <a:t>արտահայտվել</a:t>
            </a:r>
            <a:r>
              <a:rPr lang="en-US" dirty="0" smtClean="0"/>
              <a:t> </a:t>
            </a:r>
            <a:r>
              <a:rPr lang="en-US" dirty="0" err="1" smtClean="0"/>
              <a:t>բայի</a:t>
            </a:r>
            <a:r>
              <a:rPr lang="en-US" dirty="0" smtClean="0"/>
              <a:t> </a:t>
            </a:r>
            <a:r>
              <a:rPr lang="en-US" dirty="0" err="1" smtClean="0"/>
              <a:t>բոլոր</a:t>
            </a:r>
            <a:r>
              <a:rPr lang="en-US" dirty="0" smtClean="0"/>
              <a:t> </a:t>
            </a:r>
            <a:r>
              <a:rPr lang="en-US" dirty="0" err="1" smtClean="0"/>
              <a:t>եղանակների</a:t>
            </a:r>
            <a:r>
              <a:rPr lang="en-US" dirty="0" smtClean="0"/>
              <a:t>  </a:t>
            </a:r>
            <a:r>
              <a:rPr lang="en-US" dirty="0" err="1" smtClean="0"/>
              <a:t>ժամանակային</a:t>
            </a:r>
            <a:r>
              <a:rPr lang="en-US" dirty="0" smtClean="0"/>
              <a:t> </a:t>
            </a:r>
            <a:r>
              <a:rPr lang="en-US" dirty="0" err="1" smtClean="0"/>
              <a:t>բոլոր</a:t>
            </a:r>
            <a:r>
              <a:rPr lang="en-US" dirty="0" smtClean="0"/>
              <a:t>  </a:t>
            </a:r>
            <a:r>
              <a:rPr lang="en-US" dirty="0" err="1" smtClean="0"/>
              <a:t>ձևերով</a:t>
            </a:r>
            <a:r>
              <a:rPr lang="en-US" dirty="0" smtClean="0"/>
              <a:t>:</a:t>
            </a:r>
          </a:p>
          <a:p>
            <a:pPr algn="ctr"/>
            <a:r>
              <a:rPr lang="en-US" dirty="0" err="1" smtClean="0"/>
              <a:t>Անակնկալ</a:t>
            </a:r>
            <a:r>
              <a:rPr lang="en-US" dirty="0" smtClean="0"/>
              <a:t> </a:t>
            </a:r>
            <a:r>
              <a:rPr lang="en-US" dirty="0" err="1" smtClean="0"/>
              <a:t>հանդիպումը</a:t>
            </a:r>
            <a:r>
              <a:rPr lang="en-US" dirty="0" smtClean="0"/>
              <a:t>  </a:t>
            </a:r>
            <a:r>
              <a:rPr lang="en-US" dirty="0" err="1" smtClean="0"/>
              <a:t>նրան</a:t>
            </a:r>
            <a:r>
              <a:rPr lang="en-US" dirty="0" smtClean="0"/>
              <a:t>  </a:t>
            </a:r>
            <a:r>
              <a:rPr lang="en-US" b="1" i="1" dirty="0" err="1" smtClean="0"/>
              <a:t>շշմեցրեց</a:t>
            </a:r>
            <a:r>
              <a:rPr lang="en-US" i="1" dirty="0" smtClean="0"/>
              <a:t> </a:t>
            </a:r>
            <a:r>
              <a:rPr lang="en-US" dirty="0" smtClean="0"/>
              <a:t>:</a:t>
            </a:r>
          </a:p>
          <a:p>
            <a:pPr algn="ctr"/>
            <a:r>
              <a:rPr lang="en-US" dirty="0" err="1" smtClean="0"/>
              <a:t>Անտառապահ</a:t>
            </a:r>
            <a:r>
              <a:rPr lang="en-US" dirty="0" smtClean="0"/>
              <a:t> </a:t>
            </a:r>
            <a:r>
              <a:rPr lang="en-US" dirty="0" err="1" smtClean="0"/>
              <a:t>որսկան</a:t>
            </a:r>
            <a:r>
              <a:rPr lang="en-US" dirty="0" smtClean="0"/>
              <a:t>  </a:t>
            </a:r>
            <a:r>
              <a:rPr lang="en-US" dirty="0" err="1" smtClean="0"/>
              <a:t>շունը</a:t>
            </a:r>
            <a:r>
              <a:rPr lang="en-US" dirty="0" smtClean="0"/>
              <a:t> </a:t>
            </a:r>
            <a:r>
              <a:rPr lang="en-US" b="1" i="1" dirty="0" err="1" smtClean="0"/>
              <a:t>նայում</a:t>
            </a:r>
            <a:r>
              <a:rPr lang="en-US" b="1" i="1" dirty="0" smtClean="0"/>
              <a:t> </a:t>
            </a:r>
            <a:r>
              <a:rPr lang="en-US" b="1" i="1" dirty="0" err="1" smtClean="0"/>
              <a:t>էր</a:t>
            </a:r>
            <a:r>
              <a:rPr lang="en-US" b="1" i="1" dirty="0" smtClean="0"/>
              <a:t>  </a:t>
            </a:r>
            <a:r>
              <a:rPr lang="en-US" dirty="0" err="1" smtClean="0"/>
              <a:t>տիրոջը</a:t>
            </a:r>
            <a:r>
              <a:rPr lang="en-US" dirty="0" smtClean="0"/>
              <a:t>:</a:t>
            </a:r>
          </a:p>
          <a:p>
            <a:pPr algn="ctr"/>
            <a:r>
              <a:rPr lang="en-US" b="1" i="1" dirty="0" err="1" smtClean="0"/>
              <a:t>Սեղմել</a:t>
            </a:r>
            <a:r>
              <a:rPr lang="en-US" b="1" i="1" dirty="0" smtClean="0"/>
              <a:t> </a:t>
            </a:r>
            <a:r>
              <a:rPr lang="en-US" b="1" i="1" dirty="0" err="1" smtClean="0"/>
              <a:t>էր</a:t>
            </a:r>
            <a:r>
              <a:rPr lang="en-US" b="1" i="1" dirty="0" smtClean="0"/>
              <a:t> </a:t>
            </a:r>
            <a:r>
              <a:rPr lang="en-US" dirty="0" err="1" smtClean="0"/>
              <a:t>հրացանի</a:t>
            </a:r>
            <a:r>
              <a:rPr lang="en-US" dirty="0" smtClean="0"/>
              <a:t> </a:t>
            </a:r>
            <a:r>
              <a:rPr lang="en-US" dirty="0" err="1" smtClean="0"/>
              <a:t>տաք</a:t>
            </a:r>
            <a:r>
              <a:rPr lang="en-US" dirty="0" smtClean="0"/>
              <a:t> </a:t>
            </a:r>
            <a:r>
              <a:rPr lang="en-US" dirty="0" err="1" smtClean="0"/>
              <a:t>փողը</a:t>
            </a:r>
            <a:r>
              <a:rPr lang="en-US" dirty="0" smtClean="0"/>
              <a:t>:</a:t>
            </a:r>
          </a:p>
          <a:p>
            <a:pPr algn="ctr"/>
            <a:endParaRPr lang="en-US" dirty="0"/>
          </a:p>
        </p:txBody>
      </p:sp>
      <p:pic>
        <p:nvPicPr>
          <p:cNvPr id="4" name="Рисунок 3" descr="http://s10.rimg.info/25547599eaf11907bab2aa5f8921bed8.gif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4786322"/>
            <a:ext cx="2286016" cy="1881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5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ԲԱՂԱԴՐՅԱԼ ՍՏՈՐՈԳՅԱԼ</a:t>
            </a:r>
            <a:endParaRPr lang="en-US" sz="3600" b="1" cap="none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Այն</a:t>
            </a:r>
            <a:r>
              <a:rPr lang="en-US" dirty="0" smtClean="0"/>
              <a:t>  </a:t>
            </a:r>
            <a:r>
              <a:rPr lang="en-US" dirty="0" err="1" smtClean="0"/>
              <a:t>ստորոգյալը</a:t>
            </a:r>
            <a:r>
              <a:rPr lang="en-US" dirty="0" smtClean="0"/>
              <a:t>, </a:t>
            </a:r>
            <a:r>
              <a:rPr lang="en-US" dirty="0" err="1" smtClean="0"/>
              <a:t>որն</a:t>
            </a:r>
            <a:r>
              <a:rPr lang="en-US" dirty="0" smtClean="0"/>
              <a:t> </a:t>
            </a:r>
            <a:r>
              <a:rPr lang="en-US" dirty="0" err="1" smtClean="0"/>
              <a:t>արտահայտված</a:t>
            </a:r>
            <a:r>
              <a:rPr lang="en-US" dirty="0" smtClean="0"/>
              <a:t> է </a:t>
            </a:r>
            <a:r>
              <a:rPr lang="en-US" dirty="0" err="1" smtClean="0"/>
              <a:t>դիմավոր</a:t>
            </a:r>
            <a:r>
              <a:rPr lang="en-US" dirty="0" smtClean="0"/>
              <a:t> </a:t>
            </a:r>
            <a:r>
              <a:rPr lang="en-US" dirty="0" err="1" smtClean="0"/>
              <a:t>բայի</a:t>
            </a:r>
            <a:r>
              <a:rPr lang="en-US" dirty="0" smtClean="0"/>
              <a:t>  և </a:t>
            </a:r>
            <a:r>
              <a:rPr lang="en-US" dirty="0" err="1" smtClean="0"/>
              <a:t>այլ</a:t>
            </a:r>
            <a:r>
              <a:rPr lang="en-US" dirty="0" smtClean="0"/>
              <a:t> </a:t>
            </a:r>
            <a:r>
              <a:rPr lang="en-US" dirty="0" err="1" smtClean="0"/>
              <a:t>բառի</a:t>
            </a:r>
            <a:r>
              <a:rPr lang="en-US" dirty="0" smtClean="0"/>
              <a:t> </a:t>
            </a:r>
            <a:r>
              <a:rPr lang="en-US" dirty="0" err="1" smtClean="0"/>
              <a:t>կապակցությամբ</a:t>
            </a:r>
            <a:r>
              <a:rPr lang="en-US" dirty="0" smtClean="0"/>
              <a:t>, </a:t>
            </a:r>
            <a:r>
              <a:rPr lang="en-US" dirty="0" err="1" smtClean="0"/>
              <a:t>կոչվում</a:t>
            </a:r>
            <a:r>
              <a:rPr lang="en-US" dirty="0" smtClean="0"/>
              <a:t> է </a:t>
            </a:r>
            <a:r>
              <a:rPr lang="en-US" dirty="0" err="1" smtClean="0"/>
              <a:t>բաղադրյալ</a:t>
            </a:r>
            <a:r>
              <a:rPr lang="en-US" dirty="0" smtClean="0"/>
              <a:t> </a:t>
            </a:r>
            <a:r>
              <a:rPr lang="en-US" dirty="0" err="1" smtClean="0"/>
              <a:t>ստորոգյալ</a:t>
            </a:r>
            <a:r>
              <a:rPr lang="en-US" dirty="0" smtClean="0"/>
              <a:t>:</a:t>
            </a:r>
          </a:p>
          <a:p>
            <a:pPr algn="ctr"/>
            <a:r>
              <a:rPr lang="hy-AM" dirty="0" smtClean="0"/>
              <a:t>Բաղադրյալ</a:t>
            </a:r>
            <a:r>
              <a:rPr lang="en-US" dirty="0" smtClean="0"/>
              <a:t> </a:t>
            </a:r>
            <a:r>
              <a:rPr lang="en-US" dirty="0" err="1" smtClean="0"/>
              <a:t>ստորոգյալի</a:t>
            </a:r>
            <a:r>
              <a:rPr lang="en-US" dirty="0" smtClean="0"/>
              <a:t> </a:t>
            </a:r>
            <a:r>
              <a:rPr lang="en-US" dirty="0" err="1" smtClean="0"/>
              <a:t>կազմի</a:t>
            </a:r>
            <a:r>
              <a:rPr lang="en-US" dirty="0" smtClean="0"/>
              <a:t> </a:t>
            </a:r>
            <a:r>
              <a:rPr lang="en-US" dirty="0" err="1" smtClean="0"/>
              <a:t>մեջ</a:t>
            </a:r>
            <a:r>
              <a:rPr lang="en-US" dirty="0" smtClean="0"/>
              <a:t> </a:t>
            </a:r>
            <a:r>
              <a:rPr lang="en-US" dirty="0" err="1" smtClean="0"/>
              <a:t>մտնող</a:t>
            </a:r>
            <a:r>
              <a:rPr lang="en-US" dirty="0" smtClean="0"/>
              <a:t> </a:t>
            </a:r>
            <a:r>
              <a:rPr lang="en-US" dirty="0" err="1" smtClean="0"/>
              <a:t>այն</a:t>
            </a:r>
            <a:r>
              <a:rPr lang="en-US" dirty="0" smtClean="0"/>
              <a:t> </a:t>
            </a:r>
            <a:r>
              <a:rPr lang="en-US" dirty="0" err="1" smtClean="0"/>
              <a:t>բառը</a:t>
            </a:r>
            <a:r>
              <a:rPr lang="en-US" dirty="0" smtClean="0"/>
              <a:t>, </a:t>
            </a:r>
            <a:r>
              <a:rPr lang="en-US" dirty="0" err="1" smtClean="0"/>
              <a:t>որն</a:t>
            </a:r>
            <a:r>
              <a:rPr lang="en-US" dirty="0" smtClean="0"/>
              <a:t> </a:t>
            </a:r>
            <a:r>
              <a:rPr lang="en-US" dirty="0" err="1" smtClean="0"/>
              <a:t>արտահայտում</a:t>
            </a:r>
            <a:r>
              <a:rPr lang="en-US" dirty="0" smtClean="0"/>
              <a:t> է </a:t>
            </a:r>
            <a:r>
              <a:rPr lang="en-US" dirty="0" err="1" smtClean="0"/>
              <a:t>վերագրող</a:t>
            </a:r>
            <a:r>
              <a:rPr lang="en-US" dirty="0" smtClean="0"/>
              <a:t> </a:t>
            </a:r>
            <a:r>
              <a:rPr lang="en-US" dirty="0" err="1" smtClean="0"/>
              <a:t>հատկանիշ</a:t>
            </a:r>
            <a:r>
              <a:rPr lang="en-US" dirty="0" smtClean="0"/>
              <a:t>, </a:t>
            </a:r>
            <a:r>
              <a:rPr lang="en-US" dirty="0" err="1" smtClean="0"/>
              <a:t>կոչվում</a:t>
            </a:r>
            <a:r>
              <a:rPr lang="en-US" dirty="0" smtClean="0"/>
              <a:t> է </a:t>
            </a:r>
            <a:r>
              <a:rPr lang="en-US" dirty="0" err="1" smtClean="0"/>
              <a:t>ստորոգելի</a:t>
            </a:r>
            <a:r>
              <a:rPr lang="en-US" dirty="0" smtClean="0"/>
              <a:t>:</a:t>
            </a:r>
          </a:p>
          <a:p>
            <a:pPr algn="ctr"/>
            <a:r>
              <a:rPr lang="en-US" dirty="0" err="1" smtClean="0"/>
              <a:t>Բաղադրյալ</a:t>
            </a:r>
            <a:r>
              <a:rPr lang="en-US" dirty="0" smtClean="0"/>
              <a:t> </a:t>
            </a:r>
            <a:r>
              <a:rPr lang="en-US" dirty="0" err="1" smtClean="0"/>
              <a:t>ստորոգյալի</a:t>
            </a:r>
            <a:r>
              <a:rPr lang="en-US" dirty="0" smtClean="0"/>
              <a:t> </a:t>
            </a:r>
            <a:r>
              <a:rPr lang="en-US" dirty="0" err="1" smtClean="0"/>
              <a:t>մաս</a:t>
            </a:r>
            <a:r>
              <a:rPr lang="en-US" dirty="0" smtClean="0"/>
              <a:t> </a:t>
            </a:r>
            <a:r>
              <a:rPr lang="en-US" dirty="0" err="1" smtClean="0"/>
              <a:t>կազմող</a:t>
            </a:r>
            <a:r>
              <a:rPr lang="en-US" dirty="0" smtClean="0"/>
              <a:t> և </a:t>
            </a:r>
            <a:r>
              <a:rPr lang="en-US" dirty="0" err="1" smtClean="0"/>
              <a:t>ստորոգելին</a:t>
            </a:r>
            <a:r>
              <a:rPr lang="en-US" dirty="0" smtClean="0"/>
              <a:t> </a:t>
            </a:r>
            <a:r>
              <a:rPr lang="en-US" dirty="0" err="1" smtClean="0"/>
              <a:t>ենթակային</a:t>
            </a:r>
            <a:r>
              <a:rPr lang="en-US" dirty="0" smtClean="0"/>
              <a:t> </a:t>
            </a:r>
            <a:r>
              <a:rPr lang="en-US" dirty="0" err="1" smtClean="0"/>
              <a:t>վերագրող</a:t>
            </a:r>
            <a:r>
              <a:rPr lang="en-US" dirty="0" smtClean="0"/>
              <a:t>  </a:t>
            </a:r>
            <a:r>
              <a:rPr lang="en-US" dirty="0" err="1" smtClean="0"/>
              <a:t>դիմավոր</a:t>
            </a:r>
            <a:r>
              <a:rPr lang="en-US" dirty="0" smtClean="0"/>
              <a:t> </a:t>
            </a:r>
            <a:r>
              <a:rPr lang="en-US" dirty="0" err="1" smtClean="0"/>
              <a:t>բայը</a:t>
            </a:r>
            <a:r>
              <a:rPr lang="en-US" dirty="0" smtClean="0"/>
              <a:t> </a:t>
            </a:r>
            <a:r>
              <a:rPr lang="en-US" dirty="0" err="1" smtClean="0"/>
              <a:t>կոչվում</a:t>
            </a:r>
            <a:r>
              <a:rPr lang="en-US" dirty="0" smtClean="0"/>
              <a:t> է </a:t>
            </a:r>
            <a:r>
              <a:rPr lang="en-US" dirty="0" err="1" smtClean="0"/>
              <a:t>հանգույց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7758138" cy="6858000"/>
          </a:xfrm>
        </p:spPr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Ձմեռնամուտ</a:t>
            </a:r>
            <a:r>
              <a:rPr lang="en-US" dirty="0" smtClean="0"/>
              <a:t> </a:t>
            </a:r>
            <a:r>
              <a:rPr lang="en-US" dirty="0" err="1" smtClean="0"/>
              <a:t>օրերից</a:t>
            </a:r>
            <a:r>
              <a:rPr lang="en-US" dirty="0" smtClean="0"/>
              <a:t> </a:t>
            </a:r>
            <a:r>
              <a:rPr lang="en-US" b="1" i="1" dirty="0" err="1" smtClean="0"/>
              <a:t>մեկն</a:t>
            </a:r>
            <a:r>
              <a:rPr lang="en-US" b="1" i="1" dirty="0" smtClean="0"/>
              <a:t> </a:t>
            </a:r>
            <a:r>
              <a:rPr lang="en-US" b="1" i="1" dirty="0" err="1" smtClean="0"/>
              <a:t>էր</a:t>
            </a:r>
            <a:r>
              <a:rPr lang="en-US" b="1" i="1" dirty="0" smtClean="0"/>
              <a:t>:</a:t>
            </a: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Երկինքը</a:t>
            </a:r>
            <a:r>
              <a:rPr lang="en-US" b="1" i="1" dirty="0" smtClean="0"/>
              <a:t> </a:t>
            </a:r>
            <a:r>
              <a:rPr lang="en-US" b="1" i="1" dirty="0" err="1" smtClean="0"/>
              <a:t>պղտոր</a:t>
            </a:r>
            <a:r>
              <a:rPr lang="en-US" b="1" i="1" dirty="0" smtClean="0"/>
              <a:t> </a:t>
            </a:r>
            <a:r>
              <a:rPr lang="en-US" b="1" i="1" dirty="0" err="1" smtClean="0"/>
              <a:t>էր</a:t>
            </a:r>
            <a:r>
              <a:rPr lang="en-US" b="1" i="1" dirty="0" smtClean="0"/>
              <a:t> </a:t>
            </a:r>
            <a:r>
              <a:rPr lang="en-US" dirty="0" err="1" smtClean="0"/>
              <a:t>գարնան</a:t>
            </a:r>
            <a:r>
              <a:rPr lang="en-US" dirty="0" smtClean="0"/>
              <a:t> </a:t>
            </a:r>
            <a:r>
              <a:rPr lang="en-US" dirty="0" err="1" smtClean="0"/>
              <a:t>ջրի</a:t>
            </a:r>
            <a:r>
              <a:rPr lang="en-US" dirty="0" smtClean="0"/>
              <a:t> </a:t>
            </a:r>
            <a:r>
              <a:rPr lang="en-US" dirty="0" err="1" smtClean="0"/>
              <a:t>պես</a:t>
            </a:r>
            <a:r>
              <a:rPr lang="en-US" dirty="0" smtClean="0"/>
              <a:t>:</a:t>
            </a:r>
          </a:p>
          <a:p>
            <a:pPr algn="ctr">
              <a:buNone/>
            </a:pPr>
            <a:r>
              <a:rPr lang="en-US" dirty="0" err="1" smtClean="0"/>
              <a:t>Սառը</a:t>
            </a:r>
            <a:r>
              <a:rPr lang="en-US" dirty="0" smtClean="0"/>
              <a:t>, </a:t>
            </a:r>
            <a:r>
              <a:rPr lang="en-US" dirty="0" err="1" smtClean="0"/>
              <a:t>լուսնկա</a:t>
            </a:r>
            <a:r>
              <a:rPr lang="en-US" dirty="0" smtClean="0"/>
              <a:t> </a:t>
            </a:r>
            <a:r>
              <a:rPr lang="en-US" b="1" i="1" dirty="0" err="1" smtClean="0"/>
              <a:t>երեկո</a:t>
            </a:r>
            <a:r>
              <a:rPr lang="en-US" b="1" i="1" dirty="0" smtClean="0"/>
              <a:t> </a:t>
            </a:r>
            <a:r>
              <a:rPr lang="en-US" b="1" i="1" dirty="0" err="1" smtClean="0"/>
              <a:t>էր</a:t>
            </a:r>
            <a:r>
              <a:rPr lang="en-US" dirty="0" smtClean="0"/>
              <a:t>:</a:t>
            </a:r>
          </a:p>
          <a:p>
            <a:pPr algn="ctr">
              <a:buNone/>
            </a:pPr>
            <a:r>
              <a:rPr lang="en-US" dirty="0" err="1" smtClean="0"/>
              <a:t>Ծովը</a:t>
            </a:r>
            <a:r>
              <a:rPr lang="en-US" b="1" i="1" dirty="0" smtClean="0"/>
              <a:t> </a:t>
            </a:r>
            <a:r>
              <a:rPr lang="en-US" b="1" i="1" dirty="0" err="1" smtClean="0"/>
              <a:t>հանդարտ</a:t>
            </a:r>
            <a:r>
              <a:rPr lang="en-US" b="1" i="1" dirty="0" smtClean="0"/>
              <a:t> </a:t>
            </a:r>
            <a:r>
              <a:rPr lang="en-US" b="1" i="1" dirty="0" err="1" smtClean="0"/>
              <a:t>էր</a:t>
            </a:r>
            <a:r>
              <a:rPr lang="en-US" dirty="0" smtClean="0"/>
              <a:t>, </a:t>
            </a:r>
            <a:r>
              <a:rPr lang="en-US" dirty="0" err="1" smtClean="0"/>
              <a:t>մթնոլորտը</a:t>
            </a:r>
            <a:r>
              <a:rPr lang="en-US" dirty="0" smtClean="0"/>
              <a:t>` </a:t>
            </a:r>
            <a:r>
              <a:rPr lang="en-US" b="1" i="1" dirty="0" err="1" smtClean="0"/>
              <a:t>խոնավ</a:t>
            </a:r>
            <a:r>
              <a:rPr lang="en-US" dirty="0" smtClean="0"/>
              <a:t>:</a:t>
            </a:r>
          </a:p>
          <a:p>
            <a:pPr algn="ctr">
              <a:buNone/>
            </a:pPr>
            <a:endParaRPr lang="en-US" dirty="0" smtClean="0"/>
          </a:p>
          <a:p>
            <a:pPr algn="ctr"/>
            <a:endParaRPr lang="en-US" b="1" i="1" dirty="0"/>
          </a:p>
        </p:txBody>
      </p:sp>
      <p:pic>
        <p:nvPicPr>
          <p:cNvPr id="4" name="Рисунок 3" descr="http://s7.rimg.info/48c412e14665195cd4f07309c5da5258.gif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642918"/>
            <a:ext cx="2643206" cy="5454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7.rimg.info/48c412e14665195cd4f07309c5da5258.gif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500438"/>
            <a:ext cx="2571768" cy="27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ԵՆԹԱԿԱՅԻ և ՍՏՈՐՈԳՅԱԼԻ ՀԱՄԱՁԱՅՆՈՒԹՅՈՒՆԸ</a:t>
            </a:r>
            <a:endParaRPr lang="en-US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Ենթական</a:t>
            </a:r>
            <a:r>
              <a:rPr lang="en-US" dirty="0" smtClean="0"/>
              <a:t> և </a:t>
            </a:r>
            <a:r>
              <a:rPr lang="en-US" dirty="0" err="1" smtClean="0"/>
              <a:t>ստորոգյալը</a:t>
            </a:r>
            <a:r>
              <a:rPr lang="en-US" dirty="0" smtClean="0"/>
              <a:t>  </a:t>
            </a:r>
            <a:r>
              <a:rPr lang="en-US" dirty="0" err="1" smtClean="0"/>
              <a:t>սովորաբար</a:t>
            </a:r>
            <a:r>
              <a:rPr lang="en-US" dirty="0" smtClean="0"/>
              <a:t>   </a:t>
            </a:r>
            <a:r>
              <a:rPr lang="en-US" dirty="0" err="1" smtClean="0"/>
              <a:t>համաձայնում</a:t>
            </a:r>
            <a:r>
              <a:rPr lang="en-US" dirty="0" smtClean="0"/>
              <a:t> </a:t>
            </a:r>
            <a:r>
              <a:rPr lang="en-US" dirty="0" err="1" smtClean="0"/>
              <a:t>են</a:t>
            </a:r>
            <a:r>
              <a:rPr lang="en-US" dirty="0" smtClean="0"/>
              <a:t> </a:t>
            </a:r>
            <a:r>
              <a:rPr lang="en-US" dirty="0" err="1" smtClean="0"/>
              <a:t>թվով</a:t>
            </a:r>
            <a:r>
              <a:rPr lang="en-US" dirty="0" smtClean="0"/>
              <a:t> և </a:t>
            </a:r>
            <a:r>
              <a:rPr lang="en-US" dirty="0" err="1" smtClean="0"/>
              <a:t>դեմքով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algn="ctr"/>
            <a:r>
              <a:rPr lang="en-US" dirty="0" smtClean="0"/>
              <a:t>1.Եզակի </a:t>
            </a:r>
            <a:r>
              <a:rPr lang="en-US" dirty="0" err="1" smtClean="0"/>
              <a:t>ենթակայի</a:t>
            </a:r>
            <a:r>
              <a:rPr lang="en-US" dirty="0" smtClean="0"/>
              <a:t> </a:t>
            </a:r>
            <a:r>
              <a:rPr lang="en-US" dirty="0" err="1" smtClean="0"/>
              <a:t>հետ</a:t>
            </a:r>
            <a:r>
              <a:rPr lang="en-US" dirty="0" smtClean="0"/>
              <a:t> </a:t>
            </a:r>
            <a:r>
              <a:rPr lang="en-US" dirty="0" err="1" smtClean="0"/>
              <a:t>դրվում</a:t>
            </a:r>
            <a:r>
              <a:rPr lang="en-US" dirty="0" smtClean="0"/>
              <a:t> է </a:t>
            </a:r>
            <a:r>
              <a:rPr lang="en-US" dirty="0" err="1" smtClean="0"/>
              <a:t>եզակի</a:t>
            </a:r>
            <a:r>
              <a:rPr lang="en-US" dirty="0" smtClean="0"/>
              <a:t> </a:t>
            </a:r>
            <a:r>
              <a:rPr lang="en-US" dirty="0" err="1" smtClean="0"/>
              <a:t>ստորոգյալ</a:t>
            </a:r>
            <a:r>
              <a:rPr lang="en-US" dirty="0" smtClean="0"/>
              <a:t>, </a:t>
            </a:r>
            <a:r>
              <a:rPr lang="en-US" dirty="0" err="1" smtClean="0"/>
              <a:t>հոգնակի</a:t>
            </a:r>
            <a:r>
              <a:rPr lang="en-US" dirty="0" smtClean="0"/>
              <a:t> </a:t>
            </a:r>
            <a:r>
              <a:rPr lang="en-US" dirty="0" err="1" smtClean="0"/>
              <a:t>ենթակայի</a:t>
            </a:r>
            <a:r>
              <a:rPr lang="en-US" dirty="0" smtClean="0"/>
              <a:t> </a:t>
            </a:r>
            <a:r>
              <a:rPr lang="en-US" dirty="0" err="1" smtClean="0"/>
              <a:t>հետ</a:t>
            </a:r>
            <a:r>
              <a:rPr lang="en-US" dirty="0" smtClean="0"/>
              <a:t>` </a:t>
            </a:r>
            <a:r>
              <a:rPr lang="en-US" dirty="0" err="1" smtClean="0"/>
              <a:t>հոգնակի</a:t>
            </a:r>
            <a:r>
              <a:rPr lang="en-US" dirty="0" smtClean="0"/>
              <a:t> </a:t>
            </a:r>
            <a:r>
              <a:rPr lang="en-US" dirty="0" err="1" smtClean="0"/>
              <a:t>ստորոգյալ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algn="ctr"/>
            <a:r>
              <a:rPr lang="en-US" dirty="0" err="1" smtClean="0"/>
              <a:t>Արբանյակը</a:t>
            </a:r>
            <a:r>
              <a:rPr lang="en-US" dirty="0" smtClean="0"/>
              <a:t>  </a:t>
            </a:r>
            <a:r>
              <a:rPr lang="en-US" dirty="0" err="1" smtClean="0"/>
              <a:t>պտտվում</a:t>
            </a:r>
            <a:r>
              <a:rPr lang="en-US" dirty="0" smtClean="0"/>
              <a:t> է </a:t>
            </a:r>
            <a:r>
              <a:rPr lang="en-US" dirty="0" err="1" smtClean="0"/>
              <a:t>Երկրի</a:t>
            </a:r>
            <a:r>
              <a:rPr lang="en-US" dirty="0" smtClean="0"/>
              <a:t> </a:t>
            </a:r>
            <a:r>
              <a:rPr lang="en-US" dirty="0" err="1" smtClean="0"/>
              <a:t>շուրջ</a:t>
            </a:r>
            <a:r>
              <a:rPr lang="en-US" dirty="0" smtClean="0"/>
              <a:t>:</a:t>
            </a:r>
          </a:p>
          <a:p>
            <a:pPr algn="ctr"/>
            <a:r>
              <a:rPr lang="en-US" dirty="0" err="1" smtClean="0"/>
              <a:t>Դաշտը</a:t>
            </a:r>
            <a:r>
              <a:rPr lang="en-US" dirty="0" smtClean="0"/>
              <a:t> </a:t>
            </a:r>
            <a:r>
              <a:rPr lang="en-US" dirty="0" err="1" smtClean="0"/>
              <a:t>կանաչեց</a:t>
            </a:r>
            <a:r>
              <a:rPr lang="en-US" dirty="0" smtClean="0"/>
              <a:t>:</a:t>
            </a:r>
          </a:p>
          <a:p>
            <a:pPr algn="ctr"/>
            <a:r>
              <a:rPr lang="en-US" dirty="0" err="1" smtClean="0"/>
              <a:t>Փողոցները</a:t>
            </a:r>
            <a:r>
              <a:rPr lang="en-US" dirty="0" smtClean="0"/>
              <a:t>  </a:t>
            </a:r>
            <a:r>
              <a:rPr lang="en-US" dirty="0" err="1" smtClean="0"/>
              <a:t>ծառապատ</a:t>
            </a:r>
            <a:r>
              <a:rPr lang="en-US" dirty="0" smtClean="0"/>
              <a:t> </a:t>
            </a:r>
            <a:r>
              <a:rPr lang="en-US" dirty="0" err="1" smtClean="0"/>
              <a:t>են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g_hi" descr="http://t2.gstatic.com/images?q=tbn:ANd9GcQQQeM5y4LkrPGwf2nN29LDyuCsEwUNs5cXK3XK0FsJsKAguj9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571612"/>
            <a:ext cx="4786346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2.ԲԱԶՄԱԿԻ  ԵՆԹԱԿԱՅԻ ՀԵՏ ՍՈՎՈՐԱԲԱՐ ԴՐՎՈՒՄ Է ՀՈԳՆԱԿԻ ՍՏՈՐՈԳՅԱԼ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en-US" dirty="0" smtClean="0">
              <a:solidFill>
                <a:schemeClr val="bg2"/>
              </a:solidFill>
            </a:endParaRPr>
          </a:p>
          <a:p>
            <a:pPr algn="ctr"/>
            <a:r>
              <a:rPr lang="en-US" dirty="0" err="1" smtClean="0">
                <a:solidFill>
                  <a:schemeClr val="bg2"/>
                </a:solidFill>
              </a:rPr>
              <a:t>Հայրիկն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ու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մայրիկը</a:t>
            </a:r>
            <a:r>
              <a:rPr lang="en-US" dirty="0" smtClean="0">
                <a:solidFill>
                  <a:schemeClr val="bg2"/>
                </a:solidFill>
              </a:rPr>
              <a:t>  </a:t>
            </a:r>
            <a:r>
              <a:rPr lang="en-US" dirty="0" err="1" smtClean="0">
                <a:solidFill>
                  <a:schemeClr val="bg2"/>
                </a:solidFill>
              </a:rPr>
              <a:t>գոհ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են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Ար</a:t>
            </a:r>
            <a:r>
              <a:rPr lang="en-US" dirty="0" err="1" smtClean="0"/>
              <a:t>ամից</a:t>
            </a:r>
            <a:r>
              <a:rPr lang="en-US" dirty="0" smtClean="0"/>
              <a:t>:</a:t>
            </a:r>
            <a:endParaRPr lang="en-US" dirty="0" smtClean="0">
              <a:solidFill>
                <a:schemeClr val="bg2"/>
              </a:solidFill>
            </a:endParaRPr>
          </a:p>
          <a:p>
            <a:pPr algn="ctr"/>
            <a:endParaRPr lang="en-US" dirty="0" smtClean="0">
              <a:solidFill>
                <a:schemeClr val="bg2"/>
              </a:solidFill>
            </a:endParaRPr>
          </a:p>
          <a:p>
            <a:pPr algn="ctr"/>
            <a:r>
              <a:rPr lang="en-US" dirty="0" err="1" smtClean="0">
                <a:solidFill>
                  <a:schemeClr val="bg2"/>
                </a:solidFill>
              </a:rPr>
              <a:t>Մերկուրին</a:t>
            </a:r>
            <a:r>
              <a:rPr lang="en-US" dirty="0" smtClean="0">
                <a:solidFill>
                  <a:schemeClr val="bg2"/>
                </a:solidFill>
              </a:rPr>
              <a:t>, </a:t>
            </a:r>
            <a:r>
              <a:rPr lang="en-US" dirty="0" err="1" smtClean="0">
                <a:solidFill>
                  <a:schemeClr val="bg2"/>
                </a:solidFill>
              </a:rPr>
              <a:t>Վեներան</a:t>
            </a:r>
            <a:r>
              <a:rPr lang="en-US" dirty="0" smtClean="0">
                <a:solidFill>
                  <a:schemeClr val="bg2"/>
                </a:solidFill>
              </a:rPr>
              <a:t>, </a:t>
            </a:r>
            <a:r>
              <a:rPr lang="en-US" dirty="0" err="1" smtClean="0">
                <a:solidFill>
                  <a:schemeClr val="bg2"/>
                </a:solidFill>
              </a:rPr>
              <a:t>Երկիրը</a:t>
            </a:r>
            <a:r>
              <a:rPr lang="en-US" dirty="0" smtClean="0">
                <a:solidFill>
                  <a:schemeClr val="bg2"/>
                </a:solidFill>
              </a:rPr>
              <a:t>, </a:t>
            </a:r>
            <a:r>
              <a:rPr lang="en-US" dirty="0" err="1" smtClean="0"/>
              <a:t>Մարսը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chemeClr val="bg2"/>
                </a:solidFill>
              </a:rPr>
              <a:t>Յուպիտերը</a:t>
            </a:r>
            <a:r>
              <a:rPr lang="en-US" dirty="0" smtClean="0">
                <a:solidFill>
                  <a:schemeClr val="bg2"/>
                </a:solidFill>
              </a:rPr>
              <a:t>, </a:t>
            </a:r>
            <a:r>
              <a:rPr lang="en-US" dirty="0" err="1" smtClean="0">
                <a:solidFill>
                  <a:schemeClr val="bg2"/>
                </a:solidFill>
              </a:rPr>
              <a:t>Սատուրնը</a:t>
            </a:r>
            <a:r>
              <a:rPr lang="en-US" dirty="0" smtClean="0">
                <a:solidFill>
                  <a:schemeClr val="bg2"/>
                </a:solidFill>
              </a:rPr>
              <a:t>, </a:t>
            </a:r>
            <a:r>
              <a:rPr lang="en-US" dirty="0" err="1" smtClean="0">
                <a:solidFill>
                  <a:schemeClr val="bg2"/>
                </a:solidFill>
              </a:rPr>
              <a:t>Ուրանը</a:t>
            </a:r>
            <a:r>
              <a:rPr lang="en-US" dirty="0" smtClean="0">
                <a:solidFill>
                  <a:schemeClr val="bg2"/>
                </a:solidFill>
              </a:rPr>
              <a:t>, </a:t>
            </a:r>
            <a:r>
              <a:rPr lang="en-US" dirty="0" err="1" smtClean="0"/>
              <a:t>Նեպտունը</a:t>
            </a:r>
            <a:r>
              <a:rPr lang="en-US" dirty="0" smtClean="0"/>
              <a:t> և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Պլուտոնը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մոլորակներ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են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1654164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400" b="1" cap="none" dirty="0" smtClean="0">
                <a:ln/>
                <a:solidFill>
                  <a:schemeClr val="accent3"/>
                </a:solidFill>
              </a:rPr>
              <a:t>ՀՈԳՆԱԿԻ ԿԱՄ ԲԱԶՄԱԿԻ ԵՆԹԱԿԱՅԻ ՀԵՏ  ԱՌԱՐԿԱ ՑՈՒՅՑ ՏՎՈՂ ԲԱՌՈՎ ԱՐՏԱՀԱՅՏՎԱԾ ՍՏՈՐՈԳԵԼԻՆ ԴՐՎՈՒՄ Է  ԵԶԱԿԻ ԿԱՄ ՀՈԳՆԱԿԻ ԹՎՈՎ</a:t>
            </a:r>
            <a:endParaRPr lang="en-US" sz="2400" b="1" cap="none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2455726"/>
            <a:ext cx="7467600" cy="4402274"/>
          </a:xfrm>
        </p:spPr>
        <p:txBody>
          <a:bodyPr/>
          <a:lstStyle/>
          <a:p>
            <a:pPr algn="ctr"/>
            <a:r>
              <a:rPr lang="en-US" dirty="0" err="1" smtClean="0"/>
              <a:t>Արամը</a:t>
            </a:r>
            <a:r>
              <a:rPr lang="en-US" dirty="0" smtClean="0"/>
              <a:t>, </a:t>
            </a:r>
            <a:r>
              <a:rPr lang="en-US" dirty="0" err="1" smtClean="0"/>
              <a:t>Աշոտը</a:t>
            </a:r>
            <a:r>
              <a:rPr lang="en-US" dirty="0" smtClean="0"/>
              <a:t>, </a:t>
            </a:r>
            <a:r>
              <a:rPr lang="en-US" dirty="0" err="1" smtClean="0"/>
              <a:t>Հասմիկը</a:t>
            </a:r>
            <a:r>
              <a:rPr lang="en-US" dirty="0" smtClean="0"/>
              <a:t> </a:t>
            </a:r>
            <a:r>
              <a:rPr lang="en-US" dirty="0" err="1" smtClean="0"/>
              <a:t>մեր</a:t>
            </a:r>
            <a:r>
              <a:rPr lang="en-US" dirty="0" smtClean="0"/>
              <a:t> </a:t>
            </a:r>
            <a:r>
              <a:rPr lang="en-US" dirty="0" err="1" smtClean="0"/>
              <a:t>դասարանի</a:t>
            </a:r>
            <a:r>
              <a:rPr lang="en-US" dirty="0" smtClean="0"/>
              <a:t> </a:t>
            </a:r>
            <a:r>
              <a:rPr lang="en-US" dirty="0" err="1" smtClean="0"/>
              <a:t>հպարտությունն</a:t>
            </a:r>
            <a:r>
              <a:rPr lang="en-US" dirty="0" smtClean="0"/>
              <a:t> </a:t>
            </a:r>
            <a:r>
              <a:rPr lang="en-US" dirty="0" err="1" smtClean="0"/>
              <a:t>են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14338" name="Picture 2" descr="http://t1.gstatic.com/images?q=tbn:ANd9GcSjcuHmPDWd85ZdY1E_aGUpj-I0n_F8j7oZYd-RodeEmTbXr9J36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3357562"/>
            <a:ext cx="3657555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9" name="Рисунок 55" descr="http://s3.rimg.info/8b3a1da730b3a2bb2fa15178fc0e72a7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3429000"/>
            <a:ext cx="2857520" cy="28575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g_hi" descr="http://t1.gstatic.com/images?q=tbn:ANd9GcQ4nxOENOVE8axoQMGLHz_gYwm94XevBHi9tCOaujwpkiqvjKolkw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7686700" cy="6643710"/>
          </a:xfrm>
        </p:spPr>
        <p:txBody>
          <a:bodyPr>
            <a:normAutofit lnSpcReduction="10000"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Ստորոգյալը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առաջին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դեմքով</a:t>
            </a:r>
            <a:r>
              <a:rPr lang="en-US" dirty="0" smtClean="0">
                <a:solidFill>
                  <a:schemeClr val="bg1"/>
                </a:solidFill>
              </a:rPr>
              <a:t> է </a:t>
            </a:r>
            <a:r>
              <a:rPr lang="en-US" dirty="0" err="1" smtClean="0">
                <a:solidFill>
                  <a:schemeClr val="bg1"/>
                </a:solidFill>
              </a:rPr>
              <a:t>դրվում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երբ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ենթական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արտահայտված</a:t>
            </a:r>
            <a:r>
              <a:rPr lang="en-US" dirty="0" smtClean="0">
                <a:solidFill>
                  <a:schemeClr val="bg1"/>
                </a:solidFill>
              </a:rPr>
              <a:t> է </a:t>
            </a:r>
            <a:r>
              <a:rPr lang="en-US" dirty="0" err="1" smtClean="0">
                <a:solidFill>
                  <a:schemeClr val="bg1"/>
                </a:solidFill>
              </a:rPr>
              <a:t>առաջին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դեմքի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անձնական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դերանունով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Ստորոգյալը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դրվում</a:t>
            </a:r>
            <a:r>
              <a:rPr lang="en-US" dirty="0" smtClean="0">
                <a:solidFill>
                  <a:schemeClr val="bg1"/>
                </a:solidFill>
              </a:rPr>
              <a:t> է </a:t>
            </a:r>
            <a:r>
              <a:rPr lang="en-US" dirty="0" err="1" smtClean="0">
                <a:solidFill>
                  <a:schemeClr val="bg1"/>
                </a:solidFill>
              </a:rPr>
              <a:t>երկրորդ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դեմքով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երբ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ենթական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արտահայտված</a:t>
            </a:r>
            <a:r>
              <a:rPr lang="en-US" dirty="0" smtClean="0">
                <a:solidFill>
                  <a:schemeClr val="bg1"/>
                </a:solidFill>
              </a:rPr>
              <a:t> է </a:t>
            </a:r>
            <a:r>
              <a:rPr lang="en-US" dirty="0" err="1" smtClean="0">
                <a:solidFill>
                  <a:schemeClr val="bg1"/>
                </a:solidFill>
              </a:rPr>
              <a:t>երկրորդ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դեմքի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անձնական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դերանունով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Ստորոգյալ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երրորդ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դեմք</a:t>
            </a:r>
            <a:r>
              <a:rPr lang="en-US" dirty="0" err="1" smtClean="0"/>
              <a:t>ով</a:t>
            </a:r>
            <a:r>
              <a:rPr lang="en-US" dirty="0" smtClean="0"/>
              <a:t> է </a:t>
            </a:r>
            <a:r>
              <a:rPr lang="en-US" dirty="0" err="1" smtClean="0"/>
              <a:t>դրվ</a:t>
            </a:r>
            <a:r>
              <a:rPr lang="en-US" dirty="0" err="1" smtClean="0">
                <a:solidFill>
                  <a:schemeClr val="bg1"/>
                </a:solidFill>
              </a:rPr>
              <a:t>ում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երբ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ենթական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արտահայտվա</a:t>
            </a:r>
            <a:r>
              <a:rPr lang="en-US" dirty="0" err="1" smtClean="0"/>
              <a:t>ծ</a:t>
            </a:r>
            <a:r>
              <a:rPr lang="en-US" dirty="0" smtClean="0"/>
              <a:t> է </a:t>
            </a:r>
            <a:r>
              <a:rPr lang="en-US" dirty="0" err="1" smtClean="0"/>
              <a:t>երր</a:t>
            </a:r>
            <a:r>
              <a:rPr lang="en-US" dirty="0" err="1" smtClean="0">
                <a:solidFill>
                  <a:schemeClr val="bg1"/>
                </a:solidFill>
              </a:rPr>
              <a:t>որդ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bg1"/>
                </a:solidFill>
              </a:rPr>
              <a:t>դեմքի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դերանունով,գոյականով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ու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գոյականաբար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գործածված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բառերով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որոնք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չունեն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առաջին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երկրորդ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դեմքերի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դիմորոշ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հոդ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Տարբեր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դեմքերով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բազմակի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ենթակա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ունեցող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ստորոգյալը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դեմքով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համաձայնվում</a:t>
            </a:r>
            <a:r>
              <a:rPr lang="en-US" dirty="0" smtClean="0">
                <a:solidFill>
                  <a:schemeClr val="bg1"/>
                </a:solidFill>
              </a:rPr>
              <a:t> է </a:t>
            </a:r>
            <a:r>
              <a:rPr lang="en-US" dirty="0" err="1" smtClean="0">
                <a:solidFill>
                  <a:schemeClr val="bg1"/>
                </a:solidFill>
              </a:rPr>
              <a:t>միայն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մեկին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</p:spPr>
        <p:txBody>
          <a:bodyPr/>
          <a:lstStyle/>
          <a:p>
            <a:pPr algn="ctr"/>
            <a:r>
              <a:rPr lang="en-US" dirty="0" err="1" smtClean="0"/>
              <a:t>Լիակատար</a:t>
            </a:r>
            <a:r>
              <a:rPr lang="en-US" dirty="0" smtClean="0"/>
              <a:t> </a:t>
            </a:r>
            <a:r>
              <a:rPr lang="en-US" dirty="0" err="1" smtClean="0"/>
              <a:t>կյանքով</a:t>
            </a:r>
            <a:r>
              <a:rPr lang="en-US" dirty="0" smtClean="0"/>
              <a:t> </a:t>
            </a:r>
            <a:r>
              <a:rPr lang="en-US" dirty="0" err="1" smtClean="0"/>
              <a:t>ապրելու</a:t>
            </a:r>
            <a:r>
              <a:rPr lang="en-US" dirty="0" smtClean="0"/>
              <a:t> </a:t>
            </a:r>
            <a:r>
              <a:rPr lang="en-US" dirty="0" err="1" smtClean="0"/>
              <a:t>համար</a:t>
            </a:r>
            <a:r>
              <a:rPr lang="en-US" dirty="0" smtClean="0"/>
              <a:t> </a:t>
            </a:r>
            <a:r>
              <a:rPr lang="en-US" dirty="0" err="1" smtClean="0"/>
              <a:t>մայրենի</a:t>
            </a:r>
            <a:r>
              <a:rPr lang="en-US" dirty="0" smtClean="0"/>
              <a:t> </a:t>
            </a:r>
            <a:r>
              <a:rPr lang="en-US" dirty="0" err="1" smtClean="0"/>
              <a:t>լեզուն</a:t>
            </a:r>
            <a:r>
              <a:rPr lang="en-US" dirty="0" smtClean="0"/>
              <a:t> </a:t>
            </a:r>
            <a:r>
              <a:rPr lang="en-US" dirty="0" err="1" smtClean="0"/>
              <a:t>պետք</a:t>
            </a:r>
            <a:r>
              <a:rPr lang="en-US" dirty="0" smtClean="0"/>
              <a:t> է </a:t>
            </a:r>
            <a:r>
              <a:rPr lang="en-US" dirty="0" err="1" smtClean="0"/>
              <a:t>ոչ</a:t>
            </a:r>
            <a:r>
              <a:rPr lang="en-US" dirty="0" smtClean="0"/>
              <a:t> </a:t>
            </a:r>
            <a:r>
              <a:rPr lang="en-US" dirty="0" err="1" smtClean="0"/>
              <a:t>միայն</a:t>
            </a:r>
            <a:r>
              <a:rPr lang="en-US" dirty="0" smtClean="0"/>
              <a:t> </a:t>
            </a:r>
            <a:r>
              <a:rPr lang="en-US" dirty="0" err="1" smtClean="0"/>
              <a:t>սիրել</a:t>
            </a:r>
            <a:r>
              <a:rPr lang="en-US" dirty="0" smtClean="0"/>
              <a:t> </a:t>
            </a:r>
            <a:r>
              <a:rPr lang="en-US" dirty="0" err="1" smtClean="0"/>
              <a:t>աչքի</a:t>
            </a:r>
            <a:r>
              <a:rPr lang="en-US" dirty="0" smtClean="0"/>
              <a:t> </a:t>
            </a:r>
            <a:r>
              <a:rPr lang="en-US" dirty="0" err="1" smtClean="0"/>
              <a:t>լույսի</a:t>
            </a:r>
            <a:r>
              <a:rPr lang="en-US" dirty="0" smtClean="0"/>
              <a:t> </a:t>
            </a:r>
            <a:r>
              <a:rPr lang="en-US" dirty="0" err="1" smtClean="0"/>
              <a:t>պես</a:t>
            </a:r>
            <a:r>
              <a:rPr lang="en-US" dirty="0" smtClean="0"/>
              <a:t>, </a:t>
            </a:r>
            <a:r>
              <a:rPr lang="en-US" dirty="0" err="1" smtClean="0"/>
              <a:t>այլև</a:t>
            </a:r>
            <a:r>
              <a:rPr lang="en-US" dirty="0" smtClean="0"/>
              <a:t> </a:t>
            </a:r>
            <a:r>
              <a:rPr lang="en-US" dirty="0" err="1" smtClean="0"/>
              <a:t>իմանալ</a:t>
            </a:r>
            <a:r>
              <a:rPr lang="en-US" dirty="0" smtClean="0"/>
              <a:t> </a:t>
            </a:r>
            <a:r>
              <a:rPr lang="en-US" dirty="0" err="1" smtClean="0"/>
              <a:t>այն</a:t>
            </a:r>
            <a:r>
              <a:rPr lang="en-US" dirty="0" smtClean="0"/>
              <a:t> </a:t>
            </a:r>
            <a:r>
              <a:rPr lang="en-US" dirty="0" err="1" smtClean="0"/>
              <a:t>անսխալ,խորապես</a:t>
            </a:r>
            <a:r>
              <a:rPr lang="en-US" dirty="0" smtClean="0"/>
              <a:t>:</a:t>
            </a:r>
          </a:p>
          <a:p>
            <a:pPr algn="ctr">
              <a:buNone/>
            </a:pPr>
            <a:r>
              <a:rPr lang="en-US" dirty="0" err="1" smtClean="0"/>
              <a:t>Ամեն</a:t>
            </a:r>
            <a:r>
              <a:rPr lang="en-US" dirty="0" smtClean="0"/>
              <a:t> </a:t>
            </a:r>
            <a:r>
              <a:rPr lang="en-US" dirty="0" err="1" smtClean="0"/>
              <a:t>մի</a:t>
            </a:r>
            <a:r>
              <a:rPr lang="en-US" dirty="0" smtClean="0"/>
              <a:t> </a:t>
            </a:r>
            <a:r>
              <a:rPr lang="en-US" dirty="0" err="1" smtClean="0"/>
              <a:t>սերունդ</a:t>
            </a:r>
            <a:r>
              <a:rPr lang="en-US" dirty="0" smtClean="0"/>
              <a:t> </a:t>
            </a:r>
            <a:r>
              <a:rPr lang="en-US" dirty="0" err="1" smtClean="0"/>
              <a:t>իր</a:t>
            </a:r>
            <a:r>
              <a:rPr lang="en-US" dirty="0" smtClean="0"/>
              <a:t> </a:t>
            </a:r>
            <a:r>
              <a:rPr lang="en-US" dirty="0" err="1" smtClean="0"/>
              <a:t>ժողովրդի</a:t>
            </a:r>
            <a:r>
              <a:rPr lang="en-US" dirty="0" smtClean="0"/>
              <a:t> </a:t>
            </a:r>
            <a:r>
              <a:rPr lang="en-US" dirty="0" err="1" smtClean="0"/>
              <a:t>լեզուն</a:t>
            </a:r>
            <a:r>
              <a:rPr lang="en-US" dirty="0" smtClean="0"/>
              <a:t> </a:t>
            </a:r>
            <a:r>
              <a:rPr lang="en-US" dirty="0" err="1" smtClean="0"/>
              <a:t>որպես</a:t>
            </a:r>
            <a:r>
              <a:rPr lang="en-US" dirty="0" smtClean="0"/>
              <a:t> </a:t>
            </a:r>
            <a:r>
              <a:rPr lang="en-US" dirty="0" err="1" smtClean="0"/>
              <a:t>գործիք,որպես</a:t>
            </a:r>
            <a:r>
              <a:rPr lang="en-US" dirty="0" smtClean="0"/>
              <a:t> </a:t>
            </a:r>
            <a:r>
              <a:rPr lang="en-US" dirty="0" err="1" smtClean="0"/>
              <a:t>զենք</a:t>
            </a:r>
            <a:r>
              <a:rPr lang="en-US" dirty="0" smtClean="0"/>
              <a:t> </a:t>
            </a:r>
            <a:r>
              <a:rPr lang="en-US" dirty="0" err="1" smtClean="0"/>
              <a:t>հղկում</a:t>
            </a:r>
            <a:r>
              <a:rPr lang="en-US" dirty="0" smtClean="0"/>
              <a:t> է, </a:t>
            </a:r>
            <a:r>
              <a:rPr lang="en-US" dirty="0" err="1" smtClean="0"/>
              <a:t>կատարելագործում</a:t>
            </a:r>
            <a:r>
              <a:rPr lang="en-US" dirty="0" smtClean="0"/>
              <a:t> և </a:t>
            </a:r>
            <a:r>
              <a:rPr lang="en-US" dirty="0" err="1" smtClean="0"/>
              <a:t>հարստացնելով</a:t>
            </a:r>
            <a:r>
              <a:rPr lang="en-US" dirty="0" smtClean="0"/>
              <a:t> </a:t>
            </a:r>
            <a:r>
              <a:rPr lang="en-US" dirty="0" err="1" smtClean="0"/>
              <a:t>փոխանցում</a:t>
            </a:r>
            <a:r>
              <a:rPr lang="en-US" dirty="0" smtClean="0"/>
              <a:t> </a:t>
            </a:r>
            <a:r>
              <a:rPr lang="en-US" dirty="0" err="1" smtClean="0"/>
              <a:t>հաջորդ</a:t>
            </a:r>
            <a:r>
              <a:rPr lang="en-US" dirty="0" smtClean="0"/>
              <a:t> </a:t>
            </a:r>
            <a:r>
              <a:rPr lang="en-US" dirty="0" err="1" smtClean="0"/>
              <a:t>սերնդին</a:t>
            </a:r>
            <a:r>
              <a:rPr lang="en-US" dirty="0" smtClean="0"/>
              <a:t>:</a:t>
            </a:r>
          </a:p>
          <a:p>
            <a:pPr algn="ctr">
              <a:buNone/>
            </a:pPr>
            <a:r>
              <a:rPr lang="en-US" dirty="0" smtClean="0"/>
              <a:t>                                                        </a:t>
            </a:r>
            <a:r>
              <a:rPr lang="en-US" dirty="0" err="1" smtClean="0"/>
              <a:t>Ստ.Զորյան</a:t>
            </a:r>
            <a:endParaRPr lang="en-US" dirty="0" smtClean="0"/>
          </a:p>
        </p:txBody>
      </p:sp>
      <p:pic>
        <p:nvPicPr>
          <p:cNvPr id="4" name="Рисунок 3" descr="http://s10.rimg.info/705f8cb9f330eb2857fc5518aa49f047.gif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3071810"/>
            <a:ext cx="3643338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ՄԻԱԿԱԶՄ ՆԱԽԱԴԱՍՈՒԹՅՈՒՆ</a:t>
            </a:r>
            <a:endParaRPr lang="en-US" sz="3200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b="1" dirty="0" err="1" smtClean="0"/>
              <a:t>Անենթակա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նախադասություն</a:t>
            </a:r>
            <a:r>
              <a:rPr lang="en-US" sz="2800" b="1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կոչվում</a:t>
            </a:r>
            <a:r>
              <a:rPr lang="en-US" dirty="0" smtClean="0"/>
              <a:t> է </a:t>
            </a:r>
            <a:r>
              <a:rPr lang="en-US" dirty="0" err="1" smtClean="0"/>
              <a:t>այն</a:t>
            </a:r>
            <a:r>
              <a:rPr lang="en-US" dirty="0" smtClean="0"/>
              <a:t> </a:t>
            </a:r>
            <a:r>
              <a:rPr lang="en-US" dirty="0" err="1" smtClean="0"/>
              <a:t>նախադասությունը</a:t>
            </a:r>
            <a:r>
              <a:rPr lang="en-US" dirty="0" smtClean="0"/>
              <a:t>, </a:t>
            </a:r>
            <a:r>
              <a:rPr lang="en-US" dirty="0" err="1" smtClean="0"/>
              <a:t>որի</a:t>
            </a:r>
            <a:r>
              <a:rPr lang="en-US" dirty="0" smtClean="0"/>
              <a:t> </a:t>
            </a:r>
            <a:r>
              <a:rPr lang="en-US" dirty="0" err="1" smtClean="0"/>
              <a:t>ստորոգյալը</a:t>
            </a:r>
            <a:r>
              <a:rPr lang="en-US" dirty="0" smtClean="0"/>
              <a:t>  </a:t>
            </a:r>
            <a:r>
              <a:rPr lang="en-US" dirty="0" err="1" smtClean="0"/>
              <a:t>չունի</a:t>
            </a:r>
            <a:r>
              <a:rPr lang="en-US" dirty="0" smtClean="0"/>
              <a:t> և </a:t>
            </a:r>
            <a:r>
              <a:rPr lang="en-US" dirty="0" err="1" smtClean="0"/>
              <a:t>չի</a:t>
            </a:r>
            <a:r>
              <a:rPr lang="en-US" dirty="0" smtClean="0"/>
              <a:t> </a:t>
            </a:r>
            <a:r>
              <a:rPr lang="en-US" dirty="0" err="1" smtClean="0"/>
              <a:t>կարող</a:t>
            </a:r>
            <a:r>
              <a:rPr lang="en-US" dirty="0" smtClean="0"/>
              <a:t> </a:t>
            </a:r>
            <a:r>
              <a:rPr lang="en-US" dirty="0" err="1" smtClean="0"/>
              <a:t>ունենալ</a:t>
            </a:r>
            <a:r>
              <a:rPr lang="en-US" dirty="0" smtClean="0"/>
              <a:t> </a:t>
            </a:r>
            <a:r>
              <a:rPr lang="en-US" dirty="0" err="1" smtClean="0"/>
              <a:t>ենթակա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Անենթակա</a:t>
            </a:r>
            <a:r>
              <a:rPr lang="en-US" dirty="0" smtClean="0"/>
              <a:t> </a:t>
            </a:r>
            <a:r>
              <a:rPr lang="en-US" dirty="0" err="1" smtClean="0"/>
              <a:t>նախադասությունները</a:t>
            </a:r>
            <a:r>
              <a:rPr lang="en-US" dirty="0" smtClean="0"/>
              <a:t> </a:t>
            </a:r>
            <a:r>
              <a:rPr lang="en-US" dirty="0" err="1" smtClean="0"/>
              <a:t>կարող</a:t>
            </a:r>
            <a:r>
              <a:rPr lang="en-US" dirty="0" smtClean="0"/>
              <a:t> </a:t>
            </a:r>
            <a:r>
              <a:rPr lang="en-US" dirty="0" err="1" smtClean="0"/>
              <a:t>են</a:t>
            </a:r>
            <a:r>
              <a:rPr lang="en-US" dirty="0" smtClean="0"/>
              <a:t> </a:t>
            </a:r>
            <a:r>
              <a:rPr lang="en-US" dirty="0" err="1" smtClean="0"/>
              <a:t>ունենալ</a:t>
            </a:r>
            <a:r>
              <a:rPr lang="en-US" dirty="0" smtClean="0"/>
              <a:t> </a:t>
            </a:r>
            <a:r>
              <a:rPr lang="en-US" dirty="0" err="1" smtClean="0"/>
              <a:t>հետևյալ</a:t>
            </a:r>
            <a:r>
              <a:rPr lang="en-US" dirty="0" smtClean="0"/>
              <a:t> </a:t>
            </a:r>
            <a:r>
              <a:rPr lang="en-US" dirty="0" err="1" smtClean="0"/>
              <a:t>հատկանիշները</a:t>
            </a:r>
            <a:r>
              <a:rPr lang="en-US" dirty="0" smtClean="0"/>
              <a:t> `</a:t>
            </a:r>
          </a:p>
          <a:p>
            <a:r>
              <a:rPr lang="en-US" sz="1800" dirty="0" err="1" smtClean="0"/>
              <a:t>Ա.Որոշ</a:t>
            </a:r>
            <a:r>
              <a:rPr lang="en-US" sz="1800" dirty="0" smtClean="0"/>
              <a:t> </a:t>
            </a:r>
            <a:r>
              <a:rPr lang="en-US" sz="1800" dirty="0" err="1" smtClean="0"/>
              <a:t>անենթակա</a:t>
            </a:r>
            <a:r>
              <a:rPr lang="en-US" sz="1800" dirty="0" smtClean="0"/>
              <a:t> </a:t>
            </a:r>
            <a:r>
              <a:rPr lang="en-US" sz="1800" dirty="0" err="1" smtClean="0"/>
              <a:t>նախադասություններում</a:t>
            </a:r>
            <a:r>
              <a:rPr lang="en-US" sz="1800" dirty="0" smtClean="0"/>
              <a:t> </a:t>
            </a:r>
            <a:r>
              <a:rPr lang="en-US" sz="1800" dirty="0" err="1" smtClean="0"/>
              <a:t>դեմքը</a:t>
            </a:r>
            <a:r>
              <a:rPr lang="en-US" sz="1800" dirty="0" smtClean="0"/>
              <a:t> </a:t>
            </a:r>
            <a:r>
              <a:rPr lang="en-US" sz="1800" dirty="0" err="1" smtClean="0"/>
              <a:t>ձևական</a:t>
            </a:r>
            <a:r>
              <a:rPr lang="en-US" sz="1800" dirty="0" smtClean="0"/>
              <a:t> է և </a:t>
            </a:r>
            <a:r>
              <a:rPr lang="en-US" sz="1800" dirty="0" err="1" smtClean="0"/>
              <a:t>նրանց</a:t>
            </a:r>
            <a:r>
              <a:rPr lang="en-US" sz="1800" dirty="0" smtClean="0"/>
              <a:t> </a:t>
            </a:r>
            <a:r>
              <a:rPr lang="en-US" sz="1800" dirty="0" err="1" smtClean="0"/>
              <a:t>ենթական</a:t>
            </a:r>
            <a:r>
              <a:rPr lang="en-US" sz="1800" dirty="0" smtClean="0"/>
              <a:t> </a:t>
            </a:r>
            <a:r>
              <a:rPr lang="en-US" sz="1800" dirty="0" err="1" smtClean="0"/>
              <a:t>չի</a:t>
            </a:r>
            <a:r>
              <a:rPr lang="en-US" sz="1800" dirty="0" smtClean="0"/>
              <a:t> </a:t>
            </a:r>
            <a:r>
              <a:rPr lang="en-US" sz="1800" dirty="0" err="1" smtClean="0"/>
              <a:t>կարող</a:t>
            </a:r>
            <a:r>
              <a:rPr lang="en-US" sz="1800" dirty="0" smtClean="0"/>
              <a:t> </a:t>
            </a:r>
            <a:r>
              <a:rPr lang="en-US" sz="1800" dirty="0" err="1" smtClean="0"/>
              <a:t>գիտակցվել</a:t>
            </a:r>
            <a:r>
              <a:rPr lang="en-US" sz="1800" dirty="0" smtClean="0"/>
              <a:t> </a:t>
            </a:r>
            <a:r>
              <a:rPr lang="en-US" sz="1800" dirty="0" err="1" smtClean="0"/>
              <a:t>առհասարակ</a:t>
            </a:r>
            <a:r>
              <a:rPr lang="en-US" sz="1800" dirty="0" smtClean="0"/>
              <a:t>: - </a:t>
            </a:r>
            <a:r>
              <a:rPr lang="en-US" sz="1800" dirty="0" err="1" smtClean="0"/>
              <a:t>Արդեն</a:t>
            </a:r>
            <a:r>
              <a:rPr lang="en-US" sz="1800" dirty="0" smtClean="0"/>
              <a:t> </a:t>
            </a:r>
            <a:r>
              <a:rPr lang="en-US" sz="1800" dirty="0" err="1" smtClean="0"/>
              <a:t>առավոտ</a:t>
            </a:r>
            <a:r>
              <a:rPr lang="en-US" sz="1800" dirty="0" smtClean="0"/>
              <a:t> է:</a:t>
            </a:r>
          </a:p>
          <a:p>
            <a:r>
              <a:rPr lang="en-US" sz="1800" dirty="0" err="1" smtClean="0"/>
              <a:t>Բ.Անենթակա</a:t>
            </a:r>
            <a:r>
              <a:rPr lang="en-US" sz="1800" dirty="0" smtClean="0"/>
              <a:t> </a:t>
            </a:r>
            <a:r>
              <a:rPr lang="en-US" sz="1800" dirty="0" err="1" smtClean="0"/>
              <a:t>նախադասությունները</a:t>
            </a:r>
            <a:r>
              <a:rPr lang="en-US" sz="1800" dirty="0" smtClean="0"/>
              <a:t> </a:t>
            </a:r>
            <a:r>
              <a:rPr lang="en-US" sz="1800" dirty="0" err="1" smtClean="0"/>
              <a:t>հաճախ</a:t>
            </a:r>
            <a:r>
              <a:rPr lang="en-US" sz="1800" dirty="0" smtClean="0"/>
              <a:t> </a:t>
            </a:r>
            <a:r>
              <a:rPr lang="en-US" sz="1800" dirty="0" err="1" smtClean="0"/>
              <a:t>ունեն</a:t>
            </a:r>
            <a:r>
              <a:rPr lang="en-US" sz="1800" dirty="0" smtClean="0"/>
              <a:t> </a:t>
            </a:r>
            <a:r>
              <a:rPr lang="en-US" sz="1800" dirty="0" err="1" smtClean="0"/>
              <a:t>ընդհանրական</a:t>
            </a:r>
            <a:r>
              <a:rPr lang="en-US" sz="1800" dirty="0" smtClean="0"/>
              <a:t> </a:t>
            </a:r>
            <a:r>
              <a:rPr lang="en-US" sz="1800" dirty="0" err="1" smtClean="0"/>
              <a:t>իմաստ</a:t>
            </a:r>
            <a:r>
              <a:rPr lang="en-US" sz="1800" dirty="0" smtClean="0"/>
              <a:t>, </a:t>
            </a:r>
            <a:r>
              <a:rPr lang="en-US" sz="1800" dirty="0" err="1" smtClean="0"/>
              <a:t>վերաբերում</a:t>
            </a:r>
            <a:r>
              <a:rPr lang="en-US" sz="1800" dirty="0" smtClean="0"/>
              <a:t> </a:t>
            </a:r>
            <a:r>
              <a:rPr lang="en-US" sz="1800" dirty="0" err="1" smtClean="0"/>
              <a:t>են</a:t>
            </a:r>
            <a:r>
              <a:rPr lang="en-US" sz="1800" dirty="0" smtClean="0"/>
              <a:t> </a:t>
            </a:r>
            <a:r>
              <a:rPr lang="en-US" sz="1800" dirty="0" err="1" smtClean="0"/>
              <a:t>բոլորին</a:t>
            </a:r>
            <a:r>
              <a:rPr lang="en-US" sz="1800" dirty="0" smtClean="0"/>
              <a:t>: - </a:t>
            </a:r>
            <a:r>
              <a:rPr lang="en-US" sz="1800" dirty="0" err="1" smtClean="0"/>
              <a:t>Մարդուն</a:t>
            </a:r>
            <a:r>
              <a:rPr lang="en-US" sz="1800" dirty="0" smtClean="0"/>
              <a:t> </a:t>
            </a:r>
            <a:r>
              <a:rPr lang="en-US" sz="1800" dirty="0" err="1" smtClean="0"/>
              <a:t>ընկերով</a:t>
            </a:r>
            <a:r>
              <a:rPr lang="en-US" sz="1800" dirty="0" smtClean="0"/>
              <a:t> </a:t>
            </a:r>
            <a:r>
              <a:rPr lang="en-US" sz="1800" dirty="0" err="1" smtClean="0"/>
              <a:t>են</a:t>
            </a:r>
            <a:r>
              <a:rPr lang="en-US" sz="1800" dirty="0" smtClean="0"/>
              <a:t> </a:t>
            </a:r>
            <a:r>
              <a:rPr lang="en-US" sz="1800" dirty="0" err="1" smtClean="0"/>
              <a:t>ճանաչում</a:t>
            </a:r>
            <a:r>
              <a:rPr lang="en-US" sz="1800" dirty="0" smtClean="0"/>
              <a:t>:</a:t>
            </a:r>
          </a:p>
          <a:p>
            <a:r>
              <a:rPr lang="en-US" sz="1800" dirty="0" err="1" smtClean="0"/>
              <a:t>Գ.Անենթակա</a:t>
            </a:r>
            <a:r>
              <a:rPr lang="en-US" sz="1800" dirty="0" smtClean="0"/>
              <a:t> </a:t>
            </a:r>
            <a:r>
              <a:rPr lang="en-US" sz="1800" dirty="0" err="1" smtClean="0"/>
              <a:t>նախադասությունները</a:t>
            </a:r>
            <a:r>
              <a:rPr lang="en-US" sz="1800" dirty="0" smtClean="0"/>
              <a:t> </a:t>
            </a:r>
            <a:r>
              <a:rPr lang="en-US" sz="1800" dirty="0" err="1" smtClean="0"/>
              <a:t>արտահայտում</a:t>
            </a:r>
            <a:r>
              <a:rPr lang="en-US" sz="1800" dirty="0" smtClean="0"/>
              <a:t> </a:t>
            </a:r>
            <a:r>
              <a:rPr lang="en-US" sz="1800" dirty="0" err="1" smtClean="0"/>
              <a:t>են</a:t>
            </a:r>
            <a:r>
              <a:rPr lang="en-US" sz="1800" dirty="0" smtClean="0"/>
              <a:t> </a:t>
            </a:r>
            <a:r>
              <a:rPr lang="en-US" sz="1800" dirty="0" err="1" smtClean="0"/>
              <a:t>դեմքի</a:t>
            </a:r>
            <a:r>
              <a:rPr lang="en-US" sz="1800" dirty="0" smtClean="0"/>
              <a:t> </a:t>
            </a:r>
            <a:r>
              <a:rPr lang="en-US" sz="1800" dirty="0" err="1" smtClean="0"/>
              <a:t>անորոշություն</a:t>
            </a:r>
            <a:r>
              <a:rPr lang="en-US" sz="1800" dirty="0" smtClean="0"/>
              <a:t>: - </a:t>
            </a:r>
            <a:r>
              <a:rPr lang="en-US" sz="1800" dirty="0" err="1" smtClean="0"/>
              <a:t>Արամին</a:t>
            </a:r>
            <a:r>
              <a:rPr lang="en-US" sz="1800" dirty="0" smtClean="0"/>
              <a:t> </a:t>
            </a:r>
            <a:r>
              <a:rPr lang="en-US" sz="1800" dirty="0" err="1" smtClean="0"/>
              <a:t>կանչում</a:t>
            </a:r>
            <a:r>
              <a:rPr lang="en-US" sz="1800" dirty="0" smtClean="0"/>
              <a:t> </a:t>
            </a:r>
            <a:r>
              <a:rPr lang="en-US" sz="1800" dirty="0" err="1" smtClean="0"/>
              <a:t>են</a:t>
            </a:r>
            <a:r>
              <a:rPr lang="en-US" sz="1800" dirty="0" smtClean="0"/>
              <a:t> </a:t>
            </a:r>
            <a:r>
              <a:rPr lang="en-US" sz="1800" dirty="0" err="1" smtClean="0"/>
              <a:t>գրասենյակից</a:t>
            </a:r>
            <a:r>
              <a:rPr lang="en-US" sz="1800" dirty="0" smtClean="0"/>
              <a:t>: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t3.gstatic.com/images?q=tbn:ANd9GcTZFeygCIwh2btLNRamAYDfnuJbAxFV1cbUJTkCh7D7P5VhC84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173494">
            <a:off x="5405536" y="4391325"/>
            <a:ext cx="3613022" cy="22517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7043758" cy="6473952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Անդեմ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նախադասություն</a:t>
            </a:r>
            <a:r>
              <a:rPr lang="en-US" sz="2800" b="1" dirty="0" smtClean="0"/>
              <a:t> – </a:t>
            </a:r>
            <a:br>
              <a:rPr lang="en-US" sz="2800" b="1" dirty="0" smtClean="0"/>
            </a:br>
            <a:r>
              <a:rPr lang="en-US" sz="2800" dirty="0" err="1" smtClean="0"/>
              <a:t>Ա</a:t>
            </a:r>
            <a:r>
              <a:rPr lang="en-US" dirty="0" err="1" smtClean="0"/>
              <a:t>յն</a:t>
            </a:r>
            <a:r>
              <a:rPr lang="en-US" dirty="0" smtClean="0"/>
              <a:t> </a:t>
            </a:r>
            <a:r>
              <a:rPr lang="en-US" dirty="0" err="1" smtClean="0"/>
              <a:t>նախադասությունը</a:t>
            </a:r>
            <a:r>
              <a:rPr lang="en-US" dirty="0" smtClean="0"/>
              <a:t>, </a:t>
            </a:r>
            <a:r>
              <a:rPr lang="en-US" dirty="0" err="1" smtClean="0"/>
              <a:t>որը</a:t>
            </a:r>
            <a:r>
              <a:rPr lang="en-US" dirty="0" smtClean="0"/>
              <a:t> </a:t>
            </a:r>
            <a:r>
              <a:rPr lang="en-US" dirty="0" err="1" smtClean="0"/>
              <a:t>չունի</a:t>
            </a:r>
            <a:r>
              <a:rPr lang="en-US" dirty="0" smtClean="0"/>
              <a:t> </a:t>
            </a:r>
            <a:r>
              <a:rPr lang="en-US" dirty="0" err="1" smtClean="0"/>
              <a:t>քերականական</a:t>
            </a:r>
            <a:r>
              <a:rPr lang="en-US" dirty="0" smtClean="0"/>
              <a:t> </a:t>
            </a:r>
            <a:r>
              <a:rPr lang="en-US" dirty="0" err="1" smtClean="0"/>
              <a:t>դեմք</a:t>
            </a:r>
            <a:r>
              <a:rPr lang="en-US" dirty="0" smtClean="0"/>
              <a:t>, </a:t>
            </a:r>
            <a:r>
              <a:rPr lang="en-US" dirty="0" err="1" smtClean="0"/>
              <a:t>կոչվում</a:t>
            </a:r>
            <a:r>
              <a:rPr lang="en-US" dirty="0" smtClean="0"/>
              <a:t> է </a:t>
            </a:r>
            <a:r>
              <a:rPr lang="en-US" dirty="0" err="1" smtClean="0"/>
              <a:t>անդեմ</a:t>
            </a:r>
            <a:r>
              <a:rPr lang="en-US" dirty="0" smtClean="0"/>
              <a:t> </a:t>
            </a:r>
            <a:r>
              <a:rPr lang="en-US" dirty="0" err="1" smtClean="0"/>
              <a:t>նախադասություն</a:t>
            </a:r>
            <a:r>
              <a:rPr lang="en-US" dirty="0" smtClean="0"/>
              <a:t>:</a:t>
            </a:r>
          </a:p>
          <a:p>
            <a:r>
              <a:rPr lang="en-US" sz="2800" dirty="0" err="1" smtClean="0"/>
              <a:t>Լինում</a:t>
            </a:r>
            <a:r>
              <a:rPr lang="en-US" sz="2800" dirty="0" smtClean="0"/>
              <a:t> </a:t>
            </a:r>
            <a:r>
              <a:rPr lang="en-US" sz="2800" dirty="0" err="1" smtClean="0"/>
              <a:t>են</a:t>
            </a:r>
            <a:r>
              <a:rPr lang="en-US" sz="2800" dirty="0" smtClean="0"/>
              <a:t> </a:t>
            </a:r>
          </a:p>
          <a:p>
            <a:r>
              <a:rPr lang="en-US" dirty="0" err="1" smtClean="0"/>
              <a:t>Ա.Բայական</a:t>
            </a:r>
            <a:r>
              <a:rPr lang="en-US" dirty="0" smtClean="0"/>
              <a:t> </a:t>
            </a:r>
            <a:r>
              <a:rPr lang="en-US" sz="2800" dirty="0" smtClean="0"/>
              <a:t>– </a:t>
            </a:r>
            <a:r>
              <a:rPr lang="en-US" sz="1800" dirty="0" err="1" smtClean="0"/>
              <a:t>Այն</a:t>
            </a:r>
            <a:r>
              <a:rPr lang="en-US" sz="1800" dirty="0" smtClean="0"/>
              <a:t> </a:t>
            </a:r>
            <a:r>
              <a:rPr lang="en-US" sz="1800" dirty="0" err="1" smtClean="0"/>
              <a:t>նախադասությունը</a:t>
            </a:r>
            <a:r>
              <a:rPr lang="en-US" sz="1800" dirty="0" smtClean="0"/>
              <a:t>, </a:t>
            </a:r>
            <a:r>
              <a:rPr lang="en-US" sz="1800" dirty="0" err="1" smtClean="0"/>
              <a:t>որի</a:t>
            </a:r>
            <a:r>
              <a:rPr lang="en-US" sz="1800" dirty="0" smtClean="0"/>
              <a:t> </a:t>
            </a:r>
            <a:r>
              <a:rPr lang="en-US" sz="1800" dirty="0" err="1" smtClean="0"/>
              <a:t>գլխավոր</a:t>
            </a:r>
            <a:r>
              <a:rPr lang="en-US" sz="1800" dirty="0" smtClean="0"/>
              <a:t> </a:t>
            </a:r>
            <a:r>
              <a:rPr lang="en-US" sz="1800" dirty="0" err="1" smtClean="0"/>
              <a:t>անդամն</a:t>
            </a:r>
            <a:r>
              <a:rPr lang="en-US" sz="1800" dirty="0" smtClean="0"/>
              <a:t> </a:t>
            </a:r>
            <a:r>
              <a:rPr lang="en-US" sz="1800" dirty="0" err="1" smtClean="0"/>
              <a:t>արտահայտված</a:t>
            </a:r>
            <a:r>
              <a:rPr lang="en-US" sz="1800" dirty="0" smtClean="0"/>
              <a:t> է </a:t>
            </a:r>
            <a:r>
              <a:rPr lang="en-US" sz="1800" dirty="0" err="1" smtClean="0"/>
              <a:t>անդեմ</a:t>
            </a:r>
            <a:r>
              <a:rPr lang="en-US" sz="1800" dirty="0" smtClean="0"/>
              <a:t> </a:t>
            </a:r>
            <a:r>
              <a:rPr lang="en-US" sz="1800" dirty="0" err="1" smtClean="0"/>
              <a:t>բայով</a:t>
            </a:r>
            <a:r>
              <a:rPr lang="en-US" sz="1800" dirty="0" smtClean="0"/>
              <a:t>, </a:t>
            </a:r>
            <a:r>
              <a:rPr lang="en-US" sz="1800" dirty="0" err="1" smtClean="0"/>
              <a:t>կոչվում</a:t>
            </a:r>
            <a:r>
              <a:rPr lang="en-US" sz="1800" dirty="0" smtClean="0"/>
              <a:t> է </a:t>
            </a:r>
            <a:r>
              <a:rPr lang="en-US" sz="1800" dirty="0" err="1" smtClean="0"/>
              <a:t>բայական</a:t>
            </a:r>
            <a:r>
              <a:rPr lang="en-US" sz="1800" dirty="0" smtClean="0"/>
              <a:t> </a:t>
            </a:r>
            <a:r>
              <a:rPr lang="en-US" sz="1800" dirty="0" err="1" smtClean="0"/>
              <a:t>անդեմ</a:t>
            </a:r>
            <a:r>
              <a:rPr lang="en-US" sz="1800" dirty="0" smtClean="0"/>
              <a:t> </a:t>
            </a:r>
            <a:r>
              <a:rPr lang="en-US" sz="1800" dirty="0" err="1" smtClean="0"/>
              <a:t>նախադասություն</a:t>
            </a:r>
            <a:r>
              <a:rPr lang="en-US" sz="1800" dirty="0" smtClean="0"/>
              <a:t>:</a:t>
            </a:r>
          </a:p>
          <a:p>
            <a:r>
              <a:rPr lang="en-US" sz="1800" dirty="0" err="1" smtClean="0"/>
              <a:t>Անաղարտ</a:t>
            </a:r>
            <a:r>
              <a:rPr lang="en-US" sz="1800" dirty="0" smtClean="0"/>
              <a:t> </a:t>
            </a:r>
            <a:r>
              <a:rPr lang="en-US" sz="1800" dirty="0" err="1" smtClean="0"/>
              <a:t>պահել</a:t>
            </a:r>
            <a:r>
              <a:rPr lang="en-US" sz="1800" dirty="0" smtClean="0"/>
              <a:t> </a:t>
            </a:r>
            <a:r>
              <a:rPr lang="en-US" sz="1800" dirty="0" err="1" smtClean="0"/>
              <a:t>մայրենի</a:t>
            </a:r>
            <a:r>
              <a:rPr lang="en-US" sz="1800" dirty="0" smtClean="0"/>
              <a:t> </a:t>
            </a:r>
            <a:r>
              <a:rPr lang="en-US" sz="1800" dirty="0" err="1" smtClean="0"/>
              <a:t>լեզուն</a:t>
            </a:r>
            <a:r>
              <a:rPr lang="en-US" sz="1800" dirty="0" smtClean="0"/>
              <a:t>:</a:t>
            </a:r>
            <a:endParaRPr lang="en-US" sz="2800" dirty="0" smtClean="0"/>
          </a:p>
          <a:p>
            <a:r>
              <a:rPr lang="en-US" dirty="0" err="1" smtClean="0"/>
              <a:t>Բ.Անվանական</a:t>
            </a:r>
            <a:r>
              <a:rPr lang="en-US" sz="2800" dirty="0" smtClean="0"/>
              <a:t> – </a:t>
            </a:r>
            <a:r>
              <a:rPr lang="en-US" sz="1800" dirty="0" err="1" smtClean="0"/>
              <a:t>Այն</a:t>
            </a:r>
            <a:r>
              <a:rPr lang="en-US" sz="1800" dirty="0" smtClean="0"/>
              <a:t> </a:t>
            </a:r>
            <a:r>
              <a:rPr lang="en-US" sz="1800" dirty="0" err="1" smtClean="0"/>
              <a:t>անդեմ</a:t>
            </a:r>
            <a:r>
              <a:rPr lang="en-US" sz="1800" dirty="0" smtClean="0"/>
              <a:t> </a:t>
            </a:r>
            <a:r>
              <a:rPr lang="en-US" sz="1800" dirty="0" err="1" smtClean="0"/>
              <a:t>նախադասությունը</a:t>
            </a:r>
            <a:r>
              <a:rPr lang="en-US" sz="1800" dirty="0" smtClean="0"/>
              <a:t>, </a:t>
            </a:r>
            <a:r>
              <a:rPr lang="en-US" sz="1800" dirty="0" err="1" smtClean="0"/>
              <a:t>որի</a:t>
            </a:r>
            <a:r>
              <a:rPr lang="en-US" sz="1800" dirty="0" smtClean="0"/>
              <a:t> </a:t>
            </a:r>
            <a:r>
              <a:rPr lang="en-US" sz="1800" dirty="0" err="1" smtClean="0"/>
              <a:t>գլխավոր</a:t>
            </a:r>
            <a:r>
              <a:rPr lang="en-US" sz="1800" dirty="0" smtClean="0"/>
              <a:t> </a:t>
            </a:r>
            <a:r>
              <a:rPr lang="en-US" sz="1800" dirty="0" err="1" smtClean="0"/>
              <a:t>անդամն</a:t>
            </a:r>
            <a:r>
              <a:rPr lang="en-US" sz="1800" dirty="0" smtClean="0"/>
              <a:t> </a:t>
            </a:r>
            <a:r>
              <a:rPr lang="en-US" sz="1800" dirty="0" err="1" smtClean="0"/>
              <a:t>արտահայտված</a:t>
            </a:r>
            <a:r>
              <a:rPr lang="en-US" sz="1800" dirty="0" smtClean="0"/>
              <a:t> է  </a:t>
            </a:r>
            <a:r>
              <a:rPr lang="en-US" sz="1800" dirty="0" err="1" smtClean="0"/>
              <a:t>որևէ</a:t>
            </a:r>
            <a:r>
              <a:rPr lang="en-US" sz="1800" dirty="0" smtClean="0"/>
              <a:t> </a:t>
            </a:r>
            <a:r>
              <a:rPr lang="en-US" sz="1800" dirty="0" err="1" smtClean="0"/>
              <a:t>անուն</a:t>
            </a:r>
            <a:r>
              <a:rPr lang="en-US" sz="1800" dirty="0" smtClean="0"/>
              <a:t> </a:t>
            </a:r>
            <a:r>
              <a:rPr lang="en-US" sz="1800" dirty="0" err="1" smtClean="0"/>
              <a:t>խոսքի</a:t>
            </a:r>
            <a:r>
              <a:rPr lang="en-US" sz="1800" dirty="0" smtClean="0"/>
              <a:t> </a:t>
            </a:r>
            <a:r>
              <a:rPr lang="en-US" sz="1800" dirty="0" err="1" smtClean="0"/>
              <a:t>մասով</a:t>
            </a:r>
            <a:r>
              <a:rPr lang="en-US" sz="1800" dirty="0" smtClean="0"/>
              <a:t>, </a:t>
            </a:r>
            <a:r>
              <a:rPr lang="en-US" sz="1800" dirty="0" err="1" smtClean="0"/>
              <a:t>կոչվում</a:t>
            </a:r>
            <a:r>
              <a:rPr lang="en-US" sz="1800" dirty="0" smtClean="0"/>
              <a:t> է </a:t>
            </a:r>
            <a:r>
              <a:rPr lang="en-US" sz="1800" dirty="0" err="1" smtClean="0"/>
              <a:t>անվանական</a:t>
            </a:r>
            <a:r>
              <a:rPr lang="en-US" sz="1800" dirty="0" smtClean="0"/>
              <a:t> </a:t>
            </a:r>
            <a:r>
              <a:rPr lang="en-US" sz="1800" dirty="0" err="1" smtClean="0"/>
              <a:t>անդեմ</a:t>
            </a:r>
            <a:r>
              <a:rPr lang="en-US" sz="1800" dirty="0" smtClean="0"/>
              <a:t> </a:t>
            </a:r>
            <a:r>
              <a:rPr lang="en-US" sz="1800" dirty="0" err="1" smtClean="0"/>
              <a:t>նախադասություն</a:t>
            </a:r>
            <a:r>
              <a:rPr lang="en-US" sz="1800" dirty="0" smtClean="0"/>
              <a:t>:</a:t>
            </a:r>
          </a:p>
          <a:p>
            <a:r>
              <a:rPr lang="en-US" sz="1800" dirty="0" err="1" smtClean="0"/>
              <a:t>Ութսունմեկ</a:t>
            </a:r>
            <a:r>
              <a:rPr lang="en-US" sz="1800" dirty="0" smtClean="0"/>
              <a:t> </a:t>
            </a:r>
            <a:r>
              <a:rPr lang="en-US" sz="1800" dirty="0" err="1" smtClean="0"/>
              <a:t>թիվ</a:t>
            </a:r>
            <a:r>
              <a:rPr lang="en-US" sz="1800" dirty="0" smtClean="0"/>
              <a:t>:</a:t>
            </a:r>
          </a:p>
          <a:p>
            <a:r>
              <a:rPr lang="en-US" sz="1800" dirty="0" err="1" smtClean="0"/>
              <a:t>Վաղարշապատ</a:t>
            </a:r>
            <a:r>
              <a:rPr lang="en-US" sz="1800" dirty="0" smtClean="0"/>
              <a:t>:</a:t>
            </a:r>
          </a:p>
          <a:p>
            <a:r>
              <a:rPr lang="en-US" sz="1800" dirty="0" err="1" smtClean="0"/>
              <a:t>Էջմիածին</a:t>
            </a:r>
            <a:r>
              <a:rPr lang="en-US" sz="1800" dirty="0" smtClean="0"/>
              <a:t>:</a:t>
            </a:r>
          </a:p>
          <a:p>
            <a:r>
              <a:rPr lang="en-US" sz="1800" dirty="0" err="1" smtClean="0"/>
              <a:t>Միրգ</a:t>
            </a:r>
            <a:r>
              <a:rPr lang="en-US" sz="1800" dirty="0" smtClean="0"/>
              <a:t> </a:t>
            </a:r>
            <a:r>
              <a:rPr lang="en-US" sz="1800" dirty="0" err="1" smtClean="0"/>
              <a:t>ու</a:t>
            </a:r>
            <a:r>
              <a:rPr lang="en-US" sz="1800" dirty="0" smtClean="0"/>
              <a:t> </a:t>
            </a:r>
            <a:r>
              <a:rPr lang="en-US" sz="1800" dirty="0" err="1" smtClean="0"/>
              <a:t>փոշի</a:t>
            </a:r>
            <a:r>
              <a:rPr lang="en-US" sz="1800" dirty="0" smtClean="0"/>
              <a:t>:</a:t>
            </a:r>
          </a:p>
          <a:p>
            <a:r>
              <a:rPr lang="en-US" sz="1800" dirty="0" err="1" smtClean="0"/>
              <a:t>Անխիղճ</a:t>
            </a:r>
            <a:r>
              <a:rPr lang="en-US" sz="1800" dirty="0" smtClean="0"/>
              <a:t> </a:t>
            </a:r>
            <a:r>
              <a:rPr lang="en-US" sz="1800" dirty="0" err="1" smtClean="0"/>
              <a:t>արև</a:t>
            </a:r>
            <a:r>
              <a:rPr lang="en-US" sz="1800" dirty="0" smtClean="0"/>
              <a:t>:</a:t>
            </a:r>
            <a:endParaRPr lang="en-US" sz="1800" dirty="0"/>
          </a:p>
        </p:txBody>
      </p:sp>
      <p:sp>
        <p:nvSpPr>
          <p:cNvPr id="2050" name="AutoShape 2" descr="http://t3.gstatic.com/images?q=tbn:ANd9GcTZFeygCIwh2btLNRamAYDfnuJbAxFV1cbUJTkCh7D7P5VhC846"/>
          <p:cNvSpPr>
            <a:spLocks noChangeAspect="1" noChangeArrowheads="1"/>
          </p:cNvSpPr>
          <p:nvPr/>
        </p:nvSpPr>
        <p:spPr bwMode="auto">
          <a:xfrm>
            <a:off x="117475" y="-958850"/>
            <a:ext cx="2705100" cy="16859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9" dur="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1" dur="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4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2" dur="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3" dur="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6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5" dur="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8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6" dur="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67" dur="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8" dur="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0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8" dur="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9" dur="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0" dur="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2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4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6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0" dur="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91" dur="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2" dur="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4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5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6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8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2" dur="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03" dur="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4" dur="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6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7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8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9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0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4" dur="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15" dur="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6" dur="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8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9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0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1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2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8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ՊԱՐԶ  ԸՆԴԱՐՁԱԿ  ՆԱԽԱԴԱՍՈՒԹՅՈՒՆ</a:t>
            </a:r>
            <a:endParaRPr lang="en-US" sz="28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Այն</a:t>
            </a:r>
            <a:r>
              <a:rPr lang="en-US" dirty="0" smtClean="0"/>
              <a:t> </a:t>
            </a:r>
            <a:r>
              <a:rPr lang="en-US" dirty="0" err="1" smtClean="0"/>
              <a:t>պարզ</a:t>
            </a:r>
            <a:r>
              <a:rPr lang="en-US" dirty="0" smtClean="0"/>
              <a:t> </a:t>
            </a:r>
            <a:r>
              <a:rPr lang="en-US" dirty="0" err="1" smtClean="0"/>
              <a:t>նախադասությունը</a:t>
            </a:r>
            <a:r>
              <a:rPr lang="en-US" dirty="0" smtClean="0"/>
              <a:t>, </a:t>
            </a:r>
            <a:r>
              <a:rPr lang="en-US" dirty="0" err="1" smtClean="0"/>
              <a:t>որի</a:t>
            </a:r>
            <a:r>
              <a:rPr lang="en-US" dirty="0" smtClean="0"/>
              <a:t> </a:t>
            </a:r>
            <a:r>
              <a:rPr lang="en-US" dirty="0" err="1" smtClean="0"/>
              <a:t>կազմի</a:t>
            </a:r>
            <a:r>
              <a:rPr lang="en-US" dirty="0" smtClean="0"/>
              <a:t> </a:t>
            </a:r>
            <a:r>
              <a:rPr lang="en-US" dirty="0" err="1" smtClean="0"/>
              <a:t>մեջ</a:t>
            </a:r>
            <a:r>
              <a:rPr lang="en-US" dirty="0" smtClean="0"/>
              <a:t> </a:t>
            </a:r>
            <a:r>
              <a:rPr lang="en-US" dirty="0" err="1" smtClean="0"/>
              <a:t>կա</a:t>
            </a:r>
            <a:r>
              <a:rPr lang="en-US" dirty="0" smtClean="0"/>
              <a:t> </a:t>
            </a:r>
            <a:r>
              <a:rPr lang="en-US" dirty="0" err="1" smtClean="0"/>
              <a:t>լրացում</a:t>
            </a:r>
            <a:r>
              <a:rPr lang="en-US" dirty="0" smtClean="0"/>
              <a:t>, </a:t>
            </a:r>
            <a:r>
              <a:rPr lang="en-US" dirty="0" err="1" smtClean="0"/>
              <a:t>կոչվում</a:t>
            </a:r>
            <a:r>
              <a:rPr lang="en-US" dirty="0" smtClean="0"/>
              <a:t> է </a:t>
            </a:r>
            <a:r>
              <a:rPr lang="en-US" dirty="0" err="1" smtClean="0"/>
              <a:t>պարզ</a:t>
            </a:r>
            <a:r>
              <a:rPr lang="en-US" dirty="0" smtClean="0"/>
              <a:t> </a:t>
            </a:r>
            <a:r>
              <a:rPr lang="en-US" dirty="0" err="1" smtClean="0"/>
              <a:t>ընդարձակ</a:t>
            </a:r>
            <a:r>
              <a:rPr lang="en-US" dirty="0" smtClean="0"/>
              <a:t> </a:t>
            </a:r>
            <a:r>
              <a:rPr lang="en-US" dirty="0" err="1" smtClean="0"/>
              <a:t>նախադասություն</a:t>
            </a:r>
            <a:r>
              <a:rPr lang="en-US" dirty="0" smtClean="0"/>
              <a:t>: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Լրացումները</a:t>
            </a:r>
            <a:r>
              <a:rPr lang="en-US" dirty="0" smtClean="0"/>
              <a:t> </a:t>
            </a:r>
            <a:r>
              <a:rPr lang="en-US" dirty="0" err="1" smtClean="0"/>
              <a:t>կարող</a:t>
            </a:r>
            <a:r>
              <a:rPr lang="en-US" dirty="0" smtClean="0"/>
              <a:t> </a:t>
            </a:r>
            <a:r>
              <a:rPr lang="en-US" dirty="0" err="1" smtClean="0"/>
              <a:t>են</a:t>
            </a:r>
            <a:r>
              <a:rPr lang="en-US" dirty="0" smtClean="0"/>
              <a:t> </a:t>
            </a:r>
            <a:r>
              <a:rPr lang="en-US" dirty="0" err="1" smtClean="0"/>
              <a:t>ունենալ</a:t>
            </a:r>
            <a:r>
              <a:rPr lang="en-US" dirty="0" smtClean="0"/>
              <a:t> </a:t>
            </a:r>
            <a:r>
              <a:rPr lang="en-US" dirty="0" err="1" smtClean="0"/>
              <a:t>իրենց</a:t>
            </a:r>
            <a:r>
              <a:rPr lang="en-US" dirty="0" smtClean="0"/>
              <a:t> </a:t>
            </a:r>
            <a:r>
              <a:rPr lang="en-US" dirty="0" err="1" smtClean="0"/>
              <a:t>լրացումները</a:t>
            </a:r>
            <a:r>
              <a:rPr lang="en-US" dirty="0" smtClean="0"/>
              <a:t>, </a:t>
            </a:r>
            <a:r>
              <a:rPr lang="en-US" dirty="0" err="1" smtClean="0"/>
              <a:t>որոնք</a:t>
            </a:r>
            <a:r>
              <a:rPr lang="en-US" dirty="0" smtClean="0"/>
              <a:t> </a:t>
            </a:r>
            <a:r>
              <a:rPr lang="en-US" dirty="0" err="1" smtClean="0"/>
              <a:t>կոչվում</a:t>
            </a:r>
            <a:r>
              <a:rPr lang="en-US" dirty="0" smtClean="0"/>
              <a:t> </a:t>
            </a:r>
            <a:r>
              <a:rPr lang="en-US" dirty="0" err="1" smtClean="0"/>
              <a:t>են</a:t>
            </a:r>
            <a:r>
              <a:rPr lang="en-US" dirty="0" smtClean="0"/>
              <a:t> </a:t>
            </a:r>
            <a:r>
              <a:rPr lang="en-US" dirty="0" err="1" smtClean="0"/>
              <a:t>լրացման</a:t>
            </a:r>
            <a:r>
              <a:rPr lang="en-US" dirty="0" smtClean="0"/>
              <a:t> </a:t>
            </a:r>
            <a:r>
              <a:rPr lang="en-US" dirty="0" err="1" smtClean="0"/>
              <a:t>լրացումներ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289" name="Рисунок 61" descr="http://s3.rimg.info/ecb7020315ec783641ec7cce7ba093ee.gif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332069">
            <a:off x="324218" y="3931734"/>
            <a:ext cx="3371094" cy="23774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7615262" cy="664371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Իրիկվա</a:t>
            </a:r>
            <a:r>
              <a:rPr lang="en-US" dirty="0" smtClean="0"/>
              <a:t> </a:t>
            </a:r>
            <a:r>
              <a:rPr lang="en-US" dirty="0" err="1" smtClean="0"/>
              <a:t>հովից</a:t>
            </a:r>
            <a:r>
              <a:rPr lang="en-US" dirty="0" smtClean="0"/>
              <a:t> </a:t>
            </a:r>
            <a:r>
              <a:rPr lang="en-US" dirty="0" err="1" smtClean="0"/>
              <a:t>խշշում</a:t>
            </a:r>
            <a:r>
              <a:rPr lang="en-US" dirty="0" smtClean="0"/>
              <a:t> </a:t>
            </a:r>
            <a:r>
              <a:rPr lang="en-US" dirty="0" err="1" smtClean="0"/>
              <a:t>էին</a:t>
            </a:r>
            <a:r>
              <a:rPr lang="en-US" dirty="0" smtClean="0"/>
              <a:t> </a:t>
            </a:r>
            <a:r>
              <a:rPr lang="en-US" dirty="0" err="1" smtClean="0"/>
              <a:t>փարթամ</a:t>
            </a:r>
            <a:r>
              <a:rPr lang="en-US" dirty="0" smtClean="0"/>
              <a:t> </a:t>
            </a:r>
            <a:r>
              <a:rPr lang="en-US" dirty="0" err="1" smtClean="0"/>
              <a:t>սիմինդրի</a:t>
            </a:r>
            <a:r>
              <a:rPr lang="en-US" dirty="0" smtClean="0"/>
              <a:t> </a:t>
            </a:r>
            <a:r>
              <a:rPr lang="en-US" dirty="0" err="1" smtClean="0"/>
              <a:t>ցողունները</a:t>
            </a:r>
            <a:r>
              <a:rPr lang="en-US" dirty="0" smtClean="0"/>
              <a:t>: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85852" y="857232"/>
            <a:ext cx="2428892" cy="10715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Ենթակա</a:t>
            </a:r>
            <a:endParaRPr lang="en-US" dirty="0" smtClean="0"/>
          </a:p>
          <a:p>
            <a:pPr algn="ctr"/>
            <a:r>
              <a:rPr lang="en-US" dirty="0" err="1" smtClean="0"/>
              <a:t>Ցողունները</a:t>
            </a:r>
            <a:endParaRPr lang="en-US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57752" y="785794"/>
            <a:ext cx="2286016" cy="10001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Ստորոգյալ</a:t>
            </a:r>
            <a:endParaRPr lang="en-US" dirty="0" smtClean="0"/>
          </a:p>
          <a:p>
            <a:pPr algn="ctr"/>
            <a:r>
              <a:rPr lang="en-US" dirty="0" err="1" smtClean="0"/>
              <a:t>Խշշում</a:t>
            </a:r>
            <a:r>
              <a:rPr lang="en-US" dirty="0" smtClean="0"/>
              <a:t> </a:t>
            </a:r>
            <a:r>
              <a:rPr lang="en-US" dirty="0" err="1" smtClean="0"/>
              <a:t>էին</a:t>
            </a:r>
            <a:endParaRPr lang="en-US" dirty="0"/>
          </a:p>
        </p:txBody>
      </p:sp>
      <p:cxnSp>
        <p:nvCxnSpPr>
          <p:cNvPr id="8" name="Прямая соединительная линия 7"/>
          <p:cNvCxnSpPr>
            <a:stCxn id="4" idx="3"/>
          </p:cNvCxnSpPr>
          <p:nvPr/>
        </p:nvCxnSpPr>
        <p:spPr>
          <a:xfrm>
            <a:off x="3714744" y="1393017"/>
            <a:ext cx="1143008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2179621" y="2249479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16" idx="0"/>
          </p:cNvCxnSpPr>
          <p:nvPr/>
        </p:nvCxnSpPr>
        <p:spPr>
          <a:xfrm rot="16200000" flipH="1">
            <a:off x="5661431" y="2196696"/>
            <a:ext cx="857254" cy="357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714480" y="2571744"/>
            <a:ext cx="1714512" cy="9286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Լրացում</a:t>
            </a:r>
            <a:endParaRPr lang="en-US" dirty="0" smtClean="0"/>
          </a:p>
          <a:p>
            <a:pPr algn="ctr"/>
            <a:r>
              <a:rPr lang="en-US" dirty="0" err="1" smtClean="0"/>
              <a:t>Սիմինդրի</a:t>
            </a: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214942" y="2643182"/>
            <a:ext cx="1785950" cy="10001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Լրացում</a:t>
            </a:r>
            <a:endParaRPr lang="en-US" dirty="0" smtClean="0"/>
          </a:p>
          <a:p>
            <a:pPr algn="ctr"/>
            <a:r>
              <a:rPr lang="en-US" dirty="0" err="1" smtClean="0"/>
              <a:t>Հովից</a:t>
            </a:r>
            <a:endParaRPr lang="en-US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 rot="5400000">
            <a:off x="2251059" y="3749677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1714480" y="4000504"/>
            <a:ext cx="1714512" cy="13573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Լրացման</a:t>
            </a:r>
            <a:r>
              <a:rPr lang="en-US" sz="1600" dirty="0" smtClean="0"/>
              <a:t> </a:t>
            </a:r>
            <a:r>
              <a:rPr lang="en-US" sz="1600" dirty="0" err="1" smtClean="0"/>
              <a:t>լրացում</a:t>
            </a:r>
            <a:endParaRPr lang="en-US" sz="1600" dirty="0" smtClean="0"/>
          </a:p>
          <a:p>
            <a:pPr algn="ctr"/>
            <a:r>
              <a:rPr lang="en-US" dirty="0" err="1" smtClean="0"/>
              <a:t>Փարթամ</a:t>
            </a:r>
            <a:endParaRPr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5357818" y="4143380"/>
            <a:ext cx="1571636" cy="12144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y-AM" sz="1600" dirty="0" smtClean="0"/>
              <a:t>Լ</a:t>
            </a:r>
            <a:r>
              <a:rPr lang="en-US" sz="1600" dirty="0" err="1" smtClean="0"/>
              <a:t>րացման</a:t>
            </a:r>
            <a:r>
              <a:rPr lang="en-US" sz="1600" dirty="0" smtClean="0"/>
              <a:t> </a:t>
            </a:r>
            <a:r>
              <a:rPr lang="en-US" sz="1600" dirty="0" err="1" smtClean="0"/>
              <a:t>լրացում</a:t>
            </a:r>
            <a:endParaRPr lang="en-US" sz="1600" dirty="0" smtClean="0"/>
          </a:p>
          <a:p>
            <a:pPr algn="ctr"/>
            <a:r>
              <a:rPr lang="en-US" dirty="0" err="1" smtClean="0"/>
              <a:t>Իրկվա</a:t>
            </a:r>
            <a:endParaRPr lang="en-US" dirty="0"/>
          </a:p>
        </p:txBody>
      </p:sp>
      <p:cxnSp>
        <p:nvCxnSpPr>
          <p:cNvPr id="33" name="Прямая со стрелкой 32"/>
          <p:cNvCxnSpPr/>
          <p:nvPr/>
        </p:nvCxnSpPr>
        <p:spPr>
          <a:xfrm rot="16200000" flipH="1">
            <a:off x="5768587" y="3875488"/>
            <a:ext cx="500066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2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Գոյականական</a:t>
            </a:r>
            <a:r>
              <a:rPr lang="en-US" sz="32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2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անդամի</a:t>
            </a:r>
            <a:r>
              <a:rPr lang="en-US" sz="32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2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լրացումներ</a:t>
            </a:r>
            <a:endParaRPr lang="en-US" sz="32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endParaRPr lang="en-US" sz="2800" dirty="0" smtClean="0"/>
          </a:p>
          <a:p>
            <a:pPr algn="ctr"/>
            <a:r>
              <a:rPr lang="en-US" sz="2800" dirty="0" err="1" smtClean="0"/>
              <a:t>Որոշիչ</a:t>
            </a:r>
            <a:endParaRPr lang="en-US" sz="2800" dirty="0" smtClean="0"/>
          </a:p>
          <a:p>
            <a:pPr algn="ctr"/>
            <a:endParaRPr lang="en-US" sz="2800" dirty="0" smtClean="0"/>
          </a:p>
          <a:p>
            <a:pPr algn="ctr"/>
            <a:r>
              <a:rPr lang="en-US" sz="2800" dirty="0" err="1" smtClean="0"/>
              <a:t>Հատկացուցիչ</a:t>
            </a:r>
            <a:endParaRPr lang="en-US" sz="2800" dirty="0" smtClean="0"/>
          </a:p>
          <a:p>
            <a:pPr algn="ctr"/>
            <a:endParaRPr lang="en-US" sz="2800" dirty="0" smtClean="0"/>
          </a:p>
          <a:p>
            <a:pPr algn="ctr"/>
            <a:r>
              <a:rPr lang="en-US" sz="2800" dirty="0" err="1" smtClean="0"/>
              <a:t>Բացահայտիչ</a:t>
            </a:r>
            <a:endParaRPr lang="en-US" sz="2800" dirty="0"/>
          </a:p>
        </p:txBody>
      </p:sp>
      <p:pic>
        <p:nvPicPr>
          <p:cNvPr id="10242" name="Picture 2" descr="http://t3.gstatic.com/images?q=tbn:ANd9GcRHIiuArLBiVXRBC46QSeczy1hVRYPmkwIXiRaTnuH0KED2fUV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928802"/>
            <a:ext cx="2829842" cy="3533783"/>
          </a:xfrm>
          <a:prstGeom prst="rect">
            <a:avLst/>
          </a:prstGeom>
          <a:noFill/>
        </p:spPr>
      </p:pic>
      <p:pic>
        <p:nvPicPr>
          <p:cNvPr id="5" name="rg_hi" descr="http://t3.gstatic.com/images?q=tbn:ANd9GcQXwCVhC7Hm4cApQmUQxoDtia79JHj5aDKOq_SFjxtOns3zBOEWgg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2143116"/>
            <a:ext cx="2643206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rg_hi" descr="http://t1.gstatic.com/images?q=tbn:ANd9GcRclaRuy41FzWxy97qrq90ZAuNk4nZ7Cny48PMvm1gDgl7TXO_usQ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368811">
            <a:off x="6503266" y="531698"/>
            <a:ext cx="2200524" cy="147145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14300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ՈՐՈՇԻՉ</a:t>
            </a:r>
            <a:endParaRPr lang="en-US" sz="4000" b="1" cap="none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 err="1" smtClean="0"/>
              <a:t>Գոյականական</a:t>
            </a:r>
            <a:r>
              <a:rPr lang="en-US" dirty="0" smtClean="0"/>
              <a:t> </a:t>
            </a:r>
            <a:r>
              <a:rPr lang="en-US" dirty="0" err="1" smtClean="0"/>
              <a:t>անդամի</a:t>
            </a:r>
            <a:r>
              <a:rPr lang="en-US" dirty="0" smtClean="0"/>
              <a:t> </a:t>
            </a:r>
            <a:r>
              <a:rPr lang="en-US" dirty="0" err="1" smtClean="0"/>
              <a:t>այն</a:t>
            </a:r>
            <a:r>
              <a:rPr lang="en-US" dirty="0" smtClean="0"/>
              <a:t> </a:t>
            </a:r>
            <a:r>
              <a:rPr lang="en-US" dirty="0" err="1" smtClean="0"/>
              <a:t>լրացումը</a:t>
            </a:r>
            <a:r>
              <a:rPr lang="en-US" dirty="0" smtClean="0"/>
              <a:t>, </a:t>
            </a:r>
            <a:r>
              <a:rPr lang="en-US" dirty="0" err="1" smtClean="0"/>
              <a:t>որը</a:t>
            </a:r>
            <a:r>
              <a:rPr lang="en-US" dirty="0" smtClean="0"/>
              <a:t> </a:t>
            </a:r>
            <a:r>
              <a:rPr lang="en-US" dirty="0" err="1" smtClean="0"/>
              <a:t>ց</a:t>
            </a:r>
            <a:r>
              <a:rPr lang="en-US" dirty="0" err="1" smtClean="0">
                <a:solidFill>
                  <a:schemeClr val="bg1"/>
                </a:solidFill>
              </a:rPr>
              <a:t>ույց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/>
              <a:t>է </a:t>
            </a:r>
            <a:r>
              <a:rPr lang="en-US" dirty="0" err="1" smtClean="0"/>
              <a:t>տալիս</a:t>
            </a:r>
            <a:r>
              <a:rPr lang="en-US" dirty="0" smtClean="0"/>
              <a:t> </a:t>
            </a:r>
            <a:r>
              <a:rPr lang="en-US" dirty="0" err="1" smtClean="0"/>
              <a:t>առարկայի</a:t>
            </a:r>
            <a:r>
              <a:rPr lang="en-US" dirty="0" smtClean="0"/>
              <a:t> </a:t>
            </a:r>
            <a:r>
              <a:rPr lang="en-US" dirty="0" err="1" smtClean="0"/>
              <a:t>որևէ</a:t>
            </a:r>
            <a:r>
              <a:rPr lang="en-US" dirty="0" smtClean="0"/>
              <a:t> </a:t>
            </a:r>
            <a:r>
              <a:rPr lang="en-US" dirty="0" err="1" smtClean="0"/>
              <a:t>հատկանիշ</a:t>
            </a:r>
            <a:r>
              <a:rPr lang="en-US" dirty="0" smtClean="0"/>
              <a:t>, </a:t>
            </a:r>
            <a:r>
              <a:rPr lang="en-US" dirty="0" err="1" smtClean="0"/>
              <a:t>կոչվում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է</a:t>
            </a:r>
            <a:r>
              <a:rPr lang="en-US" dirty="0" smtClean="0"/>
              <a:t> </a:t>
            </a:r>
            <a:r>
              <a:rPr lang="en-US" dirty="0" err="1" smtClean="0"/>
              <a:t>որոշիչ</a:t>
            </a:r>
            <a:r>
              <a:rPr lang="en-US" dirty="0" smtClean="0"/>
              <a:t>: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Որոշիչը</a:t>
            </a:r>
            <a:r>
              <a:rPr lang="en-US" dirty="0" smtClean="0"/>
              <a:t> </a:t>
            </a:r>
            <a:r>
              <a:rPr lang="en-US" dirty="0" err="1" smtClean="0"/>
              <a:t>պատասխանում</a:t>
            </a:r>
            <a:r>
              <a:rPr lang="en-US" dirty="0" smtClean="0"/>
              <a:t> է </a:t>
            </a:r>
            <a:r>
              <a:rPr lang="en-US" dirty="0" err="1" smtClean="0"/>
              <a:t>ինչպիսի,քանի</a:t>
            </a:r>
            <a:r>
              <a:rPr lang="en-US" dirty="0" smtClean="0"/>
              <a:t>, </a:t>
            </a:r>
            <a:r>
              <a:rPr lang="en-US" dirty="0" err="1" smtClean="0"/>
              <a:t>որքան,որ</a:t>
            </a:r>
            <a:r>
              <a:rPr lang="en-US" dirty="0" smtClean="0"/>
              <a:t> </a:t>
            </a:r>
            <a:r>
              <a:rPr lang="en-US" dirty="0" err="1" smtClean="0"/>
              <a:t>հարցերին</a:t>
            </a:r>
            <a:r>
              <a:rPr lang="en-US" dirty="0" smtClean="0"/>
              <a:t>:</a:t>
            </a:r>
          </a:p>
          <a:p>
            <a:pPr algn="ctr"/>
            <a:r>
              <a:rPr lang="en-US" dirty="0" err="1" smtClean="0"/>
              <a:t>Որոշիչ</a:t>
            </a:r>
            <a:r>
              <a:rPr lang="en-US" dirty="0" smtClean="0"/>
              <a:t> </a:t>
            </a:r>
            <a:r>
              <a:rPr lang="en-US" dirty="0" err="1" smtClean="0"/>
              <a:t>ունեցող</a:t>
            </a:r>
            <a:r>
              <a:rPr lang="en-US" dirty="0" smtClean="0"/>
              <a:t> </a:t>
            </a:r>
            <a:r>
              <a:rPr lang="en-US" dirty="0" err="1" smtClean="0"/>
              <a:t>անդամը</a:t>
            </a:r>
            <a:r>
              <a:rPr lang="en-US" dirty="0" smtClean="0"/>
              <a:t> </a:t>
            </a:r>
            <a:r>
              <a:rPr lang="en-US" dirty="0" err="1" smtClean="0"/>
              <a:t>կոչվում</a:t>
            </a:r>
            <a:r>
              <a:rPr lang="en-US" dirty="0" smtClean="0"/>
              <a:t> է </a:t>
            </a:r>
            <a:r>
              <a:rPr lang="en-US" dirty="0" err="1" smtClean="0"/>
              <a:t>որոշյալ</a:t>
            </a:r>
            <a:r>
              <a:rPr lang="en-US" dirty="0" smtClean="0"/>
              <a:t>: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Որոշիչն</a:t>
            </a:r>
            <a:r>
              <a:rPr lang="en-US" dirty="0" smtClean="0"/>
              <a:t> </a:t>
            </a:r>
            <a:r>
              <a:rPr lang="en-US" dirty="0" err="1" smtClean="0"/>
              <a:t>արտահայտվում</a:t>
            </a:r>
            <a:r>
              <a:rPr lang="en-US" dirty="0" smtClean="0"/>
              <a:t> է </a:t>
            </a:r>
            <a:r>
              <a:rPr lang="en-US" dirty="0" err="1" smtClean="0"/>
              <a:t>ածականով</a:t>
            </a:r>
            <a:r>
              <a:rPr lang="en-US" dirty="0" smtClean="0"/>
              <a:t>, </a:t>
            </a:r>
            <a:r>
              <a:rPr lang="en-US" dirty="0" err="1" smtClean="0"/>
              <a:t>թվականով</a:t>
            </a:r>
            <a:r>
              <a:rPr lang="en-US" dirty="0" smtClean="0"/>
              <a:t>, </a:t>
            </a:r>
            <a:r>
              <a:rPr lang="en-US" dirty="0" err="1" smtClean="0"/>
              <a:t>դերանունով</a:t>
            </a:r>
            <a:r>
              <a:rPr lang="en-US" dirty="0" smtClean="0"/>
              <a:t>, </a:t>
            </a:r>
            <a:r>
              <a:rPr lang="en-US" dirty="0" err="1" smtClean="0"/>
              <a:t>դերբայով</a:t>
            </a:r>
            <a:r>
              <a:rPr lang="en-US" dirty="0" smtClean="0"/>
              <a:t>, </a:t>
            </a:r>
            <a:r>
              <a:rPr lang="en-US" dirty="0" err="1" smtClean="0"/>
              <a:t>գոյականով</a:t>
            </a:r>
            <a:r>
              <a:rPr lang="en-US" dirty="0" smtClean="0"/>
              <a:t>, </a:t>
            </a:r>
            <a:r>
              <a:rPr lang="en-US" dirty="0" err="1" smtClean="0"/>
              <a:t>մակբայով</a:t>
            </a:r>
            <a:r>
              <a:rPr lang="en-US" dirty="0" smtClean="0"/>
              <a:t>, </a:t>
            </a:r>
            <a:r>
              <a:rPr lang="en-US" dirty="0" err="1" smtClean="0"/>
              <a:t>կապի</a:t>
            </a:r>
            <a:r>
              <a:rPr lang="en-US" dirty="0" smtClean="0"/>
              <a:t> և </a:t>
            </a:r>
            <a:r>
              <a:rPr lang="en-US" dirty="0" err="1" smtClean="0"/>
              <a:t>հոլովված</a:t>
            </a:r>
            <a:r>
              <a:rPr lang="en-US" dirty="0" smtClean="0"/>
              <a:t> </a:t>
            </a:r>
            <a:r>
              <a:rPr lang="en-US" dirty="0" err="1" smtClean="0"/>
              <a:t>բառի</a:t>
            </a:r>
            <a:r>
              <a:rPr lang="en-US" dirty="0" smtClean="0"/>
              <a:t> </a:t>
            </a:r>
            <a:r>
              <a:rPr lang="en-US" dirty="0" err="1" smtClean="0"/>
              <a:t>կապակցությամբ,բառակապակցությամբ</a:t>
            </a:r>
            <a:r>
              <a:rPr lang="en-US" dirty="0" smtClean="0"/>
              <a:t>:</a:t>
            </a:r>
          </a:p>
          <a:p>
            <a:pPr algn="ctr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8115328" cy="6259662"/>
          </a:xfrm>
        </p:spPr>
        <p:txBody>
          <a:bodyPr/>
          <a:lstStyle/>
          <a:p>
            <a:r>
              <a:rPr lang="en-US" dirty="0" err="1" smtClean="0"/>
              <a:t>Գիշերային</a:t>
            </a:r>
            <a:r>
              <a:rPr lang="en-US" dirty="0" smtClean="0"/>
              <a:t> </a:t>
            </a:r>
            <a:r>
              <a:rPr lang="en-US" dirty="0" err="1" smtClean="0"/>
              <a:t>զով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Առաջին</a:t>
            </a:r>
            <a:r>
              <a:rPr lang="en-US" dirty="0" smtClean="0"/>
              <a:t> </a:t>
            </a:r>
            <a:r>
              <a:rPr lang="en-US" dirty="0" err="1" smtClean="0"/>
              <a:t>մրցանակ</a:t>
            </a:r>
            <a:endParaRPr lang="en-US" dirty="0" smtClean="0"/>
          </a:p>
          <a:p>
            <a:pPr algn="ctr"/>
            <a:endParaRPr lang="en-US" dirty="0" smtClean="0"/>
          </a:p>
          <a:p>
            <a:r>
              <a:rPr lang="en-US" dirty="0" err="1" smtClean="0"/>
              <a:t>Ողջ</a:t>
            </a:r>
            <a:r>
              <a:rPr lang="en-US" dirty="0" smtClean="0"/>
              <a:t> </a:t>
            </a:r>
            <a:r>
              <a:rPr lang="en-US" dirty="0" err="1" smtClean="0"/>
              <a:t>ժողովուրդ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Կարդացած</a:t>
            </a:r>
            <a:r>
              <a:rPr lang="en-US" dirty="0" smtClean="0"/>
              <a:t> </a:t>
            </a:r>
            <a:r>
              <a:rPr lang="en-US" dirty="0" err="1" smtClean="0"/>
              <a:t>գիրք</a:t>
            </a:r>
            <a:endParaRPr lang="en-US" dirty="0" smtClean="0"/>
          </a:p>
          <a:p>
            <a:r>
              <a:rPr lang="en-US" dirty="0" err="1" smtClean="0"/>
              <a:t>Մայր</a:t>
            </a:r>
            <a:r>
              <a:rPr lang="en-US" dirty="0" smtClean="0"/>
              <a:t> </a:t>
            </a:r>
            <a:r>
              <a:rPr lang="en-US" dirty="0" err="1" smtClean="0"/>
              <a:t>Արաքս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Հանկարծակի</a:t>
            </a:r>
            <a:r>
              <a:rPr lang="en-US" dirty="0" smtClean="0"/>
              <a:t> </a:t>
            </a:r>
            <a:r>
              <a:rPr lang="en-US" dirty="0" err="1" smtClean="0"/>
              <a:t>հարձակում</a:t>
            </a:r>
            <a:endParaRPr lang="en-US" dirty="0" smtClean="0"/>
          </a:p>
          <a:p>
            <a:pPr algn="ctr"/>
            <a:endParaRPr lang="en-US" dirty="0" smtClean="0"/>
          </a:p>
          <a:p>
            <a:r>
              <a:rPr lang="en-US" dirty="0" err="1" smtClean="0"/>
              <a:t>Երկնքի</a:t>
            </a:r>
            <a:r>
              <a:rPr lang="en-US" dirty="0" smtClean="0"/>
              <a:t> </a:t>
            </a:r>
            <a:r>
              <a:rPr lang="en-US" dirty="0" err="1" smtClean="0"/>
              <a:t>պես</a:t>
            </a:r>
            <a:r>
              <a:rPr lang="en-US" dirty="0" smtClean="0"/>
              <a:t> </a:t>
            </a:r>
            <a:r>
              <a:rPr lang="en-US" dirty="0" err="1" smtClean="0"/>
              <a:t>հոգի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Սև</a:t>
            </a:r>
            <a:r>
              <a:rPr lang="en-US" dirty="0" smtClean="0"/>
              <a:t> </a:t>
            </a:r>
            <a:r>
              <a:rPr lang="en-US" dirty="0" err="1" smtClean="0"/>
              <a:t>աչքերով</a:t>
            </a:r>
            <a:r>
              <a:rPr lang="en-US" dirty="0" smtClean="0"/>
              <a:t> </a:t>
            </a:r>
            <a:r>
              <a:rPr lang="en-US" dirty="0" err="1" smtClean="0"/>
              <a:t>աղջիկ</a:t>
            </a:r>
            <a:endParaRPr lang="en-US" dirty="0"/>
          </a:p>
        </p:txBody>
      </p:sp>
      <p:pic>
        <p:nvPicPr>
          <p:cNvPr id="4" name="Рисунок 3" descr="http://s2.rimg.info/17e9326a8691c871c579861294b0cd26.gif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1071546"/>
            <a:ext cx="2357454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7358114" cy="857272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ՀԱՏԿԱՑՈՒՑԻՉ</a:t>
            </a:r>
            <a:endParaRPr lang="en-US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758138" cy="5330968"/>
          </a:xfrm>
        </p:spPr>
        <p:txBody>
          <a:bodyPr/>
          <a:lstStyle/>
          <a:p>
            <a:pPr algn="ctr"/>
            <a:r>
              <a:rPr lang="en-US" dirty="0" err="1" smtClean="0"/>
              <a:t>Գոյականական</a:t>
            </a:r>
            <a:r>
              <a:rPr lang="en-US" dirty="0" smtClean="0"/>
              <a:t> </a:t>
            </a:r>
            <a:r>
              <a:rPr lang="en-US" dirty="0" err="1" smtClean="0"/>
              <a:t>անդամի</a:t>
            </a:r>
            <a:r>
              <a:rPr lang="en-US" dirty="0" smtClean="0"/>
              <a:t> </a:t>
            </a:r>
            <a:r>
              <a:rPr lang="en-US" dirty="0" err="1" smtClean="0"/>
              <a:t>այն</a:t>
            </a:r>
            <a:r>
              <a:rPr lang="en-US" dirty="0" smtClean="0"/>
              <a:t> </a:t>
            </a:r>
            <a:r>
              <a:rPr lang="en-US" dirty="0" err="1" smtClean="0"/>
              <a:t>լրացումը</a:t>
            </a:r>
            <a:r>
              <a:rPr lang="en-US" dirty="0" smtClean="0"/>
              <a:t>, </a:t>
            </a:r>
            <a:r>
              <a:rPr lang="en-US" dirty="0" err="1" smtClean="0"/>
              <a:t>որը</a:t>
            </a:r>
            <a:r>
              <a:rPr lang="en-US" dirty="0" smtClean="0"/>
              <a:t> </a:t>
            </a:r>
            <a:r>
              <a:rPr lang="en-US" dirty="0" err="1" smtClean="0"/>
              <a:t>ցույց</a:t>
            </a:r>
            <a:r>
              <a:rPr lang="en-US" dirty="0" smtClean="0"/>
              <a:t> է </a:t>
            </a:r>
            <a:r>
              <a:rPr lang="en-US" dirty="0" err="1" smtClean="0"/>
              <a:t>տալիս</a:t>
            </a:r>
            <a:r>
              <a:rPr lang="en-US" dirty="0" smtClean="0"/>
              <a:t> </a:t>
            </a:r>
            <a:r>
              <a:rPr lang="en-US" dirty="0" err="1" smtClean="0"/>
              <a:t>պատկանելություն</a:t>
            </a:r>
            <a:r>
              <a:rPr lang="en-US" dirty="0" smtClean="0"/>
              <a:t>, </a:t>
            </a:r>
            <a:r>
              <a:rPr lang="en-US" dirty="0" err="1" smtClean="0"/>
              <a:t>վերաբերություն</a:t>
            </a:r>
            <a:r>
              <a:rPr lang="en-US" dirty="0" smtClean="0"/>
              <a:t> </a:t>
            </a:r>
            <a:r>
              <a:rPr lang="en-US" dirty="0" err="1" smtClean="0"/>
              <a:t>կամ</a:t>
            </a:r>
            <a:r>
              <a:rPr lang="en-US" dirty="0" smtClean="0"/>
              <a:t> </a:t>
            </a:r>
            <a:r>
              <a:rPr lang="en-US" dirty="0" err="1" smtClean="0"/>
              <a:t>սերում</a:t>
            </a:r>
            <a:r>
              <a:rPr lang="en-US" dirty="0" smtClean="0"/>
              <a:t>, </a:t>
            </a:r>
            <a:r>
              <a:rPr lang="en-US" dirty="0" err="1" smtClean="0"/>
              <a:t>կոչվում</a:t>
            </a:r>
            <a:r>
              <a:rPr lang="en-US" dirty="0" smtClean="0"/>
              <a:t> է </a:t>
            </a:r>
            <a:r>
              <a:rPr lang="en-US" dirty="0" err="1" smtClean="0"/>
              <a:t>հատկացուցիչ</a:t>
            </a:r>
            <a:r>
              <a:rPr lang="en-US" dirty="0" smtClean="0"/>
              <a:t>:</a:t>
            </a:r>
          </a:p>
          <a:p>
            <a:pPr algn="ctr"/>
            <a:r>
              <a:rPr lang="en-US" dirty="0" err="1" smtClean="0"/>
              <a:t>Հատկացուցիչը</a:t>
            </a:r>
            <a:r>
              <a:rPr lang="en-US" dirty="0" smtClean="0"/>
              <a:t> </a:t>
            </a:r>
            <a:r>
              <a:rPr lang="en-US" dirty="0" err="1" smtClean="0"/>
              <a:t>դրվում</a:t>
            </a:r>
            <a:r>
              <a:rPr lang="en-US" dirty="0" smtClean="0"/>
              <a:t> է </a:t>
            </a:r>
            <a:r>
              <a:rPr lang="en-US" dirty="0" err="1" smtClean="0"/>
              <a:t>սեռական</a:t>
            </a:r>
            <a:r>
              <a:rPr lang="en-US" dirty="0" smtClean="0"/>
              <a:t> </a:t>
            </a:r>
            <a:r>
              <a:rPr lang="en-US" dirty="0" err="1" smtClean="0"/>
              <a:t>հոլովով</a:t>
            </a:r>
            <a:r>
              <a:rPr lang="en-US" dirty="0" smtClean="0"/>
              <a:t> և </a:t>
            </a:r>
            <a:r>
              <a:rPr lang="en-US" dirty="0" err="1" smtClean="0"/>
              <a:t>պատասխանում</a:t>
            </a:r>
            <a:r>
              <a:rPr lang="en-US" dirty="0" smtClean="0"/>
              <a:t> է </a:t>
            </a:r>
            <a:r>
              <a:rPr lang="en-US" dirty="0" err="1" smtClean="0"/>
              <a:t>ում</a:t>
            </a:r>
            <a:r>
              <a:rPr lang="en-US" dirty="0" smtClean="0"/>
              <a:t>, </a:t>
            </a:r>
            <a:r>
              <a:rPr lang="en-US" dirty="0" err="1" smtClean="0"/>
              <a:t>ինչի</a:t>
            </a:r>
            <a:r>
              <a:rPr lang="en-US" dirty="0" smtClean="0"/>
              <a:t> </a:t>
            </a:r>
            <a:r>
              <a:rPr lang="en-US" dirty="0" err="1" smtClean="0"/>
              <a:t>հարցերին</a:t>
            </a:r>
            <a:r>
              <a:rPr lang="en-US" dirty="0" smtClean="0"/>
              <a:t>:</a:t>
            </a:r>
          </a:p>
          <a:p>
            <a:pPr algn="ctr"/>
            <a:r>
              <a:rPr lang="en-US" dirty="0" err="1" smtClean="0"/>
              <a:t>Հատկացուցիչ</a:t>
            </a:r>
            <a:r>
              <a:rPr lang="en-US" dirty="0" smtClean="0"/>
              <a:t> </a:t>
            </a:r>
            <a:r>
              <a:rPr lang="en-US" dirty="0" err="1" smtClean="0"/>
              <a:t>ունեցող</a:t>
            </a:r>
            <a:r>
              <a:rPr lang="en-US" dirty="0" smtClean="0"/>
              <a:t> </a:t>
            </a:r>
            <a:r>
              <a:rPr lang="en-US" dirty="0" err="1" smtClean="0"/>
              <a:t>անդամը</a:t>
            </a:r>
            <a:r>
              <a:rPr lang="en-US" dirty="0" smtClean="0"/>
              <a:t> </a:t>
            </a:r>
            <a:r>
              <a:rPr lang="en-US" dirty="0" err="1" smtClean="0"/>
              <a:t>կոչվում</a:t>
            </a:r>
            <a:r>
              <a:rPr lang="en-US" dirty="0" smtClean="0"/>
              <a:t> է </a:t>
            </a:r>
            <a:r>
              <a:rPr lang="en-US" dirty="0" err="1" smtClean="0"/>
              <a:t>հատկացյալ</a:t>
            </a:r>
            <a:r>
              <a:rPr lang="en-US" dirty="0" smtClean="0"/>
              <a:t>:</a:t>
            </a:r>
          </a:p>
          <a:p>
            <a:pPr algn="ctr"/>
            <a:r>
              <a:rPr lang="en-US" dirty="0" err="1" smtClean="0"/>
              <a:t>Հատկացուցիչն</a:t>
            </a:r>
            <a:r>
              <a:rPr lang="en-US" dirty="0" smtClean="0"/>
              <a:t> </a:t>
            </a:r>
            <a:r>
              <a:rPr lang="en-US" dirty="0" err="1" smtClean="0"/>
              <a:t>արտահայտվում</a:t>
            </a:r>
            <a:r>
              <a:rPr lang="en-US" dirty="0" smtClean="0"/>
              <a:t> է </a:t>
            </a:r>
          </a:p>
          <a:p>
            <a:r>
              <a:rPr lang="en-US" dirty="0" err="1" smtClean="0"/>
              <a:t>Ա.Գոյականով</a:t>
            </a:r>
            <a:r>
              <a:rPr lang="en-US" dirty="0" smtClean="0"/>
              <a:t>- </a:t>
            </a:r>
            <a:r>
              <a:rPr lang="en-US" dirty="0" err="1" smtClean="0"/>
              <a:t>ժայռերի</a:t>
            </a:r>
            <a:r>
              <a:rPr lang="en-US" dirty="0" smtClean="0"/>
              <a:t> </a:t>
            </a:r>
            <a:r>
              <a:rPr lang="en-US" dirty="0" err="1" smtClean="0"/>
              <a:t>խոնավություն</a:t>
            </a:r>
            <a:endParaRPr lang="en-US" dirty="0" smtClean="0"/>
          </a:p>
          <a:p>
            <a:r>
              <a:rPr lang="en-US" dirty="0" err="1" smtClean="0"/>
              <a:t>Բ.Անձ</a:t>
            </a:r>
            <a:r>
              <a:rPr lang="en-US" dirty="0" smtClean="0"/>
              <a:t> </a:t>
            </a:r>
            <a:r>
              <a:rPr lang="en-US" dirty="0" err="1" smtClean="0"/>
              <a:t>կամ</a:t>
            </a:r>
            <a:r>
              <a:rPr lang="en-US" dirty="0" smtClean="0"/>
              <a:t> </a:t>
            </a:r>
            <a:r>
              <a:rPr lang="en-US" dirty="0" err="1" smtClean="0"/>
              <a:t>առարկա</a:t>
            </a:r>
            <a:r>
              <a:rPr lang="en-US" dirty="0" smtClean="0"/>
              <a:t> </a:t>
            </a:r>
            <a:r>
              <a:rPr lang="en-US" dirty="0" err="1" smtClean="0"/>
              <a:t>ցույց</a:t>
            </a:r>
            <a:r>
              <a:rPr lang="en-US" dirty="0" smtClean="0"/>
              <a:t> </a:t>
            </a:r>
            <a:r>
              <a:rPr lang="en-US" dirty="0" err="1" smtClean="0"/>
              <a:t>տվող</a:t>
            </a:r>
            <a:r>
              <a:rPr lang="en-US" dirty="0" smtClean="0"/>
              <a:t> </a:t>
            </a:r>
            <a:r>
              <a:rPr lang="en-US" dirty="0" err="1" smtClean="0"/>
              <a:t>դերանունով</a:t>
            </a:r>
            <a:r>
              <a:rPr lang="en-US" dirty="0" smtClean="0"/>
              <a:t> –</a:t>
            </a:r>
            <a:r>
              <a:rPr lang="en-US" dirty="0" err="1" smtClean="0"/>
              <a:t>մեր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                   </a:t>
            </a:r>
            <a:r>
              <a:rPr lang="en-US" dirty="0" err="1" smtClean="0"/>
              <a:t>տունը</a:t>
            </a:r>
            <a:r>
              <a:rPr lang="en-US" dirty="0" smtClean="0"/>
              <a:t>, </a:t>
            </a:r>
            <a:r>
              <a:rPr lang="en-US" dirty="0" err="1" smtClean="0"/>
              <a:t>իմ</a:t>
            </a:r>
            <a:r>
              <a:rPr lang="en-US" dirty="0" smtClean="0"/>
              <a:t> </a:t>
            </a:r>
            <a:r>
              <a:rPr lang="en-US" dirty="0" err="1" smtClean="0"/>
              <a:t>մանկությունը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0"/>
            <a:ext cx="7467600" cy="1000108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ԲԱՑԱՀԱՅՏԻՉ</a:t>
            </a:r>
            <a:endParaRPr lang="en-US" sz="3600" b="1" cap="none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829576" cy="5330968"/>
          </a:xfrm>
        </p:spPr>
        <p:txBody>
          <a:bodyPr/>
          <a:lstStyle/>
          <a:p>
            <a:pPr algn="ctr"/>
            <a:r>
              <a:rPr lang="hy-AM" dirty="0" smtClean="0"/>
              <a:t>Այն</a:t>
            </a:r>
            <a:r>
              <a:rPr lang="en-US" dirty="0" smtClean="0"/>
              <a:t> </a:t>
            </a:r>
            <a:r>
              <a:rPr lang="en-US" dirty="0" err="1" smtClean="0"/>
              <a:t>լրացումը</a:t>
            </a:r>
            <a:r>
              <a:rPr lang="en-US" dirty="0" smtClean="0"/>
              <a:t>, </a:t>
            </a:r>
            <a:r>
              <a:rPr lang="en-US" dirty="0" err="1" smtClean="0"/>
              <a:t>որը</a:t>
            </a:r>
            <a:r>
              <a:rPr lang="en-US" dirty="0" smtClean="0"/>
              <a:t> </a:t>
            </a:r>
            <a:r>
              <a:rPr lang="en-US" dirty="0" err="1" smtClean="0"/>
              <a:t>ցույց</a:t>
            </a:r>
            <a:r>
              <a:rPr lang="en-US" dirty="0" smtClean="0"/>
              <a:t> է </a:t>
            </a:r>
            <a:r>
              <a:rPr lang="en-US" dirty="0" err="1" smtClean="0"/>
              <a:t>տալիս</a:t>
            </a:r>
            <a:r>
              <a:rPr lang="en-US" dirty="0" smtClean="0"/>
              <a:t> </a:t>
            </a:r>
            <a:r>
              <a:rPr lang="en-US" dirty="0" err="1" smtClean="0"/>
              <a:t>առարկայի</a:t>
            </a:r>
            <a:r>
              <a:rPr lang="en-US" dirty="0" smtClean="0"/>
              <a:t>, </a:t>
            </a:r>
            <a:r>
              <a:rPr lang="en-US" dirty="0" err="1" smtClean="0"/>
              <a:t>երևույթի</a:t>
            </a:r>
            <a:r>
              <a:rPr lang="en-US" dirty="0" smtClean="0"/>
              <a:t>  </a:t>
            </a:r>
            <a:r>
              <a:rPr lang="en-US" dirty="0" err="1" smtClean="0"/>
              <a:t>ով</a:t>
            </a:r>
            <a:r>
              <a:rPr lang="en-US" dirty="0" smtClean="0"/>
              <a:t> </a:t>
            </a:r>
            <a:r>
              <a:rPr lang="en-US" dirty="0" err="1" smtClean="0"/>
              <a:t>կամ</a:t>
            </a:r>
            <a:r>
              <a:rPr lang="en-US" dirty="0" smtClean="0"/>
              <a:t> </a:t>
            </a:r>
            <a:r>
              <a:rPr lang="en-US" dirty="0" err="1" smtClean="0"/>
              <a:t>ինչ</a:t>
            </a:r>
            <a:r>
              <a:rPr lang="en-US" dirty="0" smtClean="0"/>
              <a:t> </a:t>
            </a:r>
            <a:r>
              <a:rPr lang="en-US" dirty="0" err="1" smtClean="0"/>
              <a:t>լինելը</a:t>
            </a:r>
            <a:r>
              <a:rPr lang="en-US" dirty="0" smtClean="0"/>
              <a:t>, </a:t>
            </a:r>
            <a:r>
              <a:rPr lang="en-US" dirty="0" err="1" smtClean="0"/>
              <a:t>կոչվում</a:t>
            </a:r>
            <a:r>
              <a:rPr lang="en-US" dirty="0" smtClean="0"/>
              <a:t> է </a:t>
            </a:r>
            <a:r>
              <a:rPr lang="en-US" dirty="0" err="1" smtClean="0"/>
              <a:t>բացահայտիչ</a:t>
            </a:r>
            <a:r>
              <a:rPr lang="en-US" dirty="0" smtClean="0"/>
              <a:t>:</a:t>
            </a:r>
          </a:p>
          <a:p>
            <a:pPr algn="ctr"/>
            <a:r>
              <a:rPr lang="en-US" dirty="0" err="1" smtClean="0"/>
              <a:t>Բացահայտիչ</a:t>
            </a:r>
            <a:r>
              <a:rPr lang="en-US" dirty="0" smtClean="0"/>
              <a:t> </a:t>
            </a:r>
            <a:r>
              <a:rPr lang="en-US" dirty="0" err="1" smtClean="0"/>
              <a:t>ունեցող</a:t>
            </a:r>
            <a:r>
              <a:rPr lang="en-US" dirty="0" smtClean="0"/>
              <a:t> </a:t>
            </a:r>
            <a:r>
              <a:rPr lang="en-US" dirty="0" err="1" smtClean="0"/>
              <a:t>անդամը</a:t>
            </a:r>
            <a:r>
              <a:rPr lang="en-US" dirty="0" smtClean="0"/>
              <a:t> </a:t>
            </a:r>
            <a:r>
              <a:rPr lang="en-US" dirty="0" err="1" smtClean="0"/>
              <a:t>կոչվում</a:t>
            </a:r>
            <a:r>
              <a:rPr lang="en-US" dirty="0" smtClean="0"/>
              <a:t> է </a:t>
            </a:r>
            <a:r>
              <a:rPr lang="en-US" dirty="0" err="1" smtClean="0"/>
              <a:t>բացահայտյալ</a:t>
            </a:r>
            <a:r>
              <a:rPr lang="en-US" dirty="0" smtClean="0"/>
              <a:t>:</a:t>
            </a:r>
          </a:p>
          <a:p>
            <a:pPr algn="ctr"/>
            <a:r>
              <a:rPr lang="en-US" dirty="0" err="1" smtClean="0"/>
              <a:t>Բացահայտիչն</a:t>
            </a:r>
            <a:r>
              <a:rPr lang="en-US" dirty="0" smtClean="0"/>
              <a:t> </a:t>
            </a:r>
            <a:r>
              <a:rPr lang="en-US" dirty="0" err="1" smtClean="0"/>
              <a:t>արտահայտվում</a:t>
            </a:r>
            <a:r>
              <a:rPr lang="en-US" dirty="0" smtClean="0"/>
              <a:t> է</a:t>
            </a:r>
          </a:p>
          <a:p>
            <a:pPr algn="ctr"/>
            <a:endParaRPr lang="en-US" dirty="0" smtClean="0"/>
          </a:p>
          <a:p>
            <a:r>
              <a:rPr lang="en-US" dirty="0" err="1" smtClean="0"/>
              <a:t>Ա.Գոյականով</a:t>
            </a:r>
            <a:endParaRPr lang="en-US" dirty="0" smtClean="0"/>
          </a:p>
          <a:p>
            <a:r>
              <a:rPr lang="en-US" dirty="0" err="1" smtClean="0"/>
              <a:t>Բ.Գոյականակա</a:t>
            </a:r>
            <a:r>
              <a:rPr lang="en-US" dirty="0" smtClean="0"/>
              <a:t> </a:t>
            </a:r>
            <a:r>
              <a:rPr lang="en-US" dirty="0" err="1" smtClean="0"/>
              <a:t>կիրառություն</a:t>
            </a:r>
            <a:r>
              <a:rPr lang="en-US" dirty="0" smtClean="0"/>
              <a:t> </a:t>
            </a:r>
            <a:r>
              <a:rPr lang="en-US" dirty="0" err="1" smtClean="0"/>
              <a:t>ունեցող</a:t>
            </a:r>
            <a:r>
              <a:rPr lang="en-US" dirty="0" smtClean="0"/>
              <a:t> </a:t>
            </a:r>
            <a:r>
              <a:rPr lang="en-US" dirty="0" err="1" smtClean="0"/>
              <a:t>բառերով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Рисунок 3" descr="http://s2.rimg.info/16322d03178e28b0a91a120f9d1d9e1f.gif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4214818"/>
            <a:ext cx="2500330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0"/>
            <a:ext cx="7710518" cy="6473952"/>
          </a:xfrm>
        </p:spPr>
        <p:txBody>
          <a:bodyPr/>
          <a:lstStyle/>
          <a:p>
            <a:r>
              <a:rPr lang="en-US" dirty="0" err="1" smtClean="0"/>
              <a:t>Բացահայտիչը</a:t>
            </a:r>
            <a:r>
              <a:rPr lang="en-US" dirty="0" smtClean="0"/>
              <a:t> </a:t>
            </a:r>
            <a:r>
              <a:rPr lang="en-US" dirty="0" err="1" smtClean="0"/>
              <a:t>լինում</a:t>
            </a:r>
            <a:r>
              <a:rPr lang="en-US" dirty="0" smtClean="0"/>
              <a:t> է`</a:t>
            </a:r>
          </a:p>
          <a:p>
            <a:r>
              <a:rPr lang="en-US" dirty="0" err="1" smtClean="0"/>
              <a:t>Ա.Բուն</a:t>
            </a:r>
            <a:r>
              <a:rPr lang="en-US" dirty="0" smtClean="0"/>
              <a:t> </a:t>
            </a:r>
            <a:r>
              <a:rPr lang="en-US" dirty="0" err="1" smtClean="0"/>
              <a:t>բացահայտիչ</a:t>
            </a:r>
            <a:r>
              <a:rPr lang="en-US" dirty="0" smtClean="0"/>
              <a:t> - </a:t>
            </a:r>
            <a:r>
              <a:rPr lang="en-US" dirty="0" err="1" smtClean="0"/>
              <a:t>Հայաստանի</a:t>
            </a:r>
            <a:r>
              <a:rPr lang="en-US" dirty="0" smtClean="0"/>
              <a:t> </a:t>
            </a:r>
            <a:r>
              <a:rPr lang="en-US" dirty="0" err="1" smtClean="0"/>
              <a:t>մայրաքաղաքը</a:t>
            </a:r>
            <a:r>
              <a:rPr lang="en-US" dirty="0" smtClean="0"/>
              <a:t>` </a:t>
            </a:r>
            <a:r>
              <a:rPr lang="en-US" dirty="0" err="1" smtClean="0"/>
              <a:t>Երևանը</a:t>
            </a:r>
            <a:r>
              <a:rPr lang="en-US" dirty="0" smtClean="0"/>
              <a:t>, </a:t>
            </a:r>
            <a:r>
              <a:rPr lang="en-US" dirty="0" err="1" smtClean="0"/>
              <a:t>անճանաչելիորեն</a:t>
            </a:r>
            <a:r>
              <a:rPr lang="en-US" dirty="0" smtClean="0"/>
              <a:t> </a:t>
            </a:r>
            <a:r>
              <a:rPr lang="en-US" dirty="0" err="1" smtClean="0"/>
              <a:t>փոխվել</a:t>
            </a:r>
            <a:r>
              <a:rPr lang="en-US" dirty="0" smtClean="0"/>
              <a:t> է:</a:t>
            </a:r>
          </a:p>
          <a:p>
            <a:endParaRPr lang="en-US" dirty="0" smtClean="0"/>
          </a:p>
          <a:p>
            <a:r>
              <a:rPr lang="en-US" dirty="0" err="1" smtClean="0"/>
              <a:t>Բ.Մասնական</a:t>
            </a:r>
            <a:r>
              <a:rPr lang="en-US" dirty="0" smtClean="0"/>
              <a:t> </a:t>
            </a:r>
            <a:r>
              <a:rPr lang="en-US" dirty="0" err="1" smtClean="0"/>
              <a:t>բացահայտիչ</a:t>
            </a:r>
            <a:r>
              <a:rPr lang="en-US" dirty="0" smtClean="0"/>
              <a:t>(</a:t>
            </a:r>
            <a:r>
              <a:rPr lang="en-US" dirty="0" err="1" smtClean="0"/>
              <a:t>որպես</a:t>
            </a:r>
            <a:r>
              <a:rPr lang="en-US" dirty="0" smtClean="0"/>
              <a:t>, </a:t>
            </a:r>
            <a:r>
              <a:rPr lang="en-US" dirty="0" err="1" smtClean="0"/>
              <a:t>իբրև</a:t>
            </a:r>
            <a:r>
              <a:rPr lang="en-US" dirty="0" smtClean="0"/>
              <a:t>) -     </a:t>
            </a:r>
            <a:r>
              <a:rPr lang="en-US" dirty="0" err="1" smtClean="0"/>
              <a:t>Սմբատ</a:t>
            </a:r>
            <a:r>
              <a:rPr lang="en-US" dirty="0" smtClean="0"/>
              <a:t> </a:t>
            </a:r>
            <a:r>
              <a:rPr lang="en-US" dirty="0" err="1" smtClean="0"/>
              <a:t>Բագրատունուն</a:t>
            </a:r>
            <a:r>
              <a:rPr lang="en-US" dirty="0" smtClean="0"/>
              <a:t>` </a:t>
            </a:r>
            <a:r>
              <a:rPr lang="en-US" dirty="0" err="1" smtClean="0"/>
              <a:t>որպես</a:t>
            </a:r>
            <a:r>
              <a:rPr lang="en-US" dirty="0" smtClean="0"/>
              <a:t> </a:t>
            </a:r>
            <a:r>
              <a:rPr lang="en-US" dirty="0" err="1" smtClean="0"/>
              <a:t>պետական</a:t>
            </a:r>
            <a:r>
              <a:rPr lang="en-US" dirty="0" smtClean="0"/>
              <a:t> </a:t>
            </a:r>
            <a:r>
              <a:rPr lang="en-US" dirty="0" err="1" smtClean="0"/>
              <a:t>դավաճանի</a:t>
            </a:r>
            <a:r>
              <a:rPr lang="en-US" dirty="0" smtClean="0"/>
              <a:t>, </a:t>
            </a:r>
            <a:r>
              <a:rPr lang="en-US" dirty="0" err="1" smtClean="0"/>
              <a:t>մերկացնում</a:t>
            </a:r>
            <a:r>
              <a:rPr lang="en-US" dirty="0" smtClean="0"/>
              <a:t> </a:t>
            </a:r>
            <a:r>
              <a:rPr lang="en-US" dirty="0" err="1" smtClean="0"/>
              <a:t>են</a:t>
            </a:r>
            <a:r>
              <a:rPr lang="en-US" dirty="0" smtClean="0"/>
              <a:t> և </a:t>
            </a:r>
            <a:r>
              <a:rPr lang="en-US" dirty="0" err="1" smtClean="0"/>
              <a:t>գցում</a:t>
            </a:r>
            <a:r>
              <a:rPr lang="en-US" dirty="0" smtClean="0"/>
              <a:t> </a:t>
            </a:r>
            <a:r>
              <a:rPr lang="en-US" dirty="0" err="1" smtClean="0"/>
              <a:t>կրկեսը</a:t>
            </a:r>
            <a:r>
              <a:rPr lang="en-US" dirty="0" smtClean="0"/>
              <a:t>:  </a:t>
            </a:r>
          </a:p>
          <a:p>
            <a:endParaRPr lang="en-US" dirty="0" smtClean="0"/>
          </a:p>
          <a:p>
            <a:r>
              <a:rPr lang="en-US" dirty="0" err="1" smtClean="0"/>
              <a:t>Գ.Մասնավորող</a:t>
            </a:r>
            <a:r>
              <a:rPr lang="en-US" dirty="0" smtClean="0"/>
              <a:t> </a:t>
            </a:r>
            <a:r>
              <a:rPr lang="en-US" dirty="0" err="1" smtClean="0"/>
              <a:t>պարագայական</a:t>
            </a:r>
            <a:r>
              <a:rPr lang="en-US" dirty="0" smtClean="0"/>
              <a:t> </a:t>
            </a:r>
            <a:r>
              <a:rPr lang="en-US" dirty="0" err="1" smtClean="0"/>
              <a:t>բացահայտիչ</a:t>
            </a:r>
            <a:r>
              <a:rPr lang="en-US" dirty="0" smtClean="0"/>
              <a:t> - 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sz="2000" dirty="0" err="1" smtClean="0"/>
              <a:t>Գետնի</a:t>
            </a:r>
            <a:r>
              <a:rPr lang="en-US" sz="2000" dirty="0" smtClean="0"/>
              <a:t> </a:t>
            </a:r>
            <a:r>
              <a:rPr lang="en-US" sz="2000" dirty="0" err="1" smtClean="0"/>
              <a:t>երեսին</a:t>
            </a:r>
            <a:r>
              <a:rPr lang="en-US" sz="2000" dirty="0" smtClean="0"/>
              <a:t>` </a:t>
            </a:r>
            <a:r>
              <a:rPr lang="en-US" sz="2000" dirty="0" err="1" smtClean="0"/>
              <a:t>կանաչների</a:t>
            </a:r>
            <a:r>
              <a:rPr lang="en-US" sz="2000" dirty="0" smtClean="0"/>
              <a:t> </a:t>
            </a:r>
            <a:r>
              <a:rPr lang="en-US" sz="2000" dirty="0" err="1" smtClean="0"/>
              <a:t>վրա</a:t>
            </a:r>
            <a:r>
              <a:rPr lang="en-US" sz="2000" dirty="0" smtClean="0"/>
              <a:t>, </a:t>
            </a:r>
            <a:r>
              <a:rPr lang="en-US" sz="2000" dirty="0" err="1" smtClean="0"/>
              <a:t>տարածված</a:t>
            </a:r>
            <a:r>
              <a:rPr lang="en-US" sz="2000" dirty="0" smtClean="0"/>
              <a:t> </a:t>
            </a:r>
            <a:r>
              <a:rPr lang="en-US" sz="2000" dirty="0" err="1" smtClean="0"/>
              <a:t>էին</a:t>
            </a:r>
            <a:r>
              <a:rPr lang="en-US" sz="2000" dirty="0" smtClean="0"/>
              <a:t>     </a:t>
            </a:r>
            <a:r>
              <a:rPr lang="en-US" sz="2000" dirty="0" err="1" smtClean="0"/>
              <a:t>մետաքսազգեստ</a:t>
            </a:r>
            <a:r>
              <a:rPr lang="en-US" sz="2000" dirty="0" smtClean="0"/>
              <a:t> </a:t>
            </a:r>
            <a:r>
              <a:rPr lang="en-US" sz="2000" dirty="0" err="1" smtClean="0"/>
              <a:t>փշատները</a:t>
            </a:r>
            <a:r>
              <a:rPr lang="en-US" sz="2000" dirty="0" smtClean="0"/>
              <a:t>:                    </a:t>
            </a:r>
            <a:br>
              <a:rPr lang="en-US" sz="2000" dirty="0" smtClean="0"/>
            </a:br>
            <a:r>
              <a:rPr lang="en-US" sz="2000" dirty="0" smtClean="0"/>
              <a:t> </a:t>
            </a:r>
            <a:r>
              <a:rPr lang="en-US" sz="2000" dirty="0" err="1" smtClean="0"/>
              <a:t>Հինգերորդ</a:t>
            </a:r>
            <a:r>
              <a:rPr lang="en-US" sz="2000" dirty="0" smtClean="0"/>
              <a:t> </a:t>
            </a:r>
            <a:r>
              <a:rPr lang="en-US" sz="2000" dirty="0" err="1" smtClean="0"/>
              <a:t>դարում`չորս</a:t>
            </a:r>
            <a:r>
              <a:rPr lang="en-US" sz="2000" dirty="0" smtClean="0"/>
              <a:t> </a:t>
            </a:r>
            <a:r>
              <a:rPr lang="en-US" sz="2000" dirty="0" err="1" smtClean="0"/>
              <a:t>հարյուր</a:t>
            </a:r>
            <a:r>
              <a:rPr lang="en-US" sz="2000" dirty="0" smtClean="0"/>
              <a:t> </a:t>
            </a:r>
            <a:r>
              <a:rPr lang="en-US" sz="2000" dirty="0" err="1" smtClean="0"/>
              <a:t>հինգ</a:t>
            </a:r>
            <a:r>
              <a:rPr lang="en-US" sz="2000" dirty="0" smtClean="0"/>
              <a:t> </a:t>
            </a:r>
            <a:r>
              <a:rPr lang="en-US" sz="2000" dirty="0" err="1" smtClean="0"/>
              <a:t>թվականին</a:t>
            </a:r>
            <a:r>
              <a:rPr lang="en-US" sz="2000" dirty="0" smtClean="0"/>
              <a:t>, </a:t>
            </a:r>
            <a:r>
              <a:rPr lang="en-US" sz="2000" dirty="0" err="1" smtClean="0"/>
              <a:t>ստեղծվեց</a:t>
            </a:r>
            <a:r>
              <a:rPr lang="en-US" sz="2000" dirty="0" smtClean="0"/>
              <a:t> </a:t>
            </a:r>
            <a:r>
              <a:rPr lang="en-US" sz="2000" dirty="0" err="1" smtClean="0"/>
              <a:t>հայոց</a:t>
            </a:r>
            <a:r>
              <a:rPr lang="en-US" sz="2000" dirty="0" smtClean="0"/>
              <a:t> </a:t>
            </a:r>
            <a:r>
              <a:rPr lang="en-US" sz="2000" dirty="0" err="1" smtClean="0"/>
              <a:t>գիրը</a:t>
            </a:r>
            <a:r>
              <a:rPr lang="en-US" sz="2000" dirty="0" smtClean="0"/>
              <a:t>:</a:t>
            </a:r>
          </a:p>
        </p:txBody>
      </p:sp>
      <p:pic>
        <p:nvPicPr>
          <p:cNvPr id="4" name="Рисунок 3" descr="http://s10.rimg.info/93e20ac3bf6e84c1ac21db4f35301653.gif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4286256"/>
            <a:ext cx="2357454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10.rimg.info/93e20ac3bf6e84c1ac21db4f35301653.gif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1000108"/>
            <a:ext cx="1928826" cy="2218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s10.rimg.info/93e20ac3bf6e84c1ac21db4f35301653.gif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4639622"/>
            <a:ext cx="2071702" cy="2218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g_hi" descr="http://t3.gstatic.com/images?q=tbn:ANd9GcQR5mS1N4MsYWuHy3JeKehKK_ZRsRCiH6LzRvbx_hrwTNylzbBtVQ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1357298"/>
            <a:ext cx="5072098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</p:spPr>
        <p:txBody>
          <a:bodyPr/>
          <a:lstStyle/>
          <a:p>
            <a:r>
              <a:rPr lang="en-US" dirty="0" err="1" smtClean="0"/>
              <a:t>Թագուհի,արքա,հայրենիք,երջանկություն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Թագուհին</a:t>
            </a:r>
            <a:r>
              <a:rPr lang="en-US" dirty="0" smtClean="0"/>
              <a:t> </a:t>
            </a:r>
            <a:r>
              <a:rPr lang="en-US" dirty="0" err="1" smtClean="0"/>
              <a:t>հայոց,անհաղթ</a:t>
            </a:r>
            <a:r>
              <a:rPr lang="en-US" dirty="0" smtClean="0"/>
              <a:t> </a:t>
            </a:r>
            <a:r>
              <a:rPr lang="en-US" dirty="0" err="1" smtClean="0"/>
              <a:t>արքա,սուրբ</a:t>
            </a:r>
            <a:r>
              <a:rPr lang="en-US" dirty="0" smtClean="0"/>
              <a:t> </a:t>
            </a:r>
            <a:r>
              <a:rPr lang="en-US" dirty="0" err="1" smtClean="0"/>
              <a:t>հայրենիք,անափ</a:t>
            </a:r>
            <a:r>
              <a:rPr lang="en-US" dirty="0" smtClean="0"/>
              <a:t> </a:t>
            </a:r>
            <a:r>
              <a:rPr lang="en-US" dirty="0" err="1" smtClean="0"/>
              <a:t>երջանկություն</a:t>
            </a:r>
            <a:r>
              <a:rPr lang="en-US" dirty="0" smtClean="0"/>
              <a:t>               </a:t>
            </a:r>
          </a:p>
          <a:p>
            <a:r>
              <a:rPr lang="en-US" dirty="0" err="1" smtClean="0"/>
              <a:t>Հայոց</a:t>
            </a:r>
            <a:r>
              <a:rPr lang="en-US" dirty="0" smtClean="0"/>
              <a:t> </a:t>
            </a:r>
            <a:r>
              <a:rPr lang="en-US" dirty="0" err="1" smtClean="0"/>
              <a:t>Փառանձեմ</a:t>
            </a:r>
            <a:r>
              <a:rPr lang="en-US" dirty="0" smtClean="0"/>
              <a:t> </a:t>
            </a:r>
            <a:r>
              <a:rPr lang="en-US" dirty="0" err="1" smtClean="0"/>
              <a:t>թագուհին</a:t>
            </a:r>
            <a:r>
              <a:rPr lang="en-US" dirty="0" smtClean="0"/>
              <a:t> </a:t>
            </a:r>
            <a:r>
              <a:rPr lang="en-US" dirty="0" err="1" smtClean="0"/>
              <a:t>անպարտելի</a:t>
            </a:r>
            <a:r>
              <a:rPr lang="en-US" dirty="0" smtClean="0"/>
              <a:t> </a:t>
            </a:r>
            <a:r>
              <a:rPr lang="en-US" dirty="0" err="1" smtClean="0"/>
              <a:t>էր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Ժողովուրդը</a:t>
            </a:r>
            <a:r>
              <a:rPr lang="en-US" dirty="0" smtClean="0"/>
              <a:t> </a:t>
            </a:r>
            <a:r>
              <a:rPr lang="en-US" dirty="0" err="1" smtClean="0"/>
              <a:t>նրան</a:t>
            </a:r>
            <a:r>
              <a:rPr lang="en-US" dirty="0" smtClean="0"/>
              <a:t> </a:t>
            </a:r>
            <a:r>
              <a:rPr lang="en-US" dirty="0" err="1" smtClean="0"/>
              <a:t>տվեց</a:t>
            </a:r>
            <a:r>
              <a:rPr lang="en-US" dirty="0" smtClean="0"/>
              <a:t> </a:t>
            </a:r>
            <a:r>
              <a:rPr lang="en-US" dirty="0" err="1" smtClean="0"/>
              <a:t>անհաղթ</a:t>
            </a:r>
            <a:r>
              <a:rPr lang="en-US" dirty="0" smtClean="0"/>
              <a:t> </a:t>
            </a:r>
            <a:r>
              <a:rPr lang="en-US" dirty="0" err="1" smtClean="0"/>
              <a:t>արքա</a:t>
            </a:r>
            <a:r>
              <a:rPr lang="en-US" dirty="0" smtClean="0"/>
              <a:t> </a:t>
            </a:r>
            <a:r>
              <a:rPr lang="en-US" dirty="0" err="1" smtClean="0"/>
              <a:t>անվանումը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Իմ</a:t>
            </a:r>
            <a:r>
              <a:rPr lang="en-US" dirty="0" smtClean="0"/>
              <a:t> </a:t>
            </a:r>
            <a:r>
              <a:rPr lang="en-US" dirty="0" err="1" smtClean="0"/>
              <a:t>սուրբ</a:t>
            </a:r>
            <a:r>
              <a:rPr lang="en-US" dirty="0" smtClean="0"/>
              <a:t> </a:t>
            </a:r>
            <a:r>
              <a:rPr lang="en-US" dirty="0" err="1" smtClean="0"/>
              <a:t>հայրենիք</a:t>
            </a:r>
            <a:r>
              <a:rPr lang="en-US" dirty="0" smtClean="0"/>
              <a:t>, </a:t>
            </a:r>
            <a:r>
              <a:rPr lang="en-US" dirty="0" err="1" smtClean="0"/>
              <a:t>դու</a:t>
            </a:r>
            <a:r>
              <a:rPr lang="en-US" dirty="0" smtClean="0"/>
              <a:t> </a:t>
            </a:r>
            <a:r>
              <a:rPr lang="en-US" dirty="0" err="1" smtClean="0"/>
              <a:t>սրտիս</a:t>
            </a:r>
            <a:r>
              <a:rPr lang="en-US" dirty="0" smtClean="0"/>
              <a:t> </a:t>
            </a:r>
            <a:r>
              <a:rPr lang="en-US" dirty="0" err="1" smtClean="0"/>
              <a:t>մեջ</a:t>
            </a:r>
            <a:r>
              <a:rPr lang="en-US" dirty="0" smtClean="0"/>
              <a:t> </a:t>
            </a:r>
            <a:r>
              <a:rPr lang="en-US" dirty="0" err="1" smtClean="0"/>
              <a:t>ես</a:t>
            </a:r>
            <a:r>
              <a:rPr lang="en-US" dirty="0" smtClean="0"/>
              <a:t>…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g_hi" descr="http://t3.gstatic.com/images?q=tbn:ANd9GcRtvWGNtQZtYVx3CfPxb1FIUUx1OLDPR0tu1p9Q7yC_b5DU9XTU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3500438"/>
            <a:ext cx="3500462" cy="3069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143932" cy="785818"/>
          </a:xfrm>
        </p:spPr>
        <p:txBody>
          <a:bodyPr>
            <a:normAutofit/>
          </a:bodyPr>
          <a:lstStyle/>
          <a:p>
            <a:r>
              <a:rPr lang="en-US" sz="3200" b="1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ԲԱՅԱԿԱՆ ԱՆԴԱՄԻ ԼՐԱՑՈՒՄՆԵՐ</a:t>
            </a:r>
            <a:endParaRPr lang="en-US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686700" cy="5259530"/>
          </a:xfrm>
        </p:spPr>
        <p:txBody>
          <a:bodyPr>
            <a:normAutofit/>
          </a:bodyPr>
          <a:lstStyle/>
          <a:p>
            <a:pPr algn="ctr"/>
            <a:r>
              <a:rPr lang="en-US" sz="1800" dirty="0" err="1" smtClean="0"/>
              <a:t>Ա.</a:t>
            </a:r>
            <a:r>
              <a:rPr lang="en-US" sz="1800" b="1" dirty="0" err="1" smtClean="0"/>
              <a:t>Խնդիրներ</a:t>
            </a:r>
            <a:r>
              <a:rPr lang="en-US" sz="1800" b="1" dirty="0" smtClean="0"/>
              <a:t> </a:t>
            </a:r>
            <a:r>
              <a:rPr lang="en-US" sz="1800" dirty="0" smtClean="0"/>
              <a:t>– </a:t>
            </a:r>
            <a:r>
              <a:rPr lang="en-US" sz="1800" dirty="0" err="1" smtClean="0"/>
              <a:t>Այն</a:t>
            </a:r>
            <a:r>
              <a:rPr lang="en-US" sz="1800" dirty="0" smtClean="0"/>
              <a:t> </a:t>
            </a:r>
            <a:r>
              <a:rPr lang="en-US" sz="1800" dirty="0" err="1" smtClean="0"/>
              <a:t>լրացումը</a:t>
            </a:r>
            <a:r>
              <a:rPr lang="en-US" sz="1800" dirty="0" smtClean="0"/>
              <a:t>, </a:t>
            </a:r>
            <a:r>
              <a:rPr lang="en-US" sz="1800" dirty="0" err="1" smtClean="0"/>
              <a:t>որը</a:t>
            </a:r>
            <a:r>
              <a:rPr lang="en-US" sz="1800" dirty="0" smtClean="0"/>
              <a:t> </a:t>
            </a:r>
            <a:r>
              <a:rPr lang="en-US" sz="1800" dirty="0" err="1" smtClean="0"/>
              <a:t>ցույց</a:t>
            </a:r>
            <a:r>
              <a:rPr lang="en-US" sz="1800" dirty="0" smtClean="0"/>
              <a:t> է </a:t>
            </a:r>
            <a:r>
              <a:rPr lang="en-US" sz="1800" dirty="0" err="1" smtClean="0"/>
              <a:t>տալիս</a:t>
            </a:r>
            <a:r>
              <a:rPr lang="en-US" sz="1800" dirty="0" smtClean="0"/>
              <a:t> </a:t>
            </a:r>
            <a:r>
              <a:rPr lang="en-US" sz="1800" dirty="0" err="1" smtClean="0"/>
              <a:t>գործողության</a:t>
            </a:r>
            <a:r>
              <a:rPr lang="en-US" sz="1800" dirty="0" smtClean="0"/>
              <a:t> </a:t>
            </a:r>
            <a:r>
              <a:rPr lang="en-US" sz="1800" dirty="0" err="1" smtClean="0"/>
              <a:t>հետ</a:t>
            </a:r>
            <a:r>
              <a:rPr lang="en-US" sz="1800" dirty="0" smtClean="0"/>
              <a:t> </a:t>
            </a:r>
            <a:r>
              <a:rPr lang="en-US" sz="1800" dirty="0" err="1" smtClean="0"/>
              <a:t>կապ</a:t>
            </a:r>
            <a:r>
              <a:rPr lang="en-US" sz="1800" dirty="0" smtClean="0"/>
              <a:t> </a:t>
            </a:r>
            <a:r>
              <a:rPr lang="en-US" sz="1800" dirty="0" err="1" smtClean="0"/>
              <a:t>ունեցող</a:t>
            </a:r>
            <a:r>
              <a:rPr lang="en-US" sz="1800" dirty="0" smtClean="0"/>
              <a:t> </a:t>
            </a:r>
            <a:r>
              <a:rPr lang="en-US" sz="1800" dirty="0" err="1" smtClean="0"/>
              <a:t>առարկա</a:t>
            </a:r>
            <a:r>
              <a:rPr lang="en-US" sz="1800" dirty="0" smtClean="0"/>
              <a:t>, </a:t>
            </a:r>
            <a:r>
              <a:rPr lang="en-US" sz="1800" dirty="0" err="1" smtClean="0"/>
              <a:t>կոչվում</a:t>
            </a:r>
            <a:r>
              <a:rPr lang="en-US" sz="1800" dirty="0" smtClean="0"/>
              <a:t> է </a:t>
            </a:r>
            <a:r>
              <a:rPr lang="en-US" sz="1800" dirty="0" err="1" smtClean="0"/>
              <a:t>խնդիր</a:t>
            </a:r>
            <a:r>
              <a:rPr lang="en-US" sz="1800" dirty="0" smtClean="0"/>
              <a:t>:</a:t>
            </a:r>
          </a:p>
          <a:p>
            <a:pPr algn="ctr"/>
            <a:endParaRPr lang="en-US" sz="1800" dirty="0" smtClean="0"/>
          </a:p>
          <a:p>
            <a:pPr algn="ctr"/>
            <a:r>
              <a:rPr lang="en-US" sz="1800" dirty="0" err="1" smtClean="0"/>
              <a:t>Խնդիրները</a:t>
            </a:r>
            <a:r>
              <a:rPr lang="en-US" sz="1800" dirty="0" smtClean="0"/>
              <a:t> </a:t>
            </a:r>
            <a:r>
              <a:rPr lang="en-US" sz="1800" dirty="0" err="1" smtClean="0"/>
              <a:t>լինում</a:t>
            </a:r>
            <a:r>
              <a:rPr lang="en-US" sz="1800" dirty="0" smtClean="0"/>
              <a:t> </a:t>
            </a:r>
            <a:r>
              <a:rPr lang="en-US" sz="1800" dirty="0" err="1" smtClean="0"/>
              <a:t>են</a:t>
            </a:r>
            <a:r>
              <a:rPr lang="en-US" sz="1800" dirty="0" smtClean="0"/>
              <a:t> </a:t>
            </a:r>
            <a:r>
              <a:rPr lang="en-US" sz="1800" dirty="0" err="1" smtClean="0"/>
              <a:t>ուղիղ</a:t>
            </a:r>
            <a:r>
              <a:rPr lang="en-US" sz="1800" dirty="0" smtClean="0"/>
              <a:t> և </a:t>
            </a:r>
            <a:r>
              <a:rPr lang="en-US" sz="1800" dirty="0" err="1" smtClean="0"/>
              <a:t>անուղղակի</a:t>
            </a:r>
            <a:r>
              <a:rPr lang="en-US" sz="1800" dirty="0" smtClean="0"/>
              <a:t>` </a:t>
            </a:r>
            <a:r>
              <a:rPr lang="en-US" sz="1800" dirty="0" err="1" smtClean="0"/>
              <a:t>հանգման</a:t>
            </a:r>
            <a:r>
              <a:rPr lang="en-US" sz="1800" dirty="0" smtClean="0"/>
              <a:t>,  </a:t>
            </a:r>
            <a:r>
              <a:rPr lang="en-US" sz="1800" dirty="0" err="1" smtClean="0"/>
              <a:t>անջատման</a:t>
            </a:r>
            <a:r>
              <a:rPr lang="en-US" sz="1800" dirty="0" smtClean="0"/>
              <a:t>,  </a:t>
            </a:r>
            <a:r>
              <a:rPr lang="en-US" sz="1800" dirty="0" err="1" smtClean="0"/>
              <a:t>միջոցի</a:t>
            </a:r>
            <a:r>
              <a:rPr lang="en-US" sz="1800" dirty="0" smtClean="0"/>
              <a:t>,  </a:t>
            </a:r>
            <a:r>
              <a:rPr lang="en-US" sz="1800" dirty="0" err="1" smtClean="0"/>
              <a:t>վերաբերության</a:t>
            </a:r>
            <a:r>
              <a:rPr lang="en-US" sz="1800" dirty="0" smtClean="0"/>
              <a:t>, </a:t>
            </a:r>
            <a:r>
              <a:rPr lang="en-US" sz="1800" dirty="0" err="1" smtClean="0"/>
              <a:t>ներգործող</a:t>
            </a:r>
            <a:r>
              <a:rPr lang="en-US" sz="1800" dirty="0" smtClean="0"/>
              <a:t>:</a:t>
            </a:r>
          </a:p>
          <a:p>
            <a:pPr algn="ctr"/>
            <a:endParaRPr lang="en-US" sz="1800" dirty="0" smtClean="0"/>
          </a:p>
          <a:p>
            <a:pPr algn="ctr"/>
            <a:r>
              <a:rPr lang="en-US" sz="1800" dirty="0" err="1" smtClean="0"/>
              <a:t>Բ.</a:t>
            </a:r>
            <a:r>
              <a:rPr lang="en-US" sz="1800" b="1" dirty="0" err="1" smtClean="0"/>
              <a:t>Պարագաներ</a:t>
            </a:r>
            <a:r>
              <a:rPr lang="en-US" sz="1800" b="1" dirty="0" smtClean="0"/>
              <a:t> - </a:t>
            </a:r>
            <a:r>
              <a:rPr lang="en-US" sz="1800" dirty="0" err="1" smtClean="0"/>
              <a:t>Բայական</a:t>
            </a:r>
            <a:r>
              <a:rPr lang="en-US" sz="1800" dirty="0" smtClean="0"/>
              <a:t> </a:t>
            </a:r>
            <a:r>
              <a:rPr lang="en-US" sz="1800" dirty="0" err="1" smtClean="0"/>
              <a:t>անդամի</a:t>
            </a:r>
            <a:r>
              <a:rPr lang="en-US" sz="1800" dirty="0" smtClean="0"/>
              <a:t> </a:t>
            </a:r>
            <a:r>
              <a:rPr lang="en-US" sz="1800" dirty="0" err="1" smtClean="0"/>
              <a:t>այն</a:t>
            </a:r>
            <a:r>
              <a:rPr lang="en-US" sz="1800" dirty="0" smtClean="0"/>
              <a:t> </a:t>
            </a:r>
            <a:r>
              <a:rPr lang="en-US" sz="1800" dirty="0" err="1" smtClean="0"/>
              <a:t>լրացումները</a:t>
            </a:r>
            <a:r>
              <a:rPr lang="en-US" sz="1800" dirty="0" smtClean="0"/>
              <a:t>, </a:t>
            </a:r>
            <a:r>
              <a:rPr lang="en-US" sz="1800" dirty="0" err="1" smtClean="0"/>
              <a:t>որոնք</a:t>
            </a:r>
            <a:r>
              <a:rPr lang="en-US" sz="1800" dirty="0" smtClean="0"/>
              <a:t> </a:t>
            </a:r>
            <a:r>
              <a:rPr lang="en-US" sz="1800" dirty="0" err="1" smtClean="0"/>
              <a:t>արտահայտում</a:t>
            </a:r>
            <a:r>
              <a:rPr lang="en-US" sz="1800" dirty="0" smtClean="0"/>
              <a:t> </a:t>
            </a:r>
            <a:r>
              <a:rPr lang="en-US" sz="1800" dirty="0" err="1" smtClean="0"/>
              <a:t>են</a:t>
            </a:r>
            <a:r>
              <a:rPr lang="en-US" sz="1800" dirty="0" smtClean="0"/>
              <a:t> </a:t>
            </a:r>
            <a:r>
              <a:rPr lang="en-US" sz="1800" dirty="0" err="1" smtClean="0"/>
              <a:t>գործողության</a:t>
            </a:r>
            <a:r>
              <a:rPr lang="en-US" sz="1800" dirty="0" smtClean="0"/>
              <a:t> </a:t>
            </a:r>
            <a:r>
              <a:rPr lang="en-US" sz="1800" dirty="0" err="1" smtClean="0"/>
              <a:t>հանգամանք</a:t>
            </a:r>
            <a:r>
              <a:rPr lang="en-US" sz="1800" dirty="0" smtClean="0"/>
              <a:t> </a:t>
            </a:r>
            <a:r>
              <a:rPr lang="en-US" sz="1800" dirty="0" err="1" smtClean="0"/>
              <a:t>կամ</a:t>
            </a:r>
            <a:r>
              <a:rPr lang="en-US" sz="1800" dirty="0" smtClean="0"/>
              <a:t> </a:t>
            </a:r>
            <a:r>
              <a:rPr lang="en-US" sz="1800" dirty="0" err="1" smtClean="0"/>
              <a:t>հատկանիշ</a:t>
            </a:r>
            <a:r>
              <a:rPr lang="en-US" sz="1800" dirty="0" smtClean="0"/>
              <a:t>, </a:t>
            </a:r>
            <a:r>
              <a:rPr lang="en-US" sz="1800" dirty="0" err="1" smtClean="0"/>
              <a:t>կոչվում</a:t>
            </a:r>
            <a:r>
              <a:rPr lang="en-US" sz="1800" dirty="0" smtClean="0"/>
              <a:t> </a:t>
            </a:r>
            <a:r>
              <a:rPr lang="en-US" sz="1800" dirty="0" err="1" smtClean="0"/>
              <a:t>են</a:t>
            </a:r>
            <a:r>
              <a:rPr lang="en-US" sz="1800" dirty="0" smtClean="0"/>
              <a:t> </a:t>
            </a:r>
            <a:r>
              <a:rPr lang="en-US" sz="1800" dirty="0" err="1" smtClean="0"/>
              <a:t>պարագա</a:t>
            </a:r>
            <a:r>
              <a:rPr lang="en-US" sz="1800" dirty="0" smtClean="0"/>
              <a:t>:</a:t>
            </a:r>
          </a:p>
          <a:p>
            <a:endParaRPr lang="en-US" sz="1800" dirty="0" smtClean="0"/>
          </a:p>
          <a:p>
            <a:endParaRPr lang="en-US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Armenia Martiros Saryan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357166"/>
            <a:ext cx="6681782" cy="785810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Խմբային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աշխատանք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Մարտիրոս Սարյան-130. «Այս ցուցահանդեսն ավելի շատ ուղղված է երիտասարդներին»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57488" y="0"/>
            <a:ext cx="4614866" cy="917596"/>
          </a:xfrm>
        </p:spPr>
        <p:txBody>
          <a:bodyPr/>
          <a:lstStyle/>
          <a:p>
            <a:r>
              <a:rPr lang="hy-AM" dirty="0" smtClean="0">
                <a:solidFill>
                  <a:schemeClr val="bg1">
                    <a:lumMod val="95000"/>
                  </a:schemeClr>
                </a:solidFill>
              </a:rPr>
              <a:t>Կ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ապակցված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խոսք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71435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ՔԱՌԱԲԱԺԱՆ</a:t>
            </a:r>
            <a:endParaRPr lang="en-US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714356"/>
          <a:ext cx="8572560" cy="592933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286280"/>
                <a:gridCol w="4286280"/>
              </a:tblGrid>
              <a:tr h="296466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Ինչ</a:t>
                      </a:r>
                      <a:r>
                        <a:rPr lang="en-US" dirty="0" smtClean="0"/>
                        <a:t>   </a:t>
                      </a:r>
                      <a:r>
                        <a:rPr lang="en-US" dirty="0" err="1" smtClean="0"/>
                        <a:t>գիտեի</a:t>
                      </a:r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err="1" smtClean="0"/>
                        <a:t>Արտահայտում</a:t>
                      </a:r>
                      <a:r>
                        <a:rPr lang="en-US" baseline="0" dirty="0" smtClean="0"/>
                        <a:t> է </a:t>
                      </a:r>
                      <a:r>
                        <a:rPr lang="en-US" baseline="0" dirty="0" err="1" smtClean="0"/>
                        <a:t>մեկ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միտք</a:t>
                      </a:r>
                      <a:r>
                        <a:rPr lang="en-US" baseline="0" dirty="0" smtClean="0"/>
                        <a:t>:</a:t>
                      </a:r>
                    </a:p>
                    <a:p>
                      <a:pPr algn="ctr"/>
                      <a:r>
                        <a:rPr lang="en-US" baseline="0" dirty="0" err="1" smtClean="0"/>
                        <a:t>Լինում</a:t>
                      </a:r>
                      <a:r>
                        <a:rPr lang="en-US" baseline="0" dirty="0" smtClean="0"/>
                        <a:t> է </a:t>
                      </a:r>
                      <a:r>
                        <a:rPr lang="en-US" baseline="0" dirty="0" err="1" smtClean="0"/>
                        <a:t>համառոտ</a:t>
                      </a:r>
                      <a:r>
                        <a:rPr lang="en-US" baseline="0" dirty="0" smtClean="0"/>
                        <a:t> և  </a:t>
                      </a:r>
                      <a:r>
                        <a:rPr lang="en-US" baseline="0" dirty="0" err="1" smtClean="0"/>
                        <a:t>ընդարձակ,միակազմ</a:t>
                      </a:r>
                      <a:r>
                        <a:rPr lang="en-US" baseline="0" dirty="0" smtClean="0"/>
                        <a:t> և </a:t>
                      </a:r>
                      <a:r>
                        <a:rPr lang="en-US" baseline="0" dirty="0" err="1" smtClean="0"/>
                        <a:t>երկկազմ</a:t>
                      </a:r>
                      <a:r>
                        <a:rPr lang="en-US" baseline="0" dirty="0" smtClean="0"/>
                        <a:t>:</a:t>
                      </a:r>
                    </a:p>
                    <a:p>
                      <a:pPr algn="ctr"/>
                      <a:r>
                        <a:rPr lang="en-US" baseline="0" dirty="0" err="1" smtClean="0"/>
                        <a:t>Ունենում</a:t>
                      </a:r>
                      <a:r>
                        <a:rPr lang="en-US" baseline="0" dirty="0" smtClean="0"/>
                        <a:t> է </a:t>
                      </a:r>
                      <a:r>
                        <a:rPr lang="en-US" baseline="0" dirty="0" err="1" smtClean="0"/>
                        <a:t>գլխավոր</a:t>
                      </a:r>
                      <a:r>
                        <a:rPr lang="en-US" baseline="0" dirty="0" smtClean="0"/>
                        <a:t> և </a:t>
                      </a:r>
                      <a:r>
                        <a:rPr lang="en-US" baseline="0" dirty="0" err="1" smtClean="0"/>
                        <a:t>երկրորդական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անդամներ</a:t>
                      </a:r>
                      <a:r>
                        <a:rPr lang="en-US" baseline="0" dirty="0" smtClean="0"/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Ինչ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իմացա</a:t>
                      </a:r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err="1" smtClean="0"/>
                        <a:t>Պարզ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նախադասությունը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շարահյուսություն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բաժնի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միավոր</a:t>
                      </a:r>
                      <a:r>
                        <a:rPr lang="en-US" baseline="0" dirty="0" smtClean="0"/>
                        <a:t> է:</a:t>
                      </a:r>
                      <a:endParaRPr lang="en-US" dirty="0"/>
                    </a:p>
                  </a:txBody>
                  <a:tcPr/>
                </a:tc>
              </a:tr>
              <a:tr h="296466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ԻԻ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Ինչպես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կարող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եմ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օգտագործել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Բանավոր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և 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գրավոր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խոսքում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:</a:t>
                      </a:r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Ինչ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եզրակացություն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արեցի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Պարզ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նախադասության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իմացությունը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կարևոր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է 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կապակցված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խոսքի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ձևավորման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համար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: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971800" y="928670"/>
            <a:ext cx="6172200" cy="60847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err="1" smtClean="0"/>
              <a:t>Պատրաստեց</a:t>
            </a:r>
            <a:r>
              <a:rPr lang="en-US" dirty="0" smtClean="0"/>
              <a:t>`</a:t>
            </a:r>
            <a:endParaRPr lang="en-US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714480" y="1714488"/>
            <a:ext cx="7429520" cy="4214842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err="1" smtClean="0"/>
              <a:t>Գոհարիկ</a:t>
            </a:r>
            <a:r>
              <a:rPr lang="en-US" sz="3200" dirty="0" smtClean="0"/>
              <a:t> </a:t>
            </a:r>
            <a:r>
              <a:rPr lang="en-US" sz="3200" dirty="0" err="1" smtClean="0"/>
              <a:t>Մկրտչյանը</a:t>
            </a: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pPr algn="r"/>
            <a:r>
              <a:rPr lang="en-US" sz="2400" dirty="0" err="1" smtClean="0"/>
              <a:t>Գորիսի</a:t>
            </a:r>
            <a:r>
              <a:rPr lang="en-US" sz="2400" dirty="0" smtClean="0"/>
              <a:t> </a:t>
            </a:r>
            <a:r>
              <a:rPr lang="en-US" sz="2400" dirty="0" err="1" smtClean="0"/>
              <a:t>Ակսել</a:t>
            </a:r>
            <a:r>
              <a:rPr lang="en-US" sz="2400" dirty="0" smtClean="0"/>
              <a:t> </a:t>
            </a:r>
            <a:r>
              <a:rPr lang="en-US" sz="2400" dirty="0" err="1" smtClean="0"/>
              <a:t>Բակունցի</a:t>
            </a:r>
            <a:r>
              <a:rPr lang="en-US" sz="2400" dirty="0" smtClean="0"/>
              <a:t> </a:t>
            </a:r>
            <a:r>
              <a:rPr lang="en-US" sz="2400" dirty="0" err="1" smtClean="0"/>
              <a:t>անվան</a:t>
            </a:r>
            <a:r>
              <a:rPr lang="en-US" sz="2400" dirty="0" smtClean="0"/>
              <a:t> 1  </a:t>
            </a:r>
            <a:r>
              <a:rPr lang="en-US" sz="2400" dirty="0" err="1" smtClean="0"/>
              <a:t>ավագ</a:t>
            </a:r>
            <a:r>
              <a:rPr lang="en-US" sz="2400" dirty="0" smtClean="0"/>
              <a:t>  </a:t>
            </a:r>
            <a:r>
              <a:rPr lang="en-US" sz="2400" dirty="0" err="1" smtClean="0"/>
              <a:t>դպրոց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7467600" cy="64739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         </a:t>
            </a:r>
            <a:r>
              <a:rPr lang="en-US" dirty="0" err="1" smtClean="0"/>
              <a:t>Բացահայտիչ</a:t>
            </a:r>
            <a:endParaRPr lang="en-US" dirty="0" smtClean="0"/>
          </a:p>
          <a:p>
            <a:r>
              <a:rPr lang="en-US" dirty="0" smtClean="0"/>
              <a:t>       </a:t>
            </a:r>
            <a:r>
              <a:rPr lang="en-US" dirty="0" err="1" smtClean="0"/>
              <a:t>Որոշիչ</a:t>
            </a:r>
            <a:r>
              <a:rPr lang="en-US" dirty="0" smtClean="0"/>
              <a:t>     </a:t>
            </a:r>
            <a:r>
              <a:rPr lang="en-US" dirty="0" err="1" smtClean="0"/>
              <a:t>Հատկ</a:t>
            </a:r>
            <a:r>
              <a:rPr lang="en-US" dirty="0" smtClean="0"/>
              <a:t>. </a:t>
            </a:r>
            <a:r>
              <a:rPr lang="hy-AM" dirty="0" smtClean="0"/>
              <a:t>Խ</a:t>
            </a:r>
            <a:r>
              <a:rPr lang="en-US" dirty="0" err="1" smtClean="0"/>
              <a:t>նդիր</a:t>
            </a:r>
            <a:r>
              <a:rPr lang="en-US" dirty="0" smtClean="0"/>
              <a:t>. </a:t>
            </a:r>
            <a:r>
              <a:rPr lang="en-US" dirty="0" err="1" smtClean="0"/>
              <a:t>Պարագա</a:t>
            </a:r>
            <a:endParaRPr lang="en-US" dirty="0" smtClean="0"/>
          </a:p>
          <a:p>
            <a:r>
              <a:rPr lang="en-US" dirty="0" smtClean="0"/>
              <a:t>                                                           </a:t>
            </a:r>
            <a:r>
              <a:rPr lang="en-US" dirty="0" err="1" smtClean="0"/>
              <a:t>Պարզ</a:t>
            </a:r>
            <a:r>
              <a:rPr lang="en-US" dirty="0" smtClean="0"/>
              <a:t>  </a:t>
            </a:r>
            <a:r>
              <a:rPr lang="en-US" dirty="0" err="1" smtClean="0"/>
              <a:t>Բաղադրյալ</a:t>
            </a:r>
            <a:endParaRPr lang="en-US" dirty="0" smtClean="0"/>
          </a:p>
          <a:p>
            <a:r>
              <a:rPr lang="en-US" dirty="0" smtClean="0"/>
              <a:t>                       </a:t>
            </a:r>
            <a:r>
              <a:rPr lang="hy-AM" dirty="0" smtClean="0"/>
              <a:t>Գ</a:t>
            </a:r>
            <a:r>
              <a:rPr lang="en-US" dirty="0" err="1" smtClean="0"/>
              <a:t>ոյակ</a:t>
            </a:r>
            <a:r>
              <a:rPr lang="en-US" dirty="0" smtClean="0"/>
              <a:t>.  </a:t>
            </a:r>
            <a:r>
              <a:rPr lang="en-US" dirty="0" err="1" smtClean="0"/>
              <a:t>Բայակ</a:t>
            </a:r>
            <a:r>
              <a:rPr lang="en-US" dirty="0" smtClean="0"/>
              <a:t>.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Պարզ</a:t>
            </a:r>
            <a:r>
              <a:rPr lang="en-US" dirty="0" smtClean="0"/>
              <a:t>  </a:t>
            </a:r>
            <a:r>
              <a:rPr lang="en-US" dirty="0" err="1" smtClean="0"/>
              <a:t>Բաղ</a:t>
            </a:r>
            <a:r>
              <a:rPr lang="en-US" dirty="0" smtClean="0"/>
              <a:t>.</a:t>
            </a:r>
          </a:p>
          <a:p>
            <a:r>
              <a:rPr lang="en-US" dirty="0" smtClean="0"/>
              <a:t>                                                    </a:t>
            </a:r>
            <a:r>
              <a:rPr lang="en-US" dirty="0" err="1" smtClean="0"/>
              <a:t>Ենթ</a:t>
            </a:r>
            <a:r>
              <a:rPr lang="en-US" dirty="0" smtClean="0"/>
              <a:t>. </a:t>
            </a:r>
            <a:r>
              <a:rPr lang="hy-AM" dirty="0" smtClean="0"/>
              <a:t>Ս</a:t>
            </a:r>
            <a:r>
              <a:rPr lang="en-US" dirty="0" err="1" smtClean="0"/>
              <a:t>տորոգ</a:t>
            </a:r>
            <a:r>
              <a:rPr lang="en-US" dirty="0" smtClean="0"/>
              <a:t>.</a:t>
            </a:r>
          </a:p>
          <a:p>
            <a:r>
              <a:rPr lang="hy-AM" dirty="0" smtClean="0"/>
              <a:t>Ե</a:t>
            </a:r>
            <a:r>
              <a:rPr lang="en-US" dirty="0" err="1" smtClean="0"/>
              <a:t>նթ</a:t>
            </a:r>
            <a:r>
              <a:rPr lang="en-US" dirty="0" smtClean="0"/>
              <a:t>. </a:t>
            </a:r>
            <a:r>
              <a:rPr lang="en-US" dirty="0" err="1" smtClean="0"/>
              <a:t>Ստորոգ</a:t>
            </a:r>
            <a:r>
              <a:rPr lang="en-US" dirty="0" smtClean="0"/>
              <a:t>. </a:t>
            </a:r>
            <a:r>
              <a:rPr lang="en-US" dirty="0" err="1" smtClean="0"/>
              <a:t>Լրացումներ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Ընդարձակ</a:t>
            </a:r>
            <a:r>
              <a:rPr lang="en-US" dirty="0" smtClean="0"/>
              <a:t>                 </a:t>
            </a:r>
            <a:r>
              <a:rPr lang="en-US" dirty="0" err="1" smtClean="0"/>
              <a:t>Համառոտ</a:t>
            </a:r>
            <a:r>
              <a:rPr lang="en-US" dirty="0" smtClean="0"/>
              <a:t>     </a:t>
            </a:r>
            <a:r>
              <a:rPr lang="en-US" dirty="0" err="1" smtClean="0"/>
              <a:t>Անվանական</a:t>
            </a:r>
            <a:endParaRPr lang="en-US" dirty="0" smtClean="0"/>
          </a:p>
          <a:p>
            <a:r>
              <a:rPr lang="en-US" dirty="0" smtClean="0"/>
              <a:t>                                                                    </a:t>
            </a:r>
            <a:r>
              <a:rPr lang="en-US" dirty="0" err="1" smtClean="0"/>
              <a:t>Բայական</a:t>
            </a:r>
            <a:endParaRPr lang="en-US" dirty="0" smtClean="0"/>
          </a:p>
          <a:p>
            <a:r>
              <a:rPr lang="en-US" dirty="0" smtClean="0"/>
              <a:t>                 </a:t>
            </a:r>
            <a:r>
              <a:rPr lang="en-US" dirty="0" err="1" smtClean="0"/>
              <a:t>Երկկազմ</a:t>
            </a:r>
            <a:r>
              <a:rPr lang="en-US" dirty="0" smtClean="0"/>
              <a:t>                  </a:t>
            </a:r>
            <a:r>
              <a:rPr lang="en-US" dirty="0" err="1" smtClean="0"/>
              <a:t>Միակազմ</a:t>
            </a:r>
            <a:endParaRPr lang="en-US" dirty="0" smtClean="0"/>
          </a:p>
          <a:p>
            <a:r>
              <a:rPr lang="en-US" dirty="0" smtClean="0"/>
              <a:t>                                                                       </a:t>
            </a:r>
            <a:r>
              <a:rPr lang="en-US" dirty="0" err="1" smtClean="0"/>
              <a:t>Անենթակա</a:t>
            </a:r>
            <a:r>
              <a:rPr lang="en-US" dirty="0" smtClean="0"/>
              <a:t>              </a:t>
            </a:r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                 </a:t>
            </a:r>
          </a:p>
          <a:p>
            <a:r>
              <a:rPr lang="en-US" dirty="0" smtClean="0"/>
              <a:t>                           </a:t>
            </a:r>
            <a:r>
              <a:rPr lang="en-US" dirty="0" err="1" smtClean="0"/>
              <a:t>Նախադասություն</a:t>
            </a:r>
            <a:endParaRPr lang="en-US" dirty="0" smtClean="0"/>
          </a:p>
        </p:txBody>
      </p:sp>
      <p:sp>
        <p:nvSpPr>
          <p:cNvPr id="9" name="Блок-схема: извлечение 8"/>
          <p:cNvSpPr/>
          <p:nvPr/>
        </p:nvSpPr>
        <p:spPr>
          <a:xfrm>
            <a:off x="3214678" y="4572008"/>
            <a:ext cx="2000264" cy="1143008"/>
          </a:xfrm>
          <a:prstGeom prst="flowChartExtra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Պարզ</a:t>
            </a:r>
            <a:endParaRPr lang="en-US" dirty="0"/>
          </a:p>
        </p:txBody>
      </p:sp>
      <p:sp>
        <p:nvSpPr>
          <p:cNvPr id="13" name="Стрелка влево 12"/>
          <p:cNvSpPr/>
          <p:nvPr/>
        </p:nvSpPr>
        <p:spPr>
          <a:xfrm rot="2568473">
            <a:off x="3186198" y="4168728"/>
            <a:ext cx="750467" cy="61345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Стрелка влево 13"/>
          <p:cNvSpPr/>
          <p:nvPr/>
        </p:nvSpPr>
        <p:spPr>
          <a:xfrm rot="7470003">
            <a:off x="4516374" y="4196922"/>
            <a:ext cx="683695" cy="5714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rot="10800000">
            <a:off x="2285984" y="3357562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 flipH="1" flipV="1">
            <a:off x="3143240" y="3286124"/>
            <a:ext cx="28575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6200000" flipH="1">
            <a:off x="1035819" y="2750339"/>
            <a:ext cx="357190" cy="14287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1571604" y="2714620"/>
            <a:ext cx="285752" cy="21431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16200000" flipV="1">
            <a:off x="1714480" y="2071678"/>
            <a:ext cx="28575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5400000" flipH="1" flipV="1">
            <a:off x="2285984" y="2071678"/>
            <a:ext cx="28575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V="1">
            <a:off x="2000232" y="2714620"/>
            <a:ext cx="121444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flipV="1">
            <a:off x="5429256" y="3429000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V="1">
            <a:off x="5643570" y="3714752"/>
            <a:ext cx="35719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6000760" y="4000504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rot="5400000" flipH="1" flipV="1">
            <a:off x="4357686" y="2357430"/>
            <a:ext cx="57150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flipV="1">
            <a:off x="4643438" y="2428868"/>
            <a:ext cx="107157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rot="5400000" flipH="1" flipV="1">
            <a:off x="5536413" y="1535893"/>
            <a:ext cx="50006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rot="5400000" flipH="1" flipV="1">
            <a:off x="6036479" y="1535893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rot="16200000" flipV="1">
            <a:off x="2786844" y="1858158"/>
            <a:ext cx="570710" cy="1420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 rot="5400000" flipH="1" flipV="1">
            <a:off x="3500430" y="1785926"/>
            <a:ext cx="50006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>
            <a:off x="2357422" y="928670"/>
            <a:ext cx="428628" cy="21431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 rot="5400000" flipH="1" flipV="1">
            <a:off x="2786050" y="928670"/>
            <a:ext cx="357190" cy="7143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 rot="16200000" flipV="1">
            <a:off x="2250265" y="464323"/>
            <a:ext cx="714380" cy="5000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 rot="5400000" flipH="1" flipV="1">
            <a:off x="3714744" y="857232"/>
            <a:ext cx="428628" cy="14287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/>
          <p:nvPr/>
        </p:nvCxnSpPr>
        <p:spPr>
          <a:xfrm flipV="1">
            <a:off x="4143372" y="857232"/>
            <a:ext cx="500066" cy="28575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Рисунок 102" descr="http://s10.rimg.info/8d07a5de57d2b171164413bb391f45a0.gif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4143356"/>
            <a:ext cx="3071834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7467600" cy="6473952"/>
          </a:xfrm>
        </p:spPr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                               ՊՐԻԶՄԱ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                 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Պարզ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նախադասություն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     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կառուցվածք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                              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ամփոփ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միտք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գլխավ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. 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երկրորդ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.           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միակազմ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        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երկկազմ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ենթ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ստոր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գոյ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բայ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.     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անվ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. 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բայակ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. 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համ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ընդ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խոսք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      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խոսքի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մաս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     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իմաստ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  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շարադրանք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            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լեզու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                             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տեքստ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                     </a:t>
            </a:r>
            <a:r>
              <a:rPr lang="hy-AM" dirty="0" smtClean="0">
                <a:solidFill>
                  <a:schemeClr val="accent3">
                    <a:lumMod val="75000"/>
                  </a:schemeClr>
                </a:solidFill>
              </a:rPr>
              <a:t>Կ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ապակցված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խոսք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 flipV="1">
            <a:off x="2786050" y="857232"/>
            <a:ext cx="50006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786314" y="785794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1285852" y="1142984"/>
            <a:ext cx="21431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1785918" y="1214422"/>
            <a:ext cx="21431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5643570" y="1285860"/>
            <a:ext cx="21431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6357950" y="1142984"/>
            <a:ext cx="28575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5400000">
            <a:off x="964381" y="1821645"/>
            <a:ext cx="35719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16200000" flipH="1">
            <a:off x="1428728" y="1785926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rot="5400000">
            <a:off x="2392347" y="1750207"/>
            <a:ext cx="429422" cy="2151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16200000" flipH="1">
            <a:off x="2893207" y="1750207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rot="5400000">
            <a:off x="4464843" y="1678769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rot="16200000" flipH="1">
            <a:off x="5036347" y="1750207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5400000">
            <a:off x="6500826" y="1785926"/>
            <a:ext cx="42862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rot="16200000" flipH="1">
            <a:off x="7179487" y="1678769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rot="16200000" flipH="1">
            <a:off x="964381" y="2607463"/>
            <a:ext cx="50006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rot="5400000">
            <a:off x="1428728" y="2571744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 rot="16200000" flipH="1">
            <a:off x="2714612" y="2500306"/>
            <a:ext cx="35719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 rot="5400000">
            <a:off x="3107521" y="2536025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 rot="16200000" flipH="1">
            <a:off x="4572000" y="2428868"/>
            <a:ext cx="35719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 rot="10800000" flipV="1">
            <a:off x="5000628" y="2428868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 rot="16200000" flipH="1">
            <a:off x="6643702" y="2500306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 rot="5400000">
            <a:off x="7072330" y="2500306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>
            <a:off x="1428728" y="3500438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 rot="10800000" flipV="1">
            <a:off x="2500298" y="3429000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/>
          <p:nvPr/>
        </p:nvCxnSpPr>
        <p:spPr>
          <a:xfrm>
            <a:off x="5072066" y="3429000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/>
          <p:nvPr/>
        </p:nvCxnSpPr>
        <p:spPr>
          <a:xfrm rot="10800000" flipV="1">
            <a:off x="5929322" y="3429000"/>
            <a:ext cx="100013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 стрелкой 97"/>
          <p:cNvCxnSpPr/>
          <p:nvPr/>
        </p:nvCxnSpPr>
        <p:spPr>
          <a:xfrm>
            <a:off x="2571736" y="4286256"/>
            <a:ext cx="1071570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 стрелкой 100"/>
          <p:cNvCxnSpPr/>
          <p:nvPr/>
        </p:nvCxnSpPr>
        <p:spPr>
          <a:xfrm rot="10800000" flipV="1">
            <a:off x="4214810" y="4286256"/>
            <a:ext cx="1428760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10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ՊԱՐԶ  ՀԱՄԱՌՈՏ ՆԱԽԱԴԱՍՈՒԹՅՈՒՆ</a:t>
            </a:r>
            <a:endParaRPr lang="en-US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1285860"/>
            <a:ext cx="7467600" cy="4873752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endParaRPr lang="en-US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endParaRPr lang="en-US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endParaRPr lang="en-US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en-US" b="1" cap="all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Մեկ</a:t>
            </a:r>
            <a:r>
              <a:rPr lang="en-US" b="1" cap="all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b="1" cap="all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միտք</a:t>
            </a:r>
            <a:r>
              <a:rPr lang="en-US" b="1" cap="all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b="1" cap="all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արտահայտող</a:t>
            </a:r>
            <a:r>
              <a:rPr lang="en-US" b="1" cap="all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b="1" cap="all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նախադասությունը</a:t>
            </a:r>
            <a:r>
              <a:rPr lang="en-US" b="1" cap="all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b="1" cap="all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կոչվում</a:t>
            </a:r>
            <a:r>
              <a:rPr lang="en-US" b="1" cap="all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է </a:t>
            </a:r>
            <a:r>
              <a:rPr lang="en-US" b="1" cap="all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պարզ</a:t>
            </a:r>
            <a:r>
              <a:rPr lang="en-US" b="1" cap="all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b="1" cap="all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նախադասություն</a:t>
            </a:r>
            <a:endParaRPr lang="en-U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5" name="Рисунок 4" descr="http://s7.rimg.info/d014e6e7e185c781ebef62b12ec230f8.gif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4000504"/>
            <a:ext cx="2857520" cy="2172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s7.rimg.info/7eeb25c4a8cabc6f2c63b58afc645f20.gif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2285992"/>
            <a:ext cx="1643074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714356"/>
            <a:ext cx="7467600" cy="5688158"/>
          </a:xfrm>
        </p:spPr>
        <p:txBody>
          <a:bodyPr/>
          <a:lstStyle/>
          <a:p>
            <a:pPr algn="ctr">
              <a:buNone/>
            </a:pPr>
            <a:r>
              <a:rPr lang="en-US" dirty="0" err="1" smtClean="0"/>
              <a:t>Հորդ</a:t>
            </a:r>
            <a:r>
              <a:rPr lang="en-US" dirty="0" smtClean="0"/>
              <a:t> </a:t>
            </a:r>
            <a:r>
              <a:rPr lang="en-US" dirty="0" err="1" smtClean="0"/>
              <a:t>անձրևներ</a:t>
            </a:r>
            <a:r>
              <a:rPr lang="en-US" dirty="0" smtClean="0"/>
              <a:t> </a:t>
            </a:r>
            <a:r>
              <a:rPr lang="en-US" dirty="0" err="1" smtClean="0"/>
              <a:t>տեղալուց</a:t>
            </a:r>
            <a:r>
              <a:rPr lang="en-US" dirty="0" smtClean="0"/>
              <a:t> </a:t>
            </a:r>
            <a:r>
              <a:rPr lang="en-US" dirty="0" err="1" smtClean="0"/>
              <a:t>հետո</a:t>
            </a:r>
            <a:r>
              <a:rPr lang="en-US" dirty="0" smtClean="0"/>
              <a:t> </a:t>
            </a:r>
            <a:r>
              <a:rPr lang="en-US" dirty="0" err="1" smtClean="0"/>
              <a:t>մարգագետինը</a:t>
            </a:r>
            <a:r>
              <a:rPr lang="en-US" dirty="0" smtClean="0"/>
              <a:t> </a:t>
            </a:r>
            <a:r>
              <a:rPr lang="en-US" dirty="0" err="1" smtClean="0"/>
              <a:t>կանաչեց</a:t>
            </a:r>
            <a:r>
              <a:rPr lang="en-US" dirty="0" smtClean="0"/>
              <a:t>:</a:t>
            </a:r>
          </a:p>
          <a:p>
            <a:pPr algn="ctr">
              <a:buNone/>
            </a:pPr>
            <a:r>
              <a:rPr lang="hy-AM" dirty="0" smtClean="0"/>
              <a:t>Ս</a:t>
            </a:r>
            <a:r>
              <a:rPr lang="en-US" dirty="0" err="1" smtClean="0"/>
              <a:t>պիտակ</a:t>
            </a:r>
            <a:r>
              <a:rPr lang="en-US" dirty="0" smtClean="0"/>
              <a:t> </a:t>
            </a:r>
            <a:r>
              <a:rPr lang="en-US" dirty="0" err="1" smtClean="0"/>
              <a:t>քարի</a:t>
            </a:r>
            <a:r>
              <a:rPr lang="en-US" dirty="0" smtClean="0"/>
              <a:t> </a:t>
            </a:r>
            <a:r>
              <a:rPr lang="en-US" dirty="0" err="1" smtClean="0"/>
              <a:t>մոտ`գոգաձև</a:t>
            </a:r>
            <a:r>
              <a:rPr lang="en-US" dirty="0" smtClean="0"/>
              <a:t> </a:t>
            </a:r>
            <a:r>
              <a:rPr lang="en-US" dirty="0" err="1" smtClean="0"/>
              <a:t>ընկած</a:t>
            </a:r>
            <a:r>
              <a:rPr lang="en-US" dirty="0" smtClean="0"/>
              <a:t> </a:t>
            </a:r>
            <a:r>
              <a:rPr lang="en-US" dirty="0" err="1" smtClean="0"/>
              <a:t>երկարադարձ</a:t>
            </a:r>
            <a:r>
              <a:rPr lang="en-US" dirty="0" smtClean="0"/>
              <a:t> </a:t>
            </a:r>
            <a:r>
              <a:rPr lang="en-US" dirty="0" err="1" smtClean="0"/>
              <a:t>արտերում</a:t>
            </a:r>
            <a:r>
              <a:rPr lang="en-US" dirty="0" smtClean="0"/>
              <a:t>, </a:t>
            </a:r>
            <a:r>
              <a:rPr lang="en-US" dirty="0" err="1" smtClean="0"/>
              <a:t>քաղհան</a:t>
            </a:r>
            <a:r>
              <a:rPr lang="en-US" dirty="0" smtClean="0"/>
              <a:t> </a:t>
            </a:r>
            <a:r>
              <a:rPr lang="en-US" dirty="0" err="1" smtClean="0"/>
              <a:t>անող</a:t>
            </a:r>
            <a:r>
              <a:rPr lang="en-US" dirty="0" smtClean="0"/>
              <a:t> </a:t>
            </a:r>
            <a:r>
              <a:rPr lang="en-US" dirty="0" err="1" smtClean="0"/>
              <a:t>կանանց</a:t>
            </a:r>
            <a:r>
              <a:rPr lang="en-US" dirty="0" smtClean="0"/>
              <a:t> </a:t>
            </a:r>
            <a:r>
              <a:rPr lang="en-US" dirty="0" err="1" smtClean="0"/>
              <a:t>մեջ</a:t>
            </a:r>
            <a:r>
              <a:rPr lang="en-US" dirty="0" smtClean="0"/>
              <a:t> </a:t>
            </a:r>
            <a:r>
              <a:rPr lang="en-US" dirty="0" err="1" smtClean="0"/>
              <a:t>տեսա</a:t>
            </a:r>
            <a:r>
              <a:rPr lang="en-US" dirty="0" smtClean="0"/>
              <a:t> </a:t>
            </a:r>
            <a:r>
              <a:rPr lang="en-US" dirty="0" err="1" smtClean="0"/>
              <a:t>Խոնարհին</a:t>
            </a:r>
            <a:r>
              <a:rPr lang="en-US" dirty="0" smtClean="0"/>
              <a:t>:</a:t>
            </a:r>
          </a:p>
          <a:p>
            <a:pPr algn="ctr">
              <a:buNone/>
            </a:pPr>
            <a:r>
              <a:rPr lang="en-US" dirty="0" err="1" smtClean="0"/>
              <a:t>Աշնան</a:t>
            </a:r>
            <a:r>
              <a:rPr lang="en-US" dirty="0" smtClean="0"/>
              <a:t> </a:t>
            </a:r>
            <a:r>
              <a:rPr lang="en-US" dirty="0" err="1" smtClean="0"/>
              <a:t>արևը</a:t>
            </a:r>
            <a:r>
              <a:rPr lang="en-US" dirty="0" smtClean="0"/>
              <a:t> </a:t>
            </a:r>
            <a:r>
              <a:rPr lang="en-US" dirty="0" err="1" smtClean="0"/>
              <a:t>ջերմացնում</a:t>
            </a:r>
            <a:r>
              <a:rPr lang="en-US" dirty="0" smtClean="0"/>
              <a:t> </a:t>
            </a:r>
            <a:r>
              <a:rPr lang="en-US" dirty="0" err="1" smtClean="0"/>
              <a:t>էր</a:t>
            </a:r>
            <a:r>
              <a:rPr lang="en-US" dirty="0" smtClean="0"/>
              <a:t> </a:t>
            </a:r>
            <a:r>
              <a:rPr lang="en-US" dirty="0" err="1" smtClean="0"/>
              <a:t>նրան</a:t>
            </a:r>
            <a:r>
              <a:rPr lang="en-US" dirty="0" smtClean="0"/>
              <a:t>:</a:t>
            </a:r>
          </a:p>
          <a:p>
            <a:pPr algn="ctr">
              <a:buNone/>
            </a:pPr>
            <a:r>
              <a:rPr lang="en-US" dirty="0" err="1" smtClean="0"/>
              <a:t>Ծառերին</a:t>
            </a:r>
            <a:r>
              <a:rPr lang="en-US" dirty="0" smtClean="0"/>
              <a:t> </a:t>
            </a:r>
            <a:r>
              <a:rPr lang="en-US" dirty="0" err="1" smtClean="0"/>
              <a:t>փաթաթված</a:t>
            </a:r>
            <a:r>
              <a:rPr lang="en-US" dirty="0" smtClean="0"/>
              <a:t> </a:t>
            </a:r>
            <a:r>
              <a:rPr lang="en-US" dirty="0" err="1" smtClean="0"/>
              <a:t>վազերն</a:t>
            </a:r>
            <a:r>
              <a:rPr lang="en-US" dirty="0" smtClean="0"/>
              <a:t> </a:t>
            </a:r>
            <a:r>
              <a:rPr lang="en-US" dirty="0" err="1" smtClean="0"/>
              <a:t>օրորվում</a:t>
            </a:r>
            <a:r>
              <a:rPr lang="en-US" dirty="0" smtClean="0"/>
              <a:t> </a:t>
            </a:r>
            <a:r>
              <a:rPr lang="en-US" dirty="0" err="1" smtClean="0"/>
              <a:t>էի</a:t>
            </a:r>
            <a:r>
              <a:rPr lang="en-US" dirty="0" err="1" smtClean="0">
                <a:solidFill>
                  <a:schemeClr val="bg1"/>
                </a:solidFill>
              </a:rPr>
              <a:t>ն</a:t>
            </a:r>
            <a:r>
              <a:rPr lang="en-US" dirty="0" smtClean="0"/>
              <a:t> </a:t>
            </a:r>
            <a:r>
              <a:rPr lang="en-US" dirty="0" err="1" smtClean="0"/>
              <a:t>քամուց</a:t>
            </a:r>
            <a:r>
              <a:rPr lang="en-US" dirty="0" smtClean="0"/>
              <a:t>:</a:t>
            </a:r>
          </a:p>
          <a:p>
            <a:pPr algn="ctr">
              <a:buNone/>
            </a:pPr>
            <a:r>
              <a:rPr lang="en-US" dirty="0" err="1" smtClean="0"/>
              <a:t>Հետևից</a:t>
            </a:r>
            <a:r>
              <a:rPr lang="en-US" dirty="0" smtClean="0"/>
              <a:t> </a:t>
            </a:r>
            <a:r>
              <a:rPr lang="en-US" dirty="0" err="1" smtClean="0"/>
              <a:t>ճյուղի</a:t>
            </a:r>
            <a:r>
              <a:rPr lang="en-US" dirty="0" smtClean="0"/>
              <a:t> </a:t>
            </a:r>
            <a:r>
              <a:rPr lang="en-US" dirty="0" err="1" smtClean="0"/>
              <a:t>կոտրվելու</a:t>
            </a:r>
            <a:r>
              <a:rPr lang="en-US" dirty="0" smtClean="0"/>
              <a:t> </a:t>
            </a:r>
            <a:r>
              <a:rPr lang="en-US" dirty="0" err="1" smtClean="0"/>
              <a:t>ձայն</a:t>
            </a:r>
            <a:r>
              <a:rPr lang="en-US" dirty="0" smtClean="0"/>
              <a:t> </a:t>
            </a:r>
            <a:r>
              <a:rPr lang="en-US" dirty="0" err="1" smtClean="0"/>
              <a:t>լսվեց</a:t>
            </a:r>
            <a:r>
              <a:rPr lang="en-US" dirty="0" smtClean="0"/>
              <a:t>:</a:t>
            </a:r>
          </a:p>
          <a:p>
            <a:pPr algn="ctr">
              <a:buNone/>
            </a:pPr>
            <a:r>
              <a:rPr lang="en-US" dirty="0" err="1" smtClean="0"/>
              <a:t>Արևը</a:t>
            </a:r>
            <a:r>
              <a:rPr lang="en-US" dirty="0" smtClean="0"/>
              <a:t> </a:t>
            </a:r>
            <a:r>
              <a:rPr lang="en-US" dirty="0" err="1" smtClean="0"/>
              <a:t>խաղում</a:t>
            </a:r>
            <a:r>
              <a:rPr lang="en-US" dirty="0" smtClean="0"/>
              <a:t> </a:t>
            </a:r>
            <a:r>
              <a:rPr lang="en-US" dirty="0" err="1" smtClean="0"/>
              <a:t>էր</a:t>
            </a:r>
            <a:r>
              <a:rPr lang="en-US" dirty="0" smtClean="0"/>
              <a:t> </a:t>
            </a:r>
            <a:r>
              <a:rPr lang="en-US" dirty="0" err="1" smtClean="0"/>
              <a:t>մայրամուտի</a:t>
            </a:r>
            <a:r>
              <a:rPr lang="en-US" dirty="0" smtClean="0"/>
              <a:t> </a:t>
            </a:r>
            <a:r>
              <a:rPr lang="en-US" dirty="0" err="1" smtClean="0"/>
              <a:t>ամպերի</a:t>
            </a:r>
            <a:r>
              <a:rPr lang="en-US" dirty="0" smtClean="0"/>
              <a:t> </a:t>
            </a:r>
            <a:r>
              <a:rPr lang="en-US" dirty="0" err="1" smtClean="0"/>
              <a:t>հետ</a:t>
            </a:r>
            <a:r>
              <a:rPr lang="en-US" dirty="0" smtClean="0"/>
              <a:t>: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://s17.rimg.info/acf6cf506b08dd50d57055a8a46f5e14.gif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1857364"/>
            <a:ext cx="5357850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928794" y="0"/>
            <a:ext cx="6172200" cy="2928958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Համառոտ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կոչվում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է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այն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պարզ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նախադասությունը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որն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արտահայտված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է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միայն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գլխավոր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անդամներով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071546"/>
            <a:ext cx="5286412" cy="4071966"/>
          </a:xfrm>
        </p:spPr>
        <p:txBody>
          <a:bodyPr/>
          <a:lstStyle/>
          <a:p>
            <a:pPr algn="r">
              <a:buNone/>
            </a:pPr>
            <a:r>
              <a:rPr lang="en-US" dirty="0" smtClean="0"/>
              <a:t>  </a:t>
            </a:r>
            <a:r>
              <a:rPr lang="en-US" dirty="0" err="1" smtClean="0"/>
              <a:t>Տերևները</a:t>
            </a:r>
            <a:r>
              <a:rPr lang="en-US" dirty="0" smtClean="0"/>
              <a:t> </a:t>
            </a:r>
            <a:r>
              <a:rPr lang="en-US" dirty="0" err="1" smtClean="0"/>
              <a:t>խշշացին</a:t>
            </a:r>
            <a:r>
              <a:rPr lang="en-US" dirty="0" smtClean="0"/>
              <a:t>: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Զգույշ</a:t>
            </a:r>
            <a:r>
              <a:rPr lang="en-US" dirty="0" smtClean="0"/>
              <a:t> է </a:t>
            </a:r>
            <a:r>
              <a:rPr lang="en-US" dirty="0" err="1" smtClean="0"/>
              <a:t>միրհավը</a:t>
            </a:r>
            <a:r>
              <a:rPr lang="en-US" dirty="0" smtClean="0"/>
              <a:t>: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Օրը</a:t>
            </a:r>
            <a:r>
              <a:rPr lang="en-US" dirty="0" smtClean="0"/>
              <a:t> </a:t>
            </a:r>
            <a:r>
              <a:rPr lang="en-US" dirty="0" err="1" smtClean="0"/>
              <a:t>բացվեց</a:t>
            </a:r>
            <a:r>
              <a:rPr lang="en-US" dirty="0" smtClean="0"/>
              <a:t>: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Աշունը</a:t>
            </a:r>
            <a:r>
              <a:rPr lang="en-US" dirty="0" smtClean="0"/>
              <a:t> </a:t>
            </a:r>
            <a:r>
              <a:rPr lang="en-US" dirty="0" err="1" smtClean="0"/>
              <a:t>եկավ</a:t>
            </a:r>
            <a:r>
              <a:rPr lang="en-US" dirty="0" smtClean="0"/>
              <a:t>: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pic>
        <p:nvPicPr>
          <p:cNvPr id="4" name="Рисунок 3" descr="http://s12.rimg.info/f4fd7b5976449065810059f3d3109a0b.gif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071678"/>
            <a:ext cx="3714776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373</TotalTime>
  <Words>1178</Words>
  <Application>Microsoft Office PowerPoint</Application>
  <PresentationFormat>Экран (4:3)</PresentationFormat>
  <Paragraphs>235</Paragraphs>
  <Slides>34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Эркер</vt:lpstr>
      <vt:lpstr>   Թեմա`  Պարզ նախադասության տեսակների ուսուցումը և սովորողների խոսքի զարգացումը</vt:lpstr>
      <vt:lpstr>Слайд 2</vt:lpstr>
      <vt:lpstr>Слайд 3</vt:lpstr>
      <vt:lpstr>Слайд 4</vt:lpstr>
      <vt:lpstr>Слайд 5</vt:lpstr>
      <vt:lpstr>ՊԱՐԶ  ՀԱՄԱՌՈՏ ՆԱԽԱԴԱՍՈՒԹՅՈՒՆ</vt:lpstr>
      <vt:lpstr>Слайд 7</vt:lpstr>
      <vt:lpstr>Համառոտ կոչվում է այն պարզ նախադասությունը, որն արտահայտված է միայն գլխավոր անդամներով</vt:lpstr>
      <vt:lpstr>Слайд 9</vt:lpstr>
      <vt:lpstr>   ԵՆԹԱԿԱ </vt:lpstr>
      <vt:lpstr>Слайд 11</vt:lpstr>
      <vt:lpstr>Слайд 12</vt:lpstr>
      <vt:lpstr>ՍՏՈՐՈԳՅԱԼ</vt:lpstr>
      <vt:lpstr>ԲԱՂԱԴՐՅԱԼ ՍՏՈՐՈԳՅԱԼ</vt:lpstr>
      <vt:lpstr>Слайд 15</vt:lpstr>
      <vt:lpstr>ԵՆԹԱԿԱՅԻ և ՍՏՈՐՈԳՅԱԼԻ ՀԱՄԱՁԱՅՆՈՒԹՅՈՒՆԸ</vt:lpstr>
      <vt:lpstr>2.ԲԱԶՄԱԿԻ  ԵՆԹԱԿԱՅԻ ՀԵՏ ՍՈՎՈՐԱԲԱՐ ԴՐՎՈՒՄ Է ՀՈԳՆԱԿԻ ՍՏՈՐՈԳՅԱԼ</vt:lpstr>
      <vt:lpstr>ՀՈԳՆԱԿԻ ԿԱՄ ԲԱԶՄԱԿԻ ԵՆԹԱԿԱՅԻ ՀԵՏ  ԱՌԱՐԿԱ ՑՈՒՅՑ ՏՎՈՂ ԲԱՌՈՎ ԱՐՏԱՀԱՅՏՎԱԾ ՍՏՈՐՈԳԵԼԻՆ ԴՐՎՈՒՄ Է  ԵԶԱԿԻ ԿԱՄ ՀՈԳՆԱԿԻ ԹՎՈՎ</vt:lpstr>
      <vt:lpstr>Слайд 19</vt:lpstr>
      <vt:lpstr>ՄԻԱԿԱԶՄ ՆԱԽԱԴԱՍՈՒԹՅՈՒՆ</vt:lpstr>
      <vt:lpstr>Слайд 21</vt:lpstr>
      <vt:lpstr>ՊԱՐԶ  ԸՆԴԱՐՁԱԿ  ՆԱԽԱԴԱՍՈՒԹՅՈՒՆ</vt:lpstr>
      <vt:lpstr>Слайд 23</vt:lpstr>
      <vt:lpstr>Գոյականական անդամի լրացումներ</vt:lpstr>
      <vt:lpstr>ՈՐՈՇԻՉ</vt:lpstr>
      <vt:lpstr>Слайд 26</vt:lpstr>
      <vt:lpstr>ՀԱՏԿԱՑՈՒՑԻՉ</vt:lpstr>
      <vt:lpstr>ԲԱՑԱՀԱՅՏԻՉ</vt:lpstr>
      <vt:lpstr>Слайд 29</vt:lpstr>
      <vt:lpstr>ԲԱՅԱԿԱՆ ԱՆԴԱՄԻ ԼՐԱՑՈՒՄՆԵՐ</vt:lpstr>
      <vt:lpstr>Խմբային աշխատանք </vt:lpstr>
      <vt:lpstr>Կապակցված  խոսք</vt:lpstr>
      <vt:lpstr>ՔԱՌԱԲԱԺԱՆ</vt:lpstr>
      <vt:lpstr>     Պատրաստեց`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Թեմա`  Պարզ նախադասության տեսկաների ուսուցումը և սովորողների խոսքի զարգացումը</dc:title>
  <dc:creator>BOSS</dc:creator>
  <cp:lastModifiedBy>Comp</cp:lastModifiedBy>
  <cp:revision>80</cp:revision>
  <dcterms:created xsi:type="dcterms:W3CDTF">2011-08-11T07:52:35Z</dcterms:created>
  <dcterms:modified xsi:type="dcterms:W3CDTF">2019-02-28T17:57:03Z</dcterms:modified>
</cp:coreProperties>
</file>