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10" r:id="rId3"/>
    <p:sldId id="287" r:id="rId4"/>
    <p:sldId id="293" r:id="rId5"/>
    <p:sldId id="299" r:id="rId6"/>
    <p:sldId id="300" r:id="rId7"/>
    <p:sldId id="312" r:id="rId8"/>
    <p:sldId id="286" r:id="rId9"/>
    <p:sldId id="264" r:id="rId10"/>
    <p:sldId id="263" r:id="rId11"/>
    <p:sldId id="259" r:id="rId12"/>
    <p:sldId id="257" r:id="rId13"/>
    <p:sldId id="260" r:id="rId14"/>
    <p:sldId id="258" r:id="rId15"/>
    <p:sldId id="261" r:id="rId16"/>
    <p:sldId id="272" r:id="rId17"/>
    <p:sldId id="270" r:id="rId18"/>
    <p:sldId id="273" r:id="rId19"/>
    <p:sldId id="315" r:id="rId20"/>
    <p:sldId id="266" r:id="rId21"/>
    <p:sldId id="267" r:id="rId22"/>
    <p:sldId id="268" r:id="rId23"/>
    <p:sldId id="269" r:id="rId24"/>
    <p:sldId id="303" r:id="rId25"/>
    <p:sldId id="279" r:id="rId26"/>
    <p:sldId id="277" r:id="rId27"/>
    <p:sldId id="302" r:id="rId28"/>
    <p:sldId id="290" r:id="rId29"/>
    <p:sldId id="314" r:id="rId30"/>
    <p:sldId id="27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7" autoAdjust="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CB5F5-8DF7-495E-8064-B1901AA3D653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06E7F-8CBF-414E-8C5D-9B13193B5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06E7F-8CBF-414E-8C5D-9B13193B5E0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kFuIcYuneE" TargetMode="External"/><Relationship Id="rId2" Type="http://schemas.openxmlformats.org/officeDocument/2006/relationships/hyperlink" Target="https://youtu.be/tCvTYqcZ-g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octors.am/symptoms/soghanq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est1\OneDrive\Рабочий стол\150945910622393316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8269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90801"/>
            <a:ext cx="9144000" cy="1447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hy-AM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Իմ սրտի քաղաք                                               Նոր Իջեվան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pli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86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y-AM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Շինություններ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C:\Users\test1\OneDrive\Рабочий стол\0-02-0b-9eeba586e6a4809812040ac5329ecc17cea410c0fb77f00686203bfbc360b14e_1c14f4fd283a3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53" y="1524000"/>
            <a:ext cx="4453247" cy="3981832"/>
          </a:xfrm>
          <a:prstGeom prst="rect">
            <a:avLst/>
          </a:prstGeom>
          <a:noFill/>
        </p:spPr>
      </p:pic>
      <p:pic>
        <p:nvPicPr>
          <p:cNvPr id="6147" name="Picture 3" descr="C:\Users\test1\OneDrive\Рабочий стол\0-02-0b-072f561a20f48c70e4699d03807203177f6c3553a7d954d4203f33e549158630_95a4a2d7de328f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1847" y="1524000"/>
            <a:ext cx="4343400" cy="3981832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B81CA6-A60B-FB46-AF61-5FFBBD6E97E7}"/>
              </a:ext>
            </a:extLst>
          </p:cNvPr>
          <p:cNvSpPr txBox="1"/>
          <p:nvPr/>
        </p:nvSpPr>
        <p:spPr>
          <a:xfrm>
            <a:off x="1307634" y="5798403"/>
            <a:ext cx="5751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y-AM" sz="2400" dirty="0"/>
              <a:t>Հին շինությունները փոխարինվել են նորով</a:t>
            </a:r>
            <a:endParaRPr lang="ru-RU" sz="2400" dirty="0"/>
          </a:p>
        </p:txBody>
      </p:sp>
    </p:spTree>
  </p:cSld>
  <p:clrMapOvr>
    <a:masterClrMapping/>
  </p:clrMapOvr>
  <p:transition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304800"/>
            <a:ext cx="6096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y-AM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Դպրոցներ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5" name="Picture 3" descr="C:\Users\test1\OneDrive\Рабочий стол\IC_RE_School_Bus_2008_1000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212" y="0"/>
            <a:ext cx="2209800" cy="1837730"/>
          </a:xfrm>
          <a:prstGeom prst="rect">
            <a:avLst/>
          </a:prstGeom>
          <a:noFill/>
        </p:spPr>
      </p:pic>
      <p:pic>
        <p:nvPicPr>
          <p:cNvPr id="8194" name="Picture 2" descr="C:\Users\test1\OneDrive\Рабочий стол\0-02-0b-609f95687130c1530343ee47df44c2f0d73d08b1771d67bd88bc30945f13feb7_ae42b5eb8bc16d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85330"/>
            <a:ext cx="4714875" cy="3988220"/>
          </a:xfrm>
          <a:prstGeom prst="rect">
            <a:avLst/>
          </a:prstGeom>
          <a:noFill/>
        </p:spPr>
      </p:pic>
      <p:pic>
        <p:nvPicPr>
          <p:cNvPr id="8195" name="Picture 3" descr="C:\Users\test1\OneDrive\Рабочий стол\0-02-0b-65e63558c15222c6a89a875db145bf930875150db291b01654cbe8b8ec3ed43a_c4b4697d6d62f6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1685331"/>
            <a:ext cx="4451985" cy="398822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1EE390-FEAE-DE40-B682-74E6195C381B}"/>
              </a:ext>
            </a:extLst>
          </p:cNvPr>
          <p:cNvSpPr txBox="1"/>
          <p:nvPr/>
        </p:nvSpPr>
        <p:spPr>
          <a:xfrm>
            <a:off x="722587" y="5673550"/>
            <a:ext cx="7413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y-AM" sz="2400" dirty="0"/>
              <a:t>Շատ մեծ դեր է տրված բնակչության կրթությանը, այդ իսկ պատճառով կառուցվել են բազմաթիվ դպրոցներ և զարգացման կենտրոններ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est1\OneDrive\Рабочий стол\3d-model-detskii-sadik-293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6090314" cy="5105401"/>
          </a:xfrm>
          <a:prstGeom prst="rect">
            <a:avLst/>
          </a:prstGeom>
          <a:noFill/>
        </p:spPr>
      </p:pic>
      <p:pic>
        <p:nvPicPr>
          <p:cNvPr id="1029" name="Picture 5" descr="C:\Users\test1\OneDrive\Рабочий стол\0-02-0b-a5ea508654dc4655b9e1c76f6ed9aac306c5414bfde9b06ad70401a171a3314d_13572dad03d8aa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002" y="1905000"/>
            <a:ext cx="3063999" cy="2532321"/>
          </a:xfrm>
          <a:prstGeom prst="rect">
            <a:avLst/>
          </a:prstGeom>
          <a:noFill/>
        </p:spPr>
      </p:pic>
      <p:pic>
        <p:nvPicPr>
          <p:cNvPr id="1030" name="Picture 6" descr="C:\Users\test1\OneDrive\Рабочий стол\0-02-0b-4a55d5552a97f188e87b5c6cea51ae635031a3bbaa7d3c517ff0c815ce315b6a_c2f9b386ecaeaaa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2363" y="4419600"/>
            <a:ext cx="2941637" cy="2438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143000" y="304800"/>
            <a:ext cx="6858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y-AM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Մանկապարտեզ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est1\OneDrive\Рабочий стол\eoxqlooj-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6553200" cy="5410200"/>
          </a:xfrm>
          <a:prstGeom prst="rect">
            <a:avLst/>
          </a:prstGeom>
          <a:noFill/>
        </p:spPr>
      </p:pic>
      <p:pic>
        <p:nvPicPr>
          <p:cNvPr id="7171" name="Picture 3" descr="C:\Users\test1\OneDrive\Рабочий стол\sus2101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2141" y="2400300"/>
            <a:ext cx="2561859" cy="2057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38200" y="304800"/>
            <a:ext cx="76962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y-AM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Զարգացման կենտրոն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st1\OneDrive\Рабочий стол\0-02-0b-43e8a16ca5bde64331ef43257d5e669b8e8889cda2a4a0e2ffcf5218d82e8e94_6a51cfc39d8c9d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71977"/>
            <a:ext cx="4495800" cy="5386024"/>
          </a:xfrm>
          <a:prstGeom prst="rect">
            <a:avLst/>
          </a:prstGeom>
          <a:noFill/>
        </p:spPr>
      </p:pic>
      <p:pic>
        <p:nvPicPr>
          <p:cNvPr id="2051" name="Picture 3" descr="C:\Users\test1\OneDrive\Рабочий стол\0-02-0b-d20c886111fdf2fedcfd09212d04c6e9896a6f8766c07f19a0c2dfb163d7c52c_e6205ee2cdbd909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524000"/>
            <a:ext cx="4648200" cy="5334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14400" y="304800"/>
            <a:ext cx="7239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y-AM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Առանձնատներ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st1\OneDrive\Рабочий стол\0-02-0b-75d41f85caf6d9f236cf48c86d281c1741fb937e7c9b73375b2031c16daa37bc_df755db380ff4c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4854921" cy="2644961"/>
          </a:xfrm>
          <a:prstGeom prst="rect">
            <a:avLst/>
          </a:prstGeom>
          <a:noFill/>
        </p:spPr>
      </p:pic>
      <p:pic>
        <p:nvPicPr>
          <p:cNvPr id="3075" name="Picture 3" descr="C:\Users\test1\OneDrive\Рабочий стол\0-02-0b-71f98e38bc189f337014f06f46eb93ca43786b2d459ead82cf0ed9149ac18801_c66dd4e40fde90c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5270" y="0"/>
            <a:ext cx="4318730" cy="2644959"/>
          </a:xfrm>
          <a:prstGeom prst="rect">
            <a:avLst/>
          </a:prstGeom>
          <a:noFill/>
        </p:spPr>
      </p:pic>
      <p:pic>
        <p:nvPicPr>
          <p:cNvPr id="3076" name="Picture 4" descr="C:\Users\test1\OneDrive\Рабочий стол\0-02-0b-3b52db8d507bf7cb4be17928c2f21e8f1f09e5190396af0a0da7b39ea2444ed6_a74f7fb6ebc5c3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44959"/>
            <a:ext cx="9143999" cy="3387167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6A7EE9-4A00-1045-BF41-1B906D291BE1}"/>
              </a:ext>
            </a:extLst>
          </p:cNvPr>
          <p:cNvSpPr txBox="1"/>
          <p:nvPr/>
        </p:nvSpPr>
        <p:spPr>
          <a:xfrm>
            <a:off x="758727" y="6032126"/>
            <a:ext cx="7081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y-AM" sz="2400" dirty="0"/>
              <a:t>Նախագծվել և կառուցվել են թաղամասեր՝ շքեղ առանձնատներով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Users\test1\OneDrive\Рабочий стол\0-02-0b-f146d16fce5ed127b8c992c5453d6eb5291532b552502af46c2903d62956a9f0_42d2e7ff1e78f6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0768" y="1221357"/>
            <a:ext cx="3124200" cy="3929473"/>
          </a:xfrm>
          <a:prstGeom prst="rect">
            <a:avLst/>
          </a:prstGeom>
          <a:noFill/>
        </p:spPr>
      </p:pic>
      <p:pic>
        <p:nvPicPr>
          <p:cNvPr id="10246" name="Picture 6" descr="C:\Users\test1\OneDrive\Рабочий стол\0-02-0b-0ef17b48615804cd53c47976515fbbfd9a764c8ade330629902c183b916a9714_328cd7a9f84f25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13" y="1221358"/>
            <a:ext cx="6011555" cy="392947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91493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y-AM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Գինու գործարան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F25227-D93B-8947-B842-B5B09FC61443}"/>
              </a:ext>
            </a:extLst>
          </p:cNvPr>
          <p:cNvSpPr txBox="1"/>
          <p:nvPr/>
        </p:nvSpPr>
        <p:spPr>
          <a:xfrm>
            <a:off x="610769" y="5150830"/>
            <a:ext cx="7922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y-AM" sz="2400" dirty="0"/>
              <a:t> Իջևանը հայտնի է իր գինու և կոնյակի գործարանով, որոշվեց պահպանել այդ շինության տեսքը, միայն կոսմետիկ փոփոխություններ են կատարվել ներսից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test1\OneDrive\Рабочий стол\0-02-0b-ff58d71e059cf5f80f3ff891e3b408b01c86cfcafa959f3619280a5d7ebe905a_dfa35e57050a16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515" y="1409700"/>
            <a:ext cx="4572000" cy="3886200"/>
          </a:xfrm>
          <a:prstGeom prst="rect">
            <a:avLst/>
          </a:prstGeom>
          <a:noFill/>
        </p:spPr>
      </p:pic>
      <p:pic>
        <p:nvPicPr>
          <p:cNvPr id="6149" name="Picture 5" descr="C:\Users\test1\OneDrive\Рабочий стол\0-02-0b-b0ceee1360f6261d3f6b6997966674c24804feaa164eac5c51df8e6925c2ffc4_4409e0f6e6027ed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8880" y="0"/>
            <a:ext cx="3385120" cy="2496517"/>
          </a:xfrm>
          <a:prstGeom prst="rect">
            <a:avLst/>
          </a:prstGeom>
          <a:noFill/>
        </p:spPr>
      </p:pic>
      <p:pic>
        <p:nvPicPr>
          <p:cNvPr id="6150" name="Picture 6" descr="C:\Users\test1\OneDrive\Рабочий стол\0-02-0b-60194cc5b9d00a26945214d813584636f0f6a658c59350477daf7e90ba2f9273_28c55359e89afec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3264" y="2618599"/>
            <a:ext cx="4090736" cy="292771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-246863" y="353201"/>
            <a:ext cx="61576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y-AM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Խաղահրապարակներ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E985C6-0AA4-8B45-934A-19CA91DA06C7}"/>
              </a:ext>
            </a:extLst>
          </p:cNvPr>
          <p:cNvSpPr txBox="1"/>
          <p:nvPr/>
        </p:nvSpPr>
        <p:spPr>
          <a:xfrm>
            <a:off x="146515" y="5663449"/>
            <a:ext cx="8312727" cy="841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y-AM" sz="2400" dirty="0"/>
              <a:t>Իջևանում կառուցվել են նաև բազում խաղահրապարակներ և ժամանցի վայրեր</a:t>
            </a: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C:\Users\test1\OneDrive\Рабочий стол\0-02-0b-d059156b6704d07054a9c06ff489d3fcaf596967807c2b8455a8a9497b6d88f0_22e02be2cba9fe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60983"/>
            <a:ext cx="6324600" cy="4288251"/>
          </a:xfrm>
          <a:prstGeom prst="rect">
            <a:avLst/>
          </a:prstGeom>
          <a:noFill/>
        </p:spPr>
      </p:pic>
      <p:pic>
        <p:nvPicPr>
          <p:cNvPr id="11271" name="Picture 7" descr="C:\Users\test1\OneDrive\Рабочий стол\0-02-0b-2ed983c8c7ca2e2973debe1977a757e9ccfa211cc34a1516873df185996f50fd_9c337a924eecae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460982"/>
            <a:ext cx="2819400" cy="428825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3048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y-AM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Հանրային Ծառայություններ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913A51-8DD5-BE4B-ABA0-306E4D9B0930}"/>
              </a:ext>
            </a:extLst>
          </p:cNvPr>
          <p:cNvSpPr txBox="1"/>
          <p:nvPr/>
        </p:nvSpPr>
        <p:spPr>
          <a:xfrm>
            <a:off x="1189916" y="5847138"/>
            <a:ext cx="6078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y-AM" sz="2400" dirty="0"/>
              <a:t>Կառուցվել են նոր և բազմապրոֆիլ հիվանդանոցներ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F08A6A-59F7-4D66-A7AA-70866608FA1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9F450B-5EE6-43F2-A53A-676179B79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3999" cy="5715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3475B0-FB86-412C-99E9-E62BF592DB53}"/>
              </a:ext>
            </a:extLst>
          </p:cNvPr>
          <p:cNvSpPr txBox="1"/>
          <p:nvPr/>
        </p:nvSpPr>
        <p:spPr>
          <a:xfrm>
            <a:off x="609600" y="52893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400" b="1" dirty="0"/>
              <a:t>Լանդշաֆտային դիզայն</a:t>
            </a:r>
            <a:r>
              <a:rPr lang="en-US" sz="2400" dirty="0"/>
              <a:t>.</a:t>
            </a:r>
            <a:r>
              <a:rPr lang="hy-AM" sz="2400" dirty="0"/>
              <a:t> </a:t>
            </a:r>
            <a:r>
              <a:rPr lang="en-US" sz="2400" dirty="0"/>
              <a:t>(</a:t>
            </a:r>
            <a:r>
              <a:rPr lang="hy-AM" sz="2400" dirty="0"/>
              <a:t>ծրագրեր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026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E8F707-3171-4E9C-860D-DF7F52719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44E7BA-1925-473A-A0B4-4335635DB229}"/>
              </a:ext>
            </a:extLst>
          </p:cNvPr>
          <p:cNvSpPr txBox="1"/>
          <p:nvPr/>
        </p:nvSpPr>
        <p:spPr>
          <a:xfrm>
            <a:off x="228600" y="762000"/>
            <a:ext cx="8686800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y-AM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Երևանի</a:t>
            </a:r>
            <a:r>
              <a:rPr lang="hy-AM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Մ. Նալբանդյանի անվան հ.33 հիմնական դպրոց</a:t>
            </a:r>
            <a:br>
              <a:rPr lang="hy-AM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hy-AM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Նախագծային աշխատանք</a:t>
            </a:r>
            <a:br>
              <a:rPr lang="hy-AM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br>
              <a:rPr lang="hy-AM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hy-AM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ԹԵՄԱ «Մեր երազանքների քաղաքն ենք կառուցում </a:t>
            </a:r>
            <a:br>
              <a:rPr lang="hy-AM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hy-AM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ՀՀ-ի Տավուշի մարզում »</a:t>
            </a:r>
            <a:br>
              <a:rPr lang="hy-AM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br>
              <a:rPr lang="hy-AM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hy-AM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Նախագծի ղեկավար՝ աշխարհ. ուսուց. Ա. Հարությունյան</a:t>
            </a:r>
            <a:br>
              <a:rPr lang="hy-AM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hy-AM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Կատարողներ՝          9-րդ դասարանի աշակերտներ</a:t>
            </a:r>
            <a:br>
              <a:rPr lang="hy-AM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br>
              <a:rPr lang="hy-AM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hy-AM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 Խաչատրյան Դոնարա</a:t>
            </a:r>
            <a:br>
              <a:rPr lang="hy-AM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hy-AM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Եղիազարյան Սուսաննա</a:t>
            </a:r>
            <a:br>
              <a:rPr lang="hy-AM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hy-AM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Վանյան  Միլենա</a:t>
            </a:r>
            <a:br>
              <a:rPr lang="hy-AM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hy-AM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Անդրեասյան Աստղիկ </a:t>
            </a:r>
            <a:br>
              <a:rPr lang="hy-AM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hy-AM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Այվազյան Ռուբեն</a:t>
            </a:r>
            <a:br>
              <a:rPr lang="hy-AM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hy-AM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                                                                          2021-2022 ուստարի</a:t>
            </a:r>
            <a:br>
              <a:rPr lang="hy-AM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br>
              <a:rPr lang="hy-AM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en-US" sz="2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9305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891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y-AM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Զբոսայգիներ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C:\Users\test1\OneDrive\Рабочий стол\0-02-0b-89310415f5d936068d592191c7f54d36e347df6dc879287d61dede16d691de67_67b6586edf9aaa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4648200" cy="5181600"/>
          </a:xfrm>
          <a:prstGeom prst="rect">
            <a:avLst/>
          </a:prstGeom>
          <a:noFill/>
        </p:spPr>
      </p:pic>
      <p:pic>
        <p:nvPicPr>
          <p:cNvPr id="1029" name="Picture 5" descr="C:\Users\test1\OneDrive\Рабочий стол\0-02-0b-87a713c9e176241f7d1db4cbc96a048e606d801e1518693d90c8cf8d80c203df_dcaa87517ef1779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76400"/>
            <a:ext cx="4495800" cy="5181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st1\OneDrive\Рабочий стол\0-02-0b-18799b40ee48e136809ba207b1c33aa1393cf7ae3b205c2b530d2a57609067a2_ac5772802356026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"/>
            <a:ext cx="4571999" cy="6858000"/>
          </a:xfrm>
          <a:prstGeom prst="rect">
            <a:avLst/>
          </a:prstGeom>
          <a:noFill/>
        </p:spPr>
      </p:pic>
      <p:pic>
        <p:nvPicPr>
          <p:cNvPr id="3075" name="Picture 3" descr="C:\Users\test1\OneDrive\Рабочий стол\0-02-0b-61a795eca33d4a506aa393b6003a2a9b39dad651a3d34a077923a6e1544e4935_c86561477f24619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515" y="1"/>
            <a:ext cx="460251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C:\Users\test1\OneDrive\Рабочий стол\0-02-0b-84d46a01ce9a1291c25c0d7cad66da9f0f276f8dccb58a93931541ad94361030_e52fc4e4e98d3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</p:spPr>
      </p:pic>
      <p:pic>
        <p:nvPicPr>
          <p:cNvPr id="4111" name="Picture 15" descr="C:\Users\test1\OneDrive\Рабочий стол\0-02-0b-6d127ec4d6207f755e864612341410a16943572321c1b5621ecf30a00dbe6488_51db2ed11eed65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3434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est1\OneDrive\Рабочий стол\0-02-0b-eb0eb42d297f72ef34c265fc4a66c43d216eb3d3cdd2435ba613d9ef06bb5b70_f9c8902b18897a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38700" cy="6858000"/>
          </a:xfrm>
          <a:prstGeom prst="rect">
            <a:avLst/>
          </a:prstGeom>
          <a:noFill/>
        </p:spPr>
      </p:pic>
      <p:pic>
        <p:nvPicPr>
          <p:cNvPr id="5123" name="Picture 3" descr="C:\Users\test1\OneDrive\Рабочий стол\0-02-0b-f2b66a06a6cf5d3a806cb03eeca8db4a8678ff2e7ffd3ab5bc2653f8c708efea_7bbc61235807b0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8978" y="0"/>
            <a:ext cx="43150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00C2BF-7743-4919-A44A-E7D3B244C2B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98AA4E-FBEC-4CE1-B2C0-DF25966E7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47" y="4361670"/>
            <a:ext cx="8419306" cy="22679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7D189A-D35B-450D-A68E-4D2C2F0B7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47311"/>
            <a:ext cx="5785605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61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190690E-541E-4847-AD7E-B20EDBE7DF0A}"/>
              </a:ext>
            </a:extLst>
          </p:cNvPr>
          <p:cNvSpPr/>
          <p:nvPr/>
        </p:nvSpPr>
        <p:spPr>
          <a:xfrm>
            <a:off x="-15240" y="0"/>
            <a:ext cx="9144000" cy="69696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569985-5C13-4AFE-935B-0FA91441E2FD}"/>
              </a:ext>
            </a:extLst>
          </p:cNvPr>
          <p:cNvSpPr txBox="1"/>
          <p:nvPr/>
        </p:nvSpPr>
        <p:spPr>
          <a:xfrm>
            <a:off x="15240" y="381000"/>
            <a:ext cx="6096000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y-AM" sz="2300" dirty="0"/>
              <a:t>Բնությունը մեզ օժտել է բանականությամբ,որպեսզի մենք ողջ կյանքի ընթացքում փորձենք կռահել նրա հանելուկները։</a:t>
            </a:r>
            <a:endParaRPr lang="en-US" sz="2300" dirty="0"/>
          </a:p>
          <a:p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y-AM" sz="2300" dirty="0"/>
              <a:t>Եթե մենք ուզում ենք բնության հետ համաձայնության գալ, ապա շատ դեպքերում պետք է ընդունենք նրա պայմանները։</a:t>
            </a:r>
            <a:endParaRPr lang="en-US" sz="2300" dirty="0"/>
          </a:p>
          <a:p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y-AM" sz="2300" dirty="0"/>
              <a:t>Բնությունն այն գեղեցկության աղբյուրն է,որը գնում է դեպի յուրաքանչյուրը</a:t>
            </a:r>
            <a:r>
              <a:rPr lang="en-US" sz="2300" dirty="0"/>
              <a:t>, </a:t>
            </a:r>
            <a:r>
              <a:rPr lang="hy-AM" sz="2300" dirty="0"/>
              <a:t>որտեղից յուրաքանչյուրը վերցնում է այնքան,որքան հասկանում է։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y-AM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y-AM" sz="2300" dirty="0"/>
              <a:t>Բնության հանդեպ մարդու գործունեությունը նրա հոգու հայելին է</a:t>
            </a:r>
            <a:r>
              <a:rPr lang="en-US" sz="23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E79994-C982-4345-9D75-1A8721A7F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524000"/>
            <a:ext cx="3231336" cy="2388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04B7124-F025-4F41-A4D9-E0591B0099E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35FC5F1-9506-494B-9631-760DA43FE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707" y="5306724"/>
            <a:ext cx="6962235" cy="10059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CE001E-0657-49A1-8D02-E8CA56A0E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52400"/>
            <a:ext cx="5005250" cy="46089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0DF562-6E29-4B96-941E-43FC96B43EC1}"/>
              </a:ext>
            </a:extLst>
          </p:cNvPr>
          <p:cNvSpPr txBox="1"/>
          <p:nvPr/>
        </p:nvSpPr>
        <p:spPr>
          <a:xfrm>
            <a:off x="0" y="55889"/>
            <a:ext cx="9144000" cy="6705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05A733-9171-4DE4-B0DC-906AC4B60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102" y="55889"/>
            <a:ext cx="6681795" cy="6950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68D6D5-84FF-4E0E-AB27-E49ACCB98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5" y="852934"/>
            <a:ext cx="2243522" cy="19371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BC6EA4-3ADD-44E8-8592-1908231EF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042" y="852933"/>
            <a:ext cx="2298391" cy="19371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CF999B8-9AEC-4623-94C4-DA60C75918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563" y="2939157"/>
            <a:ext cx="2182557" cy="1938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C02D54B-3F52-4B53-A6D5-7CBF25FE94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197" y="2939157"/>
            <a:ext cx="2255716" cy="1938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35C6BE5-288E-414C-989C-6088CB817F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9565" y="1304754"/>
            <a:ext cx="3097036" cy="3572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4FEA37-A356-4ED0-B561-2463E0AF25D6}"/>
              </a:ext>
            </a:extLst>
          </p:cNvPr>
          <p:cNvSpPr txBox="1"/>
          <p:nvPr/>
        </p:nvSpPr>
        <p:spPr>
          <a:xfrm>
            <a:off x="234848" y="5126609"/>
            <a:ext cx="8610600" cy="14465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y-AM" sz="2200" dirty="0"/>
              <a:t>  Աշխատանքն արդյունավետ դարձնելու նպատակով՝ քաղաքում տեղադրվել են աղբի տեսակավորման համար աղբամաններ,որոնք նախատեսված են՝ պլաստիկի,պոլիեթիլենի,թղթի մակուլատուրիայի և սննդային մնացորդների համար։</a:t>
            </a:r>
          </a:p>
        </p:txBody>
      </p:sp>
    </p:spTree>
    <p:extLst>
      <p:ext uri="{BB962C8B-B14F-4D97-AF65-F5344CB8AC3E}">
        <p14:creationId xmlns:p14="http://schemas.microsoft.com/office/powerpoint/2010/main" val="2598288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st1\OneDrive\Рабочий стол\11e79116-2abd-4bd3-941d-4e6479b54d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"/>
            <a:ext cx="5486400" cy="54864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2B65D6-1B0D-45E6-B42E-67EC7BE2BFAF}"/>
              </a:ext>
            </a:extLst>
          </p:cNvPr>
          <p:cNvSpPr txBox="1"/>
          <p:nvPr/>
        </p:nvSpPr>
        <p:spPr>
          <a:xfrm>
            <a:off x="455671" y="5638800"/>
            <a:ext cx="6108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/>
              <a:t>Եկեք պահպանենք մարդ-բնություն փոխհարաբերությունը</a:t>
            </a:r>
            <a:r>
              <a:rPr lang="en-US" sz="2800" b="1" dirty="0"/>
              <a:t>…</a:t>
            </a:r>
            <a:endParaRPr lang="ru-RU" sz="28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66BF8A-2A9F-4CF9-95ED-3681C566659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7C927B-F19E-41B1-B362-B07826C607D6}"/>
              </a:ext>
            </a:extLst>
          </p:cNvPr>
          <p:cNvSpPr txBox="1"/>
          <p:nvPr/>
        </p:nvSpPr>
        <p:spPr>
          <a:xfrm>
            <a:off x="332350" y="4937872"/>
            <a:ext cx="396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hlinkClick r:id="rId2"/>
              </a:rPr>
              <a:t>https://youtu.be/tCvTYqcZ-gw</a:t>
            </a:r>
            <a:endParaRPr lang="en-US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683E66-1460-426D-BB76-86DF3FC6194A}"/>
              </a:ext>
            </a:extLst>
          </p:cNvPr>
          <p:cNvSpPr txBox="1"/>
          <p:nvPr/>
        </p:nvSpPr>
        <p:spPr>
          <a:xfrm>
            <a:off x="332350" y="551494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hlinkClick r:id="rId3"/>
              </a:rPr>
              <a:t>https://youtu.be/3kFuIcYuneE</a:t>
            </a:r>
            <a:endParaRPr lang="hy-AM" sz="2200" dirty="0"/>
          </a:p>
          <a:p>
            <a:endParaRPr lang="en-US" dirty="0"/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56274924-EDF5-4F13-A17D-3441B6703CEA}"/>
              </a:ext>
            </a:extLst>
          </p:cNvPr>
          <p:cNvSpPr txBox="1"/>
          <p:nvPr/>
        </p:nvSpPr>
        <p:spPr>
          <a:xfrm>
            <a:off x="364588" y="6037898"/>
            <a:ext cx="762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hlinkClick r:id="rId4"/>
              </a:rPr>
              <a:t>https://www.doctors.am/symptoms/soghanq</a:t>
            </a:r>
            <a:endParaRPr lang="en-US" sz="2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20965A-45BF-4D84-82AC-5385BD32E1A4}"/>
              </a:ext>
            </a:extLst>
          </p:cNvPr>
          <p:cNvSpPr txBox="1"/>
          <p:nvPr/>
        </p:nvSpPr>
        <p:spPr>
          <a:xfrm>
            <a:off x="196948" y="4199475"/>
            <a:ext cx="480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200" dirty="0"/>
              <a:t>Օգտագործված գրականություն</a:t>
            </a:r>
            <a:endParaRPr lang="en-US" sz="2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6F1D36-E6F9-47B1-81A5-32BE790CF8C2}"/>
              </a:ext>
            </a:extLst>
          </p:cNvPr>
          <p:cNvSpPr txBox="1"/>
          <p:nvPr/>
        </p:nvSpPr>
        <p:spPr>
          <a:xfrm>
            <a:off x="196948" y="506192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000" b="1" dirty="0"/>
              <a:t>Թեմայի արդիականությունը</a:t>
            </a:r>
            <a:r>
              <a:rPr lang="en-US" sz="2000" dirty="0"/>
              <a:t>.</a:t>
            </a:r>
            <a:r>
              <a:rPr lang="hy-AM" sz="2000" dirty="0"/>
              <a:t> Հայաստանում </a:t>
            </a:r>
            <a:r>
              <a:rPr lang="en-US" sz="2000" dirty="0"/>
              <a:t>S</a:t>
            </a:r>
            <a:r>
              <a:rPr lang="hy-AM" sz="2000" dirty="0"/>
              <a:t>Տ ոլորտի գլխավոր կենտրոն հանդիսացող քաղաքի կառուցում։</a:t>
            </a:r>
          </a:p>
          <a:p>
            <a:endParaRPr lang="hy-AM" sz="2000" dirty="0"/>
          </a:p>
          <a:p>
            <a:endParaRPr lang="hy-AM" sz="2000" dirty="0"/>
          </a:p>
          <a:p>
            <a:r>
              <a:rPr lang="hy-AM" sz="2000" b="1" dirty="0"/>
              <a:t>Նախագծի նպատակը </a:t>
            </a:r>
          </a:p>
          <a:p>
            <a:endParaRPr lang="hy-AM" sz="2000" dirty="0"/>
          </a:p>
          <a:p>
            <a:r>
              <a:rPr lang="hy-AM" sz="2000" b="1" dirty="0"/>
              <a:t>1.</a:t>
            </a:r>
            <a:r>
              <a:rPr lang="hy-AM" sz="2000" dirty="0"/>
              <a:t> Ուսումնասիրել մարզի երկրաբանական, բնական, կլիմայական պայմաններն ու առանձնահատկությունները, նշել հիմնախնդիրը ։</a:t>
            </a:r>
          </a:p>
          <a:p>
            <a:r>
              <a:rPr lang="hy-AM" sz="2000" b="1" dirty="0"/>
              <a:t>2.</a:t>
            </a:r>
            <a:r>
              <a:rPr lang="hy-AM" sz="2000" dirty="0"/>
              <a:t> Հավաքել անհրաժեշտ տեղեկություններ և ներկայացնել սահիկաշարի միջոցով</a:t>
            </a:r>
            <a:r>
              <a:rPr lang="hy-AM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43026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Users\test1\OneDrive\Рабочий стол\aaaa\uuuuuuuuuuuuuuu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81298"/>
            <a:ext cx="8077200" cy="5295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est1\OneDrive\Рабочий стол\150945910622393316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8269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90801"/>
            <a:ext cx="9144000" cy="1447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hy-AM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Իմ սրտի քաղաք                                               Նոր  Իջեվան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st1\OneDrive\Рабочий стол\TTTT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9469" y="1981200"/>
            <a:ext cx="4868073" cy="467267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632395-3355-BA43-8CD3-F0C460164B51}"/>
              </a:ext>
            </a:extLst>
          </p:cNvPr>
          <p:cNvSpPr txBox="1"/>
          <p:nvPr/>
        </p:nvSpPr>
        <p:spPr>
          <a:xfrm>
            <a:off x="177572" y="620956"/>
            <a:ext cx="89969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y-AM" sz="2400" b="1" dirty="0"/>
              <a:t>     Երկրաբանություն</a:t>
            </a:r>
          </a:p>
          <a:p>
            <a:pPr algn="l"/>
            <a:r>
              <a:rPr lang="hy-AM" sz="2400" dirty="0"/>
              <a:t> </a:t>
            </a:r>
            <a:r>
              <a:rPr lang="hy-AM" sz="2200" dirty="0"/>
              <a:t>Այս տարածաշրջանում տարածված են սողանքները։</a:t>
            </a:r>
          </a:p>
          <a:p>
            <a:pPr algn="l"/>
            <a:r>
              <a:rPr lang="hy-AM" sz="2200" dirty="0"/>
              <a:t>Ընդհանրապես մեր երկիրը բնական և տեխնածին աղետների առումով խոցելի է։</a:t>
            </a:r>
            <a:endParaRPr lang="ru-RU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79C637-B128-F644-B0FA-3ED3516D3498}"/>
              </a:ext>
            </a:extLst>
          </p:cNvPr>
          <p:cNvSpPr txBox="1"/>
          <p:nvPr/>
        </p:nvSpPr>
        <p:spPr>
          <a:xfrm>
            <a:off x="509289" y="2931586"/>
            <a:ext cx="2041207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9FC763-ECB6-DF47-B70E-AEA39B78EBC3}"/>
              </a:ext>
            </a:extLst>
          </p:cNvPr>
          <p:cNvSpPr txBox="1"/>
          <p:nvPr/>
        </p:nvSpPr>
        <p:spPr>
          <a:xfrm>
            <a:off x="116458" y="2759169"/>
            <a:ext cx="39369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y-AM" sz="2200" dirty="0"/>
              <a:t> Սողանքային գոտում է գտնվում ընդհանուր տարածքի 1/3 մասը։ Դրանք ՀՀ-ի առավել խոնավ շրջաններն են։ Այսինքն կարող ենք եզրակացնել,որ սողանքների տարածմանը նպաստող գործոններից է խոնավությունը,ընդ որում գերխոնավությունը։</a:t>
            </a:r>
            <a:endParaRPr lang="ru-RU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6D45B6-5E3B-BA47-9AB9-4C63C4789592}"/>
              </a:ext>
            </a:extLst>
          </p:cNvPr>
          <p:cNvSpPr txBox="1"/>
          <p:nvPr/>
        </p:nvSpPr>
        <p:spPr>
          <a:xfrm>
            <a:off x="164231" y="513123"/>
            <a:ext cx="46524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Ի՞նչ է սողանքը</a:t>
            </a:r>
          </a:p>
          <a:p>
            <a:r>
              <a:rPr lang="hy-AM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Սողանքը լեռնալանջով կամ թեք տեղանքով ապարների զանգվածային սահքն է ծանրության ուժի ազդեցությամբ։</a:t>
            </a:r>
            <a:endParaRPr lang="ru-RU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179A7817-EBF7-7849-9990-27F7FFE599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769" y="429846"/>
            <a:ext cx="4321000" cy="2907588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0D708AA-131E-7D48-960A-1744A0F00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768" y="3520567"/>
            <a:ext cx="4276199" cy="28547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6B470A-A7A3-8E45-B721-B43BB3B9B649}"/>
              </a:ext>
            </a:extLst>
          </p:cNvPr>
          <p:cNvSpPr txBox="1"/>
          <p:nvPr/>
        </p:nvSpPr>
        <p:spPr>
          <a:xfrm>
            <a:off x="164231" y="2689281"/>
            <a:ext cx="395612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y-AM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Սողանքն առաջանում է այն ժամանակ,երբ բնական երևույթների կամ մարդու անհաշվենկատ գործունեության արդյունքում խախտվում է լանջի կայունությունը,հողային շերտի զանգվածների միջև եղած ամրությունը և դրա արդյունքում հողային շերտը սկսում է շարժվել։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634737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49EEE2-E5F4-D349-BD4D-CCE37AB3A05F}"/>
              </a:ext>
            </a:extLst>
          </p:cNvPr>
          <p:cNvSpPr txBox="1"/>
          <p:nvPr/>
        </p:nvSpPr>
        <p:spPr>
          <a:xfrm>
            <a:off x="318474" y="482453"/>
            <a:ext cx="46659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y-AM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hy-AM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Սողանքի առաջացման շարժընթացները բազմաթիվ են(ցնցումներ,պայթյուններ,անտառահատումներ),բայց գլխավորը ջրի առկայությունն է,մեծաքանակ տեղումների առկայությունը։Ջուրը ամենից շատն է թուլացնում հողային շերտի ամրությունը։</a:t>
            </a:r>
            <a:endParaRPr lang="ru-RU" sz="200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89612381-2215-1A4F-828B-D9BFE7226D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991" y="482453"/>
            <a:ext cx="3464535" cy="2554545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3F6D2A5D-D3DA-8144-8898-6FF2DFAFF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082" y="3327288"/>
            <a:ext cx="3937444" cy="3005079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999E43C-D7DC-B148-A664-751A69FEB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26" y="3429000"/>
            <a:ext cx="4028974" cy="300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04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5484F45-BA1B-492F-B7F8-1C127B6C5D1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5AA531-E74C-4F7A-B753-91DABBE4A8B4}"/>
              </a:ext>
            </a:extLst>
          </p:cNvPr>
          <p:cNvSpPr txBox="1"/>
          <p:nvPr/>
        </p:nvSpPr>
        <p:spPr>
          <a:xfrm>
            <a:off x="31652" y="381000"/>
            <a:ext cx="868680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y-AM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Լանջերի վրա շինություններ կառուցելիս մեծանում է նրա վրա ընկնող ծանրության ուժը,որի  արդյունքում այն սկսում է պոկվել ու շարժվել ցած։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y-AM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y-AM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7DA26D-3879-43DE-99C7-F76F6957F27F}"/>
              </a:ext>
            </a:extLst>
          </p:cNvPr>
          <p:cNvSpPr txBox="1"/>
          <p:nvPr/>
        </p:nvSpPr>
        <p:spPr>
          <a:xfrm>
            <a:off x="-10551" y="1818934"/>
            <a:ext cx="34805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200" dirty="0"/>
              <a:t>Քաղաքի կառուցման ժամանակ հաշվի Է առնվել հնարավոր ռիսկերը։Լանջերի վրա շինություններ չեն կառուցվել։ Շինությունները կառուցվել են այնպիսի ամրակազմ ապարներով,որոնք կայուն և ապահով հիմք են հանդիսանում շինության համար։</a:t>
            </a:r>
            <a:endParaRPr lang="en-US" sz="22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03F3BB-701C-4BB3-B024-3CF176B31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686" y="2128446"/>
            <a:ext cx="5431662" cy="41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89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st1\OneDrive\Рабочий стол\clima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474" y="170050"/>
            <a:ext cx="4237526" cy="4267115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DF16E3-E9AA-924B-A0E9-C35B47157BA4}"/>
              </a:ext>
            </a:extLst>
          </p:cNvPr>
          <p:cNvSpPr txBox="1"/>
          <p:nvPr/>
        </p:nvSpPr>
        <p:spPr>
          <a:xfrm>
            <a:off x="4876800" y="364616"/>
            <a:ext cx="362333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y-AM" sz="2400" b="1" i="1" dirty="0"/>
              <a:t>Օդերևութաբանություն</a:t>
            </a:r>
          </a:p>
          <a:p>
            <a:pPr algn="l"/>
            <a:r>
              <a:rPr lang="hy-AM" sz="2400" dirty="0"/>
              <a:t> </a:t>
            </a:r>
            <a:r>
              <a:rPr lang="hy-AM" sz="2200" dirty="0"/>
              <a:t>Ուսումնասիրելով այս տարածքի բնակլիմայական պայմանները</a:t>
            </a:r>
            <a:r>
              <a:rPr lang="en-US" sz="2200" dirty="0"/>
              <a:t>.</a:t>
            </a:r>
          </a:p>
          <a:p>
            <a:pPr algn="l"/>
            <a:r>
              <a:rPr lang="en-US" sz="2200" i="1" dirty="0"/>
              <a:t> </a:t>
            </a:r>
            <a:r>
              <a:rPr lang="hy-AM" sz="2200" i="1" dirty="0"/>
              <a:t>Նոր Իջևանը</a:t>
            </a:r>
            <a:r>
              <a:rPr lang="hy-AM" sz="2200" dirty="0"/>
              <a:t> գտնվում է բարեխառն բնակլիմայական գոտում։Այն չափավոր տաք է ու խոնավ, ձմեռը մեղմ է թույլ արտահայտված ցամաքայնությամբ։</a:t>
            </a:r>
            <a:endParaRPr lang="ru-RU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D3863A-1684-3045-A8EC-6070CB8A683C}"/>
              </a:ext>
            </a:extLst>
          </p:cNvPr>
          <p:cNvSpPr txBox="1"/>
          <p:nvPr/>
        </p:nvSpPr>
        <p:spPr>
          <a:xfrm>
            <a:off x="697720" y="4572000"/>
            <a:ext cx="7748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y-AM" sz="2400" dirty="0"/>
              <a:t> </a:t>
            </a:r>
            <a:r>
              <a:rPr lang="hy-AM" sz="2200" dirty="0"/>
              <a:t>Օդի միջին ջերմաստիճանը ամռանը կազմում է մոտ 29°</a:t>
            </a:r>
            <a:r>
              <a:rPr lang="af-ZA" sz="2200" dirty="0"/>
              <a:t>C,</a:t>
            </a:r>
            <a:r>
              <a:rPr lang="hy-AM" sz="2200" dirty="0"/>
              <a:t>ձմռանը -3°</a:t>
            </a:r>
            <a:r>
              <a:rPr lang="af-ZA" sz="2200" dirty="0"/>
              <a:t>C:</a:t>
            </a:r>
            <a:r>
              <a:rPr lang="hy-AM" sz="2200" dirty="0"/>
              <a:t>Ձմեռը կարճ է,առանց հաստ ձյան ծածկույթի։Այն տատանվում է 10-12 սմ-ի սահմաններում։Ծովի մակերևույթից միջին բարձրությունը 730մ է։Տարեկան տեղումների քանակը 563 մմ </a:t>
            </a:r>
            <a:endParaRPr lang="ru-RU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y-AM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Հյուրանոցներ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8" name="Picture 2" descr="C:\Users\test1\OneDrive\Рабочий стол\0-02-0b-babb71d6e0e0afb75f121177f04c1916ed88895c6a7bf8e299af25df4a82e097_10b885b87b649a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216643"/>
            <a:ext cx="4343400" cy="4208221"/>
          </a:xfrm>
          <a:prstGeom prst="rect">
            <a:avLst/>
          </a:prstGeom>
          <a:noFill/>
        </p:spPr>
      </p:pic>
      <p:pic>
        <p:nvPicPr>
          <p:cNvPr id="9219" name="Picture 3" descr="C:\Users\test1\OneDrive\Рабочий стол\0-02-0b-b851920e64276d0d0b367602867f9c31b8dceef25a209194130d367ee66d8f93_cd86fa91ccd3a3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43679"/>
            <a:ext cx="4343400" cy="4181185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735436-3EE5-594F-9CAF-61027C76EDD1}"/>
              </a:ext>
            </a:extLst>
          </p:cNvPr>
          <p:cNvSpPr txBox="1"/>
          <p:nvPr/>
        </p:nvSpPr>
        <p:spPr>
          <a:xfrm>
            <a:off x="3660299" y="251325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FEC95-059B-2D4B-983C-BD6C3EA7C12E}"/>
              </a:ext>
            </a:extLst>
          </p:cNvPr>
          <p:cNvSpPr txBox="1"/>
          <p:nvPr/>
        </p:nvSpPr>
        <p:spPr>
          <a:xfrm>
            <a:off x="1307904" y="5521142"/>
            <a:ext cx="7274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y-AM" sz="2400" dirty="0"/>
              <a:t>Քաղաքի զբոսաշրջությունը զարգացնելու նպատակով՝կառուցվել են շքեղ բարձրակարգ հյուրանոցներ</a:t>
            </a:r>
            <a:endParaRPr lang="ru-RU" sz="2400" dirty="0"/>
          </a:p>
        </p:txBody>
      </p:sp>
    </p:spTree>
  </p:cSld>
  <p:clrMapOvr>
    <a:masterClrMapping/>
  </p:clrMapOvr>
  <p:transition>
    <p:pull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2338</TotalTime>
  <Words>614</Words>
  <Application>Microsoft Office PowerPoint</Application>
  <PresentationFormat>Экран (4:3)</PresentationFormat>
  <Paragraphs>58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Իմ սրտի քաղաք                                               Նոր Իջեվան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Իմ սրտի քաղաք                                               Նոր  Իջեվան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Նոր Իջեվան</dc:title>
  <dc:creator>test1</dc:creator>
  <cp:lastModifiedBy>User</cp:lastModifiedBy>
  <cp:revision>95</cp:revision>
  <dcterms:created xsi:type="dcterms:W3CDTF">2006-08-16T00:00:00Z</dcterms:created>
  <dcterms:modified xsi:type="dcterms:W3CDTF">2022-05-16T08:24:22Z</dcterms:modified>
</cp:coreProperties>
</file>