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77" r:id="rId2"/>
    <p:sldId id="256" r:id="rId3"/>
    <p:sldId id="257" r:id="rId4"/>
    <p:sldId id="278" r:id="rId5"/>
    <p:sldId id="279" r:id="rId6"/>
    <p:sldId id="267" r:id="rId7"/>
    <p:sldId id="268" r:id="rId8"/>
    <p:sldId id="266" r:id="rId9"/>
    <p:sldId id="258" r:id="rId10"/>
    <p:sldId id="271" r:id="rId11"/>
    <p:sldId id="259" r:id="rId12"/>
    <p:sldId id="272" r:id="rId13"/>
    <p:sldId id="260" r:id="rId14"/>
    <p:sldId id="261" r:id="rId15"/>
    <p:sldId id="262" r:id="rId16"/>
    <p:sldId id="264" r:id="rId17"/>
    <p:sldId id="265" r:id="rId18"/>
    <p:sldId id="276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68" d="100"/>
          <a:sy n="68" d="100"/>
        </p:scale>
        <p:origin x="7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18567-B102-49AF-8942-33ECC4FFF9BD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FDA70-4100-4D25-8139-F742B56A2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FDA70-4100-4D25-8139-F742B56A2F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FDA70-4100-4D25-8139-F742B56A2F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6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FDA70-4100-4D25-8139-F742B56A2F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6897DA2-3ED4-4B1D-BBA1-B8A33D096DCA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FBABB02-B29E-421B-991F-32971513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7DA2-3ED4-4B1D-BBA1-B8A33D096DCA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B02-B29E-421B-991F-32971513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7DA2-3ED4-4B1D-BBA1-B8A33D096DCA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B02-B29E-421B-991F-32971513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897DA2-3ED4-4B1D-BBA1-B8A33D096DCA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BABB02-B29E-421B-991F-3297151378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6897DA2-3ED4-4B1D-BBA1-B8A33D096DCA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FBABB02-B29E-421B-991F-32971513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7DA2-3ED4-4B1D-BBA1-B8A33D096DCA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B02-B29E-421B-991F-3297151378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7DA2-3ED4-4B1D-BBA1-B8A33D096DCA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B02-B29E-421B-991F-3297151378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897DA2-3ED4-4B1D-BBA1-B8A33D096DCA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BABB02-B29E-421B-991F-3297151378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7DA2-3ED4-4B1D-BBA1-B8A33D096DCA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B02-B29E-421B-991F-32971513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897DA2-3ED4-4B1D-BBA1-B8A33D096DCA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BABB02-B29E-421B-991F-3297151378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897DA2-3ED4-4B1D-BBA1-B8A33D096DCA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BABB02-B29E-421B-991F-3297151378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897DA2-3ED4-4B1D-BBA1-B8A33D096DCA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BABB02-B29E-421B-991F-32971513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y.wikipedia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nline.fliphtml5.com/fumf/rlke/" TargetMode="External"/><Relationship Id="rId5" Type="http://schemas.openxmlformats.org/officeDocument/2006/relationships/hyperlink" Target="https://www.pinterest.com/" TargetMode="External"/><Relationship Id="rId4" Type="http://schemas.openxmlformats.org/officeDocument/2006/relationships/hyperlink" Target="http://aragatsotn.mtad.am/about-communities/80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7700" y="218268"/>
            <a:ext cx="7620000" cy="1284762"/>
          </a:xfrm>
        </p:spPr>
        <p:txBody>
          <a:bodyPr>
            <a:normAutofit/>
          </a:bodyPr>
          <a:lstStyle/>
          <a:p>
            <a:r>
              <a:rPr lang="hy-AM" sz="3600" dirty="0">
                <a:solidFill>
                  <a:schemeClr val="tx1"/>
                </a:solidFill>
              </a:rPr>
              <a:t>Եր</a:t>
            </a:r>
            <a:r>
              <a:rPr lang="en-US" sz="3600" dirty="0" err="1">
                <a:solidFill>
                  <a:schemeClr val="tx1"/>
                </a:solidFill>
              </a:rPr>
              <a:t>ևանի</a:t>
            </a:r>
            <a:r>
              <a:rPr lang="en-US" sz="3600" dirty="0">
                <a:solidFill>
                  <a:schemeClr val="tx1"/>
                </a:solidFill>
              </a:rPr>
              <a:t>  Մ. </a:t>
            </a:r>
            <a:r>
              <a:rPr lang="en-US" sz="3600" dirty="0" err="1">
                <a:solidFill>
                  <a:schemeClr val="tx1"/>
                </a:solidFill>
              </a:rPr>
              <a:t>Նալբանդյանի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անվան</a:t>
            </a:r>
            <a:r>
              <a:rPr lang="en-US" sz="3600" dirty="0">
                <a:solidFill>
                  <a:schemeClr val="tx1"/>
                </a:solidFill>
              </a:rPr>
              <a:t>      հ. 33 </a:t>
            </a:r>
            <a:r>
              <a:rPr lang="en-US" sz="3600" dirty="0" err="1">
                <a:solidFill>
                  <a:schemeClr val="tx1"/>
                </a:solidFill>
              </a:rPr>
              <a:t>հիմնական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դպրոց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894668"/>
            <a:ext cx="9144000" cy="496333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                 </a:t>
            </a:r>
            <a:r>
              <a:rPr lang="hy-AM" sz="2800" dirty="0">
                <a:solidFill>
                  <a:schemeClr val="tx1"/>
                </a:solidFill>
              </a:rPr>
              <a:t>    </a:t>
            </a:r>
            <a:r>
              <a:rPr lang="en-US" sz="2800" dirty="0">
                <a:solidFill>
                  <a:schemeClr val="tx1"/>
                </a:solidFill>
              </a:rPr>
              <a:t>       </a:t>
            </a:r>
            <a:r>
              <a:rPr lang="hy-AM" sz="2800" dirty="0">
                <a:solidFill>
                  <a:schemeClr val="tx1"/>
                </a:solidFill>
              </a:rPr>
              <a:t>                        </a:t>
            </a:r>
            <a:r>
              <a:rPr lang="en-US" sz="2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Նախագծային</a:t>
            </a:r>
            <a:r>
              <a:rPr lang="en-US" sz="2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աշխատանք</a:t>
            </a:r>
            <a:endParaRPr lang="en-US" sz="28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  </a:t>
            </a:r>
            <a:r>
              <a:rPr lang="hy-AM" sz="4000" dirty="0">
                <a:solidFill>
                  <a:schemeClr val="tx1"/>
                </a:solidFill>
              </a:rPr>
              <a:t>                       </a:t>
            </a:r>
            <a:r>
              <a:rPr lang="en-US" sz="4000" dirty="0">
                <a:solidFill>
                  <a:schemeClr val="tx1"/>
                </a:solidFill>
              </a:rPr>
              <a:t>   </a:t>
            </a:r>
            <a:r>
              <a:rPr lang="hy-AM" sz="4000" dirty="0">
                <a:solidFill>
                  <a:schemeClr val="tx1"/>
                </a:solidFill>
              </a:rPr>
              <a:t>                 </a:t>
            </a:r>
            <a:r>
              <a:rPr lang="en-US" sz="4000" dirty="0">
                <a:solidFill>
                  <a:schemeClr val="tx1"/>
                </a:solidFill>
              </a:rPr>
              <a:t>  </a:t>
            </a:r>
            <a:r>
              <a:rPr lang="hy-AM" sz="4000" b="0" i="1" dirty="0">
                <a:solidFill>
                  <a:schemeClr val="tx1"/>
                </a:solidFill>
              </a:rPr>
              <a:t>Թ</a:t>
            </a:r>
            <a:r>
              <a:rPr lang="en-US" sz="4000" b="0" i="1" dirty="0" err="1">
                <a:solidFill>
                  <a:schemeClr val="tx1"/>
                </a:solidFill>
              </a:rPr>
              <a:t>եմա</a:t>
            </a:r>
            <a:endParaRPr lang="en-US" sz="4000" b="0" i="1" dirty="0">
              <a:solidFill>
                <a:schemeClr val="tx1"/>
              </a:solidFill>
            </a:endParaRPr>
          </a:p>
          <a:p>
            <a:pPr algn="ctr"/>
            <a:r>
              <a:rPr lang="hy-AM" sz="3300" i="1" dirty="0">
                <a:solidFill>
                  <a:schemeClr val="tx1"/>
                </a:solidFill>
              </a:rPr>
              <a:t> </a:t>
            </a:r>
            <a:r>
              <a:rPr lang="en-US" sz="3300" i="1" dirty="0">
                <a:solidFill>
                  <a:schemeClr val="tx1"/>
                </a:solidFill>
              </a:rPr>
              <a:t>«</a:t>
            </a:r>
            <a:r>
              <a:rPr lang="en-US" sz="3300" i="1" dirty="0" err="1">
                <a:solidFill>
                  <a:schemeClr val="tx1"/>
                </a:solidFill>
              </a:rPr>
              <a:t>Մեր</a:t>
            </a:r>
            <a:r>
              <a:rPr lang="en-US" sz="3300" i="1" dirty="0">
                <a:solidFill>
                  <a:schemeClr val="tx1"/>
                </a:solidFill>
              </a:rPr>
              <a:t> </a:t>
            </a:r>
            <a:r>
              <a:rPr lang="en-US" sz="3300" i="1" dirty="0" err="1">
                <a:solidFill>
                  <a:schemeClr val="tx1"/>
                </a:solidFill>
              </a:rPr>
              <a:t>երազած</a:t>
            </a:r>
            <a:r>
              <a:rPr lang="en-US" sz="3300" i="1" dirty="0">
                <a:solidFill>
                  <a:schemeClr val="tx1"/>
                </a:solidFill>
              </a:rPr>
              <a:t> </a:t>
            </a:r>
            <a:r>
              <a:rPr lang="en-US" sz="3300" i="1" dirty="0" err="1">
                <a:solidFill>
                  <a:schemeClr val="tx1"/>
                </a:solidFill>
              </a:rPr>
              <a:t>քաղաքն</a:t>
            </a:r>
            <a:r>
              <a:rPr lang="en-US" sz="3300" i="1" dirty="0">
                <a:solidFill>
                  <a:schemeClr val="tx1"/>
                </a:solidFill>
              </a:rPr>
              <a:t> </a:t>
            </a:r>
            <a:r>
              <a:rPr lang="en-US" sz="3300" i="1" dirty="0" err="1">
                <a:solidFill>
                  <a:schemeClr val="tx1"/>
                </a:solidFill>
              </a:rPr>
              <a:t>ենք</a:t>
            </a:r>
            <a:r>
              <a:rPr lang="en-US" sz="3300" i="1" dirty="0">
                <a:solidFill>
                  <a:schemeClr val="tx1"/>
                </a:solidFill>
              </a:rPr>
              <a:t> </a:t>
            </a:r>
            <a:r>
              <a:rPr lang="en-US" sz="3300" i="1" dirty="0" err="1">
                <a:solidFill>
                  <a:schemeClr val="tx1"/>
                </a:solidFill>
              </a:rPr>
              <a:t>կառուցում</a:t>
            </a:r>
            <a:r>
              <a:rPr lang="en-US" sz="3300" i="1" dirty="0">
                <a:solidFill>
                  <a:schemeClr val="tx1"/>
                </a:solidFill>
              </a:rPr>
              <a:t> </a:t>
            </a:r>
            <a:r>
              <a:rPr lang="en-US" sz="3300" i="1" dirty="0" err="1">
                <a:solidFill>
                  <a:schemeClr val="tx1"/>
                </a:solidFill>
              </a:rPr>
              <a:t>Հայաստանի</a:t>
            </a:r>
            <a:r>
              <a:rPr lang="hy-AM" sz="3300" i="1" dirty="0">
                <a:solidFill>
                  <a:schemeClr val="tx1"/>
                </a:solidFill>
              </a:rPr>
              <a:t>  </a:t>
            </a:r>
            <a:r>
              <a:rPr lang="en-US" sz="3300" i="1" dirty="0" err="1">
                <a:solidFill>
                  <a:schemeClr val="tx1"/>
                </a:solidFill>
              </a:rPr>
              <a:t>Արագածոտ</a:t>
            </a:r>
            <a:r>
              <a:rPr lang="hy-AM" sz="3300" i="1" dirty="0">
                <a:solidFill>
                  <a:schemeClr val="tx1"/>
                </a:solidFill>
              </a:rPr>
              <a:t>ն</a:t>
            </a:r>
            <a:r>
              <a:rPr lang="en-US" sz="3300" i="1" dirty="0">
                <a:solidFill>
                  <a:schemeClr val="tx1"/>
                </a:solidFill>
              </a:rPr>
              <a:t>ի </a:t>
            </a:r>
            <a:r>
              <a:rPr lang="en-US" sz="3300" i="1" dirty="0" err="1">
                <a:solidFill>
                  <a:schemeClr val="tx1"/>
                </a:solidFill>
              </a:rPr>
              <a:t>մարզում</a:t>
            </a:r>
            <a:r>
              <a:rPr lang="en-US" sz="3300" i="1" dirty="0">
                <a:solidFill>
                  <a:schemeClr val="tx1"/>
                </a:solidFill>
              </a:rPr>
              <a:t>»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                                                                        </a:t>
            </a:r>
            <a:r>
              <a:rPr lang="en-US" sz="2000" dirty="0" err="1">
                <a:solidFill>
                  <a:schemeClr val="tx1"/>
                </a:solidFill>
              </a:rPr>
              <a:t>Նախագծի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ղեկավար</a:t>
            </a:r>
            <a:r>
              <a:rPr lang="en-US" sz="2000" dirty="0">
                <a:solidFill>
                  <a:schemeClr val="tx1"/>
                </a:solidFill>
              </a:rPr>
              <a:t> ՝ Ա. </a:t>
            </a:r>
            <a:r>
              <a:rPr lang="en-US" sz="2000" dirty="0" err="1">
                <a:solidFill>
                  <a:schemeClr val="tx1"/>
                </a:solidFill>
              </a:rPr>
              <a:t>Հարությունյան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n-US" sz="2000" dirty="0" err="1">
                <a:solidFill>
                  <a:schemeClr val="tx1"/>
                </a:solidFill>
              </a:rPr>
              <a:t>Կատարողներ</a:t>
            </a:r>
            <a:r>
              <a:rPr lang="en-US" sz="2000" dirty="0">
                <a:solidFill>
                  <a:schemeClr val="tx1"/>
                </a:solidFill>
              </a:rPr>
              <a:t>՝ 9րդ </a:t>
            </a:r>
            <a:r>
              <a:rPr lang="en-US" sz="2000" dirty="0" err="1">
                <a:solidFill>
                  <a:schemeClr val="tx1"/>
                </a:solidFill>
              </a:rPr>
              <a:t>դասարանի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աշակերտներ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3810000" cy="1066799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ԹԱՏՐՈՆ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981200"/>
            <a:ext cx="8686800" cy="3352800"/>
          </a:xfrm>
        </p:spPr>
        <p:txBody>
          <a:bodyPr>
            <a:noAutofit/>
          </a:bodyPr>
          <a:lstStyle/>
          <a:p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Քաղաքի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կենտրոնում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գտնվում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է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հրապարակը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որտեղ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մենք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կառուցել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ենք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մեր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քաղաքի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գլխավոր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թատրոնը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Թատրոնը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երկհարկանի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է: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Առաջին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հարկում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գտնվում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է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ամենամեծ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և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ամենագլխավոր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դահլիճը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իսկ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երկրորդ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հարկում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՝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երկու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փոքր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դահլիճները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Առաջին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հարկի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դահլիճում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կցուցադրվեն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ողբերգական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և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սիրային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թատերգություններ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իսկ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երկրորդ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հարկի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առաջին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դահլիճում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կցուցադրվեն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տարբեր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ժանրերի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ֆիլմեր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երկրորդ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դահլիճում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՝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կատակերգություններ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Քանի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որ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մեր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քաղաքը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պետք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է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տարբերվի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մնացած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քաղաքներից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իր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յուրահատուկ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գույներով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ու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ոճով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մենք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մեր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թատրոնը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նունպես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արել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ենք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հայկական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ոճով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Մեր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քաղաքի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զարդանախշերը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արված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են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որդան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կարմիր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ներկով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հետևաբար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մեր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թատրոնի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զարդանախշերը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նունպես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արված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կլինեն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որդան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կարմիրով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Թատրոնին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կից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կառուցել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ենք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խանութներ</a:t>
            </a:r>
            <a:r>
              <a:rPr lang="en-US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և </a:t>
            </a:r>
            <a:r>
              <a:rPr lang="en-US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սրճարաններ</a:t>
            </a:r>
            <a:r>
              <a:rPr lang="en-US" sz="1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Շենքեր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դպրոցներ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1648699000150.jpg"/>
          <p:cNvPicPr>
            <a:picLocks noChangeAspect="1"/>
          </p:cNvPicPr>
          <p:nvPr/>
        </p:nvPicPr>
        <p:blipFill>
          <a:blip r:embed="rId3"/>
          <a:srcRect l="19167" t="1111" r="59166" b="57407"/>
          <a:stretch>
            <a:fillRect/>
          </a:stretch>
        </p:blipFill>
        <p:spPr>
          <a:xfrm>
            <a:off x="990600" y="1600200"/>
            <a:ext cx="6400800" cy="4841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/>
              <a:t>ԿՐԹՈՒԹՅՈՒՆ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1752600"/>
          </a:xfrm>
        </p:spPr>
        <p:txBody>
          <a:bodyPr>
            <a:noAutofit/>
          </a:bodyPr>
          <a:lstStyle/>
          <a:p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Քաղաքը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կունենա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հիմնական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դպրոցներ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մասնավոր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7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պետական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համալսարաններ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և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դրանց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կից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ավագ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դպրոցներ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դպրոցներում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պետք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է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գործեն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խմբակներ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Ի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տարբերություն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մնացած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դպրոցների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մեր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դպրոցներում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լինելու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է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հնարավորություն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որպեսզի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աշակերտը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դասաժամից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4ը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մասնակցի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իր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հետաքրքրող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դասաժամերին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մեր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կածիքով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այս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ծրագիրը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կօգնի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աշակերտներին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ավելի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հմտանալ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ապագայում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իրենց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անհրաժեշտ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մասնագիտությունը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ընտրելու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և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հետագայում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մեծ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հաջողությունների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հասնելու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հարցում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Քաղաքում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գործելու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են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ծրագրավորման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շատ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խմբակներ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որտեղ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դասավանդելու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են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հմուտ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մասնագետներ</a:t>
            </a:r>
            <a:r>
              <a:rPr lang="en-US" sz="20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3962400" cy="1143000"/>
          </a:xfrm>
        </p:spPr>
        <p:txBody>
          <a:bodyPr>
            <a:normAutofit/>
          </a:bodyPr>
          <a:lstStyle/>
          <a:p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Բուսաբանական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այգի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1648699000150.jpg"/>
          <p:cNvPicPr>
            <a:picLocks noChangeAspect="1"/>
          </p:cNvPicPr>
          <p:nvPr/>
        </p:nvPicPr>
        <p:blipFill>
          <a:blip r:embed="rId4"/>
          <a:srcRect l="72881" b="42750"/>
          <a:stretch>
            <a:fillRect/>
          </a:stretch>
        </p:blipFill>
        <p:spPr>
          <a:xfrm>
            <a:off x="1371600" y="3047999"/>
            <a:ext cx="64008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C14439-42E3-443E-B134-82A3F6F63C33}"/>
              </a:ext>
            </a:extLst>
          </p:cNvPr>
          <p:cNvSpPr/>
          <p:nvPr/>
        </p:nvSpPr>
        <p:spPr>
          <a:xfrm>
            <a:off x="0" y="14478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000" i="1" dirty="0"/>
              <a:t>Քաղաքի բուսաբանական այգին բավականին մեծ է, այստեղ աճեցնում ենք հիմնականում այն մշակաբույսերը, որոնք աճում են մեր քաղաքի և ամբողջ Արագածոտն մարզի տարածքում: Բույսեր թիվը գերազանցում է 24ը: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Քաղաքապետարան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ոստիկանություն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1648699000150.jpg"/>
          <p:cNvPicPr>
            <a:picLocks noChangeAspect="1"/>
          </p:cNvPicPr>
          <p:nvPr/>
        </p:nvPicPr>
        <p:blipFill>
          <a:blip r:embed="rId3"/>
          <a:srcRect l="47500" t="63333" r="27500" b="1111"/>
          <a:stretch>
            <a:fillRect/>
          </a:stretch>
        </p:blipFill>
        <p:spPr>
          <a:xfrm>
            <a:off x="762000" y="2362200"/>
            <a:ext cx="76962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1143000"/>
          </a:xfrm>
        </p:spPr>
        <p:txBody>
          <a:bodyPr>
            <a:noAutofit/>
          </a:bodyPr>
          <a:lstStyle/>
          <a:p>
            <a:r>
              <a:rPr lang="hy-AM" sz="3600" dirty="0">
                <a:solidFill>
                  <a:schemeClr val="tx1"/>
                </a:solidFill>
              </a:rPr>
              <a:t>սպորտ</a:t>
            </a:r>
            <a:br>
              <a:rPr lang="hy-AM" sz="3600" dirty="0">
                <a:solidFill>
                  <a:schemeClr val="tx1"/>
                </a:solidFill>
              </a:rPr>
            </a:br>
            <a:r>
              <a:rPr lang="en-US" sz="3600" dirty="0" err="1">
                <a:solidFill>
                  <a:schemeClr val="tx1"/>
                </a:solidFill>
              </a:rPr>
              <a:t>Խաղադաշտեր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 descr="1648699000150.jpg"/>
          <p:cNvPicPr>
            <a:picLocks noChangeAspect="1"/>
          </p:cNvPicPr>
          <p:nvPr/>
        </p:nvPicPr>
        <p:blipFill>
          <a:blip r:embed="rId3"/>
          <a:srcRect l="65000" t="57407" r="6667" b="4074"/>
          <a:stretch>
            <a:fillRect/>
          </a:stretch>
        </p:blipFill>
        <p:spPr>
          <a:xfrm>
            <a:off x="533400" y="4191000"/>
            <a:ext cx="2887644" cy="2208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1648699000150.jpg"/>
          <p:cNvPicPr>
            <a:picLocks noChangeAspect="1"/>
          </p:cNvPicPr>
          <p:nvPr/>
        </p:nvPicPr>
        <p:blipFill>
          <a:blip r:embed="rId3"/>
          <a:srcRect l="49167" t="15926" r="27499" b="55926"/>
          <a:stretch>
            <a:fillRect/>
          </a:stretch>
        </p:blipFill>
        <p:spPr>
          <a:xfrm>
            <a:off x="4953000" y="4114800"/>
            <a:ext cx="3284470" cy="2228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04800" y="1828800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Քաղաքի</a:t>
            </a:r>
            <a:r>
              <a:rPr lang="en-US" i="1" dirty="0"/>
              <a:t> </a:t>
            </a:r>
            <a:r>
              <a:rPr lang="en-US" i="1" dirty="0" err="1"/>
              <a:t>տարածքում</a:t>
            </a:r>
            <a:r>
              <a:rPr lang="en-US" i="1" dirty="0"/>
              <a:t> </a:t>
            </a:r>
            <a:r>
              <a:rPr lang="hy-AM" i="1" dirty="0"/>
              <a:t>կան </a:t>
            </a:r>
            <a:r>
              <a:rPr lang="en-US" i="1" dirty="0"/>
              <a:t>2 </a:t>
            </a:r>
            <a:r>
              <a:rPr lang="en-US" i="1" dirty="0" err="1"/>
              <a:t>մեծ</a:t>
            </a:r>
            <a:r>
              <a:rPr lang="en-US" i="1" dirty="0"/>
              <a:t> </a:t>
            </a:r>
            <a:r>
              <a:rPr lang="en-US" i="1" dirty="0" err="1"/>
              <a:t>խաղադաշտեր</a:t>
            </a:r>
            <a:r>
              <a:rPr lang="en-US" i="1" dirty="0"/>
              <a:t>: </a:t>
            </a:r>
            <a:r>
              <a:rPr lang="en-US" i="1" dirty="0" err="1"/>
              <a:t>Խաղադաշտները</a:t>
            </a:r>
            <a:r>
              <a:rPr lang="en-US" i="1" dirty="0"/>
              <a:t> </a:t>
            </a:r>
            <a:r>
              <a:rPr lang="en-US" i="1" dirty="0" err="1"/>
              <a:t>նախատեսված</a:t>
            </a:r>
            <a:r>
              <a:rPr lang="en-US" i="1" dirty="0"/>
              <a:t> </a:t>
            </a:r>
            <a:r>
              <a:rPr lang="en-US" i="1" dirty="0" err="1"/>
              <a:t>են</a:t>
            </a:r>
            <a:r>
              <a:rPr lang="en-US" i="1" dirty="0"/>
              <a:t> </a:t>
            </a:r>
            <a:r>
              <a:rPr lang="en-US" i="1" dirty="0" err="1"/>
              <a:t>ֆուտբոլի</a:t>
            </a:r>
            <a:r>
              <a:rPr lang="en-US" i="1" dirty="0"/>
              <a:t> և </a:t>
            </a:r>
            <a:r>
              <a:rPr lang="en-US" i="1" dirty="0" err="1"/>
              <a:t>մեծ</a:t>
            </a:r>
            <a:r>
              <a:rPr lang="en-US" i="1" dirty="0"/>
              <a:t> </a:t>
            </a:r>
            <a:r>
              <a:rPr lang="en-US" i="1" dirty="0" err="1"/>
              <a:t>թենիսի</a:t>
            </a:r>
            <a:r>
              <a:rPr lang="en-US" i="1" dirty="0"/>
              <a:t> </a:t>
            </a:r>
            <a:r>
              <a:rPr lang="en-US" i="1" dirty="0" err="1"/>
              <a:t>համար</a:t>
            </a:r>
            <a:r>
              <a:rPr lang="en-US" i="1" dirty="0"/>
              <a:t>: </a:t>
            </a:r>
            <a:r>
              <a:rPr lang="en-US" i="1" dirty="0" err="1"/>
              <a:t>Ինչպես</a:t>
            </a:r>
            <a:r>
              <a:rPr lang="en-US" i="1" dirty="0"/>
              <a:t> </a:t>
            </a:r>
            <a:r>
              <a:rPr lang="en-US" i="1" dirty="0" err="1"/>
              <a:t>արդեն</a:t>
            </a:r>
            <a:r>
              <a:rPr lang="en-US" i="1" dirty="0"/>
              <a:t> </a:t>
            </a:r>
            <a:r>
              <a:rPr lang="en-US" i="1" dirty="0" err="1"/>
              <a:t>նշեցինք</a:t>
            </a:r>
            <a:r>
              <a:rPr lang="en-US" i="1" dirty="0"/>
              <a:t> </a:t>
            </a:r>
            <a:r>
              <a:rPr lang="en-US" i="1" dirty="0" err="1"/>
              <a:t>ուզում</a:t>
            </a:r>
            <a:r>
              <a:rPr lang="en-US" i="1" dirty="0"/>
              <a:t> </a:t>
            </a:r>
            <a:r>
              <a:rPr lang="en-US" i="1" dirty="0" err="1"/>
              <a:t>ենք</a:t>
            </a:r>
            <a:r>
              <a:rPr lang="en-US" i="1" dirty="0"/>
              <a:t>, </a:t>
            </a:r>
            <a:r>
              <a:rPr lang="en-US" i="1" dirty="0" err="1"/>
              <a:t>որ</a:t>
            </a:r>
            <a:r>
              <a:rPr lang="en-US" i="1" dirty="0"/>
              <a:t> </a:t>
            </a:r>
            <a:r>
              <a:rPr lang="en-US" i="1" dirty="0" err="1"/>
              <a:t>մեր</a:t>
            </a:r>
            <a:r>
              <a:rPr lang="en-US" i="1" dirty="0"/>
              <a:t> </a:t>
            </a:r>
            <a:r>
              <a:rPr lang="en-US" i="1" dirty="0" err="1"/>
              <a:t>քաղաքը</a:t>
            </a:r>
            <a:r>
              <a:rPr lang="en-US" i="1" dirty="0"/>
              <a:t> </a:t>
            </a:r>
            <a:r>
              <a:rPr lang="en-US" i="1" dirty="0" err="1"/>
              <a:t>տարբերվի</a:t>
            </a:r>
            <a:r>
              <a:rPr lang="en-US" i="1" dirty="0"/>
              <a:t> </a:t>
            </a:r>
            <a:r>
              <a:rPr lang="en-US" i="1" dirty="0" err="1"/>
              <a:t>մնացած</a:t>
            </a:r>
            <a:r>
              <a:rPr lang="en-US" i="1" dirty="0"/>
              <a:t> </a:t>
            </a:r>
            <a:r>
              <a:rPr lang="en-US" i="1" dirty="0" err="1"/>
              <a:t>բոլոր</a:t>
            </a:r>
            <a:r>
              <a:rPr lang="en-US" i="1" dirty="0"/>
              <a:t> </a:t>
            </a:r>
            <a:r>
              <a:rPr lang="en-US" i="1" dirty="0" err="1"/>
              <a:t>քաղաքներից</a:t>
            </a:r>
            <a:r>
              <a:rPr lang="en-US" i="1" dirty="0"/>
              <a:t> և </a:t>
            </a:r>
            <a:r>
              <a:rPr lang="en-US" i="1" dirty="0" err="1"/>
              <a:t>այդ</a:t>
            </a:r>
            <a:r>
              <a:rPr lang="en-US" i="1" dirty="0"/>
              <a:t> </a:t>
            </a:r>
            <a:r>
              <a:rPr lang="en-US" i="1" dirty="0" err="1"/>
              <a:t>պատճառով</a:t>
            </a:r>
            <a:r>
              <a:rPr lang="en-US" i="1" dirty="0"/>
              <a:t> </a:t>
            </a:r>
            <a:r>
              <a:rPr lang="en-US" i="1" dirty="0" err="1"/>
              <a:t>արտասահմանյան</a:t>
            </a:r>
            <a:r>
              <a:rPr lang="en-US" i="1" dirty="0"/>
              <a:t> </a:t>
            </a:r>
            <a:r>
              <a:rPr lang="en-US" i="1" dirty="0" err="1"/>
              <a:t>երկրներից</a:t>
            </a:r>
            <a:r>
              <a:rPr lang="en-US" i="1" dirty="0"/>
              <a:t> </a:t>
            </a:r>
            <a:r>
              <a:rPr lang="en-US" i="1" dirty="0" err="1"/>
              <a:t>հրավիրել</a:t>
            </a:r>
            <a:r>
              <a:rPr lang="en-US" i="1" dirty="0"/>
              <a:t> </a:t>
            </a:r>
            <a:r>
              <a:rPr lang="en-US" i="1" dirty="0" err="1"/>
              <a:t>ենք</a:t>
            </a:r>
            <a:r>
              <a:rPr lang="en-US" i="1" dirty="0"/>
              <a:t> </a:t>
            </a:r>
            <a:r>
              <a:rPr lang="en-US" i="1" dirty="0" err="1"/>
              <a:t>ֆուտբոլի</a:t>
            </a:r>
            <a:r>
              <a:rPr lang="en-US" i="1" dirty="0"/>
              <a:t> և </a:t>
            </a:r>
            <a:r>
              <a:rPr lang="en-US" i="1" dirty="0" err="1"/>
              <a:t>թենիսի</a:t>
            </a:r>
            <a:r>
              <a:rPr lang="en-US" i="1" dirty="0"/>
              <a:t> </a:t>
            </a:r>
            <a:r>
              <a:rPr lang="en-US" i="1" dirty="0" err="1"/>
              <a:t>մասնագետներ</a:t>
            </a:r>
            <a:r>
              <a:rPr lang="en-US" i="1" dirty="0"/>
              <a:t>, </a:t>
            </a:r>
            <a:r>
              <a:rPr lang="en-US" i="1" dirty="0" err="1"/>
              <a:t>որպեսզի</a:t>
            </a:r>
            <a:r>
              <a:rPr lang="en-US" i="1" dirty="0"/>
              <a:t> </a:t>
            </a:r>
            <a:r>
              <a:rPr lang="en-US" i="1" dirty="0" err="1"/>
              <a:t>մարզեն</a:t>
            </a:r>
            <a:r>
              <a:rPr lang="en-US" i="1" dirty="0"/>
              <a:t> </a:t>
            </a:r>
            <a:r>
              <a:rPr lang="en-US" i="1" dirty="0" err="1"/>
              <a:t>երեխաներին</a:t>
            </a:r>
            <a:r>
              <a:rPr lang="en-US" i="1" dirty="0"/>
              <a:t> և </a:t>
            </a:r>
            <a:r>
              <a:rPr lang="en-US" i="1" dirty="0" err="1"/>
              <a:t>կազմեն</a:t>
            </a:r>
            <a:r>
              <a:rPr lang="en-US" i="1" dirty="0"/>
              <a:t> </a:t>
            </a:r>
            <a:r>
              <a:rPr lang="en-US" i="1" dirty="0" err="1"/>
              <a:t>թիմեր</a:t>
            </a:r>
            <a:r>
              <a:rPr lang="en-US" i="1" dirty="0"/>
              <a:t>: </a:t>
            </a:r>
            <a:r>
              <a:rPr lang="en-US" i="1" dirty="0" err="1"/>
              <a:t>Կարծում</a:t>
            </a:r>
            <a:r>
              <a:rPr lang="en-US" i="1" dirty="0"/>
              <a:t> </a:t>
            </a:r>
            <a:r>
              <a:rPr lang="en-US" i="1" dirty="0" err="1"/>
              <a:t>ենք</a:t>
            </a:r>
            <a:r>
              <a:rPr lang="en-US" i="1" dirty="0"/>
              <a:t>, </a:t>
            </a:r>
            <a:r>
              <a:rPr lang="en-US" i="1" dirty="0" err="1"/>
              <a:t>որ</a:t>
            </a:r>
            <a:r>
              <a:rPr lang="en-US" i="1" dirty="0"/>
              <a:t> </a:t>
            </a:r>
            <a:r>
              <a:rPr lang="en-US" i="1" dirty="0" err="1"/>
              <a:t>այսպես</a:t>
            </a:r>
            <a:r>
              <a:rPr lang="en-US" i="1" dirty="0"/>
              <a:t> </a:t>
            </a:r>
            <a:r>
              <a:rPr lang="en-US" i="1" dirty="0" err="1"/>
              <a:t>կարող</a:t>
            </a:r>
            <a:r>
              <a:rPr lang="en-US" i="1" dirty="0"/>
              <a:t> </a:t>
            </a:r>
            <a:r>
              <a:rPr lang="en-US" i="1" dirty="0" err="1"/>
              <a:t>ենք</a:t>
            </a:r>
            <a:r>
              <a:rPr lang="en-US" i="1" dirty="0"/>
              <a:t> </a:t>
            </a:r>
            <a:r>
              <a:rPr lang="en-US" i="1" dirty="0" err="1"/>
              <a:t>որոշակի</a:t>
            </a:r>
            <a:r>
              <a:rPr lang="en-US" i="1" dirty="0"/>
              <a:t> </a:t>
            </a:r>
            <a:r>
              <a:rPr lang="en-US" i="1" dirty="0" err="1"/>
              <a:t>ձեռքբերումներ</a:t>
            </a:r>
            <a:r>
              <a:rPr lang="en-US" i="1" dirty="0"/>
              <a:t> </a:t>
            </a:r>
            <a:r>
              <a:rPr lang="en-US" i="1" dirty="0" err="1"/>
              <a:t>ունենալ</a:t>
            </a:r>
            <a:r>
              <a:rPr lang="en-US" i="1" dirty="0"/>
              <a:t> </a:t>
            </a:r>
            <a:r>
              <a:rPr lang="en-US" i="1" dirty="0" err="1"/>
              <a:t>թենիսի</a:t>
            </a:r>
            <a:r>
              <a:rPr lang="en-US" i="1" dirty="0"/>
              <a:t> </a:t>
            </a:r>
            <a:r>
              <a:rPr lang="en-US" i="1" dirty="0" err="1"/>
              <a:t>ասպարեզում</a:t>
            </a:r>
            <a:r>
              <a:rPr lang="en-US" i="1" dirty="0"/>
              <a:t>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Պետական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կառույցներ</a:t>
            </a:r>
            <a:br>
              <a:rPr lang="hy-AM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հիվանդանոցներ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 descr="1648699000150.jpg"/>
          <p:cNvPicPr>
            <a:picLocks noChangeAspect="1"/>
          </p:cNvPicPr>
          <p:nvPr/>
        </p:nvPicPr>
        <p:blipFill>
          <a:blip r:embed="rId3"/>
          <a:srcRect l="66667" r="8333" b="79629"/>
          <a:stretch>
            <a:fillRect/>
          </a:stretch>
        </p:blipFill>
        <p:spPr>
          <a:xfrm>
            <a:off x="121228" y="2057400"/>
            <a:ext cx="8901544" cy="407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Օդանավակայան</a:t>
            </a:r>
            <a:endParaRPr lang="en-US" dirty="0"/>
          </a:p>
        </p:txBody>
      </p:sp>
      <p:pic>
        <p:nvPicPr>
          <p:cNvPr id="3" name="Picture 2" descr="1648699000150.jpg"/>
          <p:cNvPicPr>
            <a:picLocks noChangeAspect="1"/>
          </p:cNvPicPr>
          <p:nvPr/>
        </p:nvPicPr>
        <p:blipFill>
          <a:blip r:embed="rId3"/>
          <a:srcRect r="76667" b="36296"/>
          <a:stretch>
            <a:fillRect/>
          </a:stretch>
        </p:blipFill>
        <p:spPr>
          <a:xfrm>
            <a:off x="1219200" y="1752600"/>
            <a:ext cx="6858000" cy="4680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4688" y="521178"/>
            <a:ext cx="5791200" cy="1143000"/>
          </a:xfrm>
        </p:spPr>
        <p:txBody>
          <a:bodyPr/>
          <a:lstStyle/>
          <a:p>
            <a:r>
              <a:rPr lang="en-US" b="0" i="1" dirty="0">
                <a:solidFill>
                  <a:schemeClr val="tx1"/>
                </a:solidFill>
              </a:rPr>
              <a:t>ՀԻՄՆԱԽՆԴՐԻ  ԼՈՒԾՈՒՄ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3124200"/>
            <a:ext cx="8382000" cy="2641122"/>
          </a:xfrm>
        </p:spPr>
        <p:txBody>
          <a:bodyPr>
            <a:normAutofit/>
          </a:bodyPr>
          <a:lstStyle/>
          <a:p>
            <a:r>
              <a:rPr lang="hy-AM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Հաշվի առնելով արդեն թվարկված կլիմայական առանձնահատկությունները և անընդհատ շարունակվող լեռնակազմական պրոցեսները, քաղաքը կառուցվելու է այն տիպի շենքերի հիմքերով, որոնք սեյսմակայուն են՝ օգտվելով Ճապոնիայի օրինակից:</a:t>
            </a:r>
            <a:endParaRPr lang="en-US" sz="24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447800"/>
            <a:ext cx="9067800" cy="3048000"/>
          </a:xfrm>
        </p:spPr>
        <p:txBody>
          <a:bodyPr>
            <a:normAutofit/>
          </a:bodyPr>
          <a:lstStyle/>
          <a:p>
            <a:r>
              <a:rPr lang="hy-AM" sz="36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Եզրակացություն </a:t>
            </a:r>
            <a:br>
              <a:rPr lang="hy-AM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hy-AM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Աշխատանքը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կատարելու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համար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մեզ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անհրաժեշտ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եղավ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մեկ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ամիս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Աշխատանքը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ղեկավարում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էր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Ա.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Հարությունյանը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Մեր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առջև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ծառացած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խնդիրները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լուծելու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համար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անհրաժեշտ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եղավ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կատարել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մի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շարք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հետազոտություններ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br>
              <a:rPr lang="en-US" sz="2400" b="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24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003322"/>
            <a:ext cx="8458200" cy="1371600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 err="1"/>
              <a:t>Լրացուցիչ</a:t>
            </a:r>
            <a:r>
              <a:rPr lang="en-US" sz="6400" dirty="0"/>
              <a:t> </a:t>
            </a:r>
            <a:r>
              <a:rPr lang="en-US" sz="6400" dirty="0" err="1"/>
              <a:t>տեղեկատվական</a:t>
            </a:r>
            <a:r>
              <a:rPr lang="en-US" sz="6400" dirty="0"/>
              <a:t> </a:t>
            </a:r>
            <a:r>
              <a:rPr lang="en-US" sz="6400" dirty="0" err="1"/>
              <a:t>աղբյուրներ</a:t>
            </a:r>
            <a:endParaRPr lang="en-US" sz="6400" dirty="0"/>
          </a:p>
          <a:p>
            <a:r>
              <a:rPr lang="en-US" sz="6400" dirty="0">
                <a:hlinkClick r:id="rId3"/>
              </a:rPr>
              <a:t>https://hy.wikipedia.org</a:t>
            </a:r>
            <a:endParaRPr lang="en-US" sz="6400" dirty="0"/>
          </a:p>
          <a:p>
            <a:r>
              <a:rPr lang="en-US" sz="6400" dirty="0">
                <a:hlinkClick r:id="rId4"/>
              </a:rPr>
              <a:t>http://aragatsotn.mtad.am/about-communities/802</a:t>
            </a:r>
            <a:endParaRPr lang="en-US" sz="6400" dirty="0"/>
          </a:p>
          <a:p>
            <a:r>
              <a:rPr lang="en-US" sz="6400" dirty="0">
                <a:hlinkClick r:id="rId5"/>
              </a:rPr>
              <a:t>https://www.pinterest.com/</a:t>
            </a:r>
            <a:endParaRPr lang="en-US" sz="6400" dirty="0"/>
          </a:p>
          <a:p>
            <a:r>
              <a:rPr lang="en-US" sz="6400" dirty="0">
                <a:hlinkClick r:id="rId6"/>
              </a:rPr>
              <a:t>http://online.fliphtml5.com/fumf/rlke/#p=1</a:t>
            </a:r>
            <a:endParaRPr lang="en-US" sz="6400" dirty="0"/>
          </a:p>
          <a:p>
            <a:r>
              <a:rPr lang="en-US" sz="6400" dirty="0"/>
              <a:t>https://oureblogs.wordpress.com/ognutyun/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00149"/>
            <a:ext cx="8610600" cy="2000251"/>
          </a:xfrm>
        </p:spPr>
        <p:txBody>
          <a:bodyPr>
            <a:normAutofit/>
          </a:bodyPr>
          <a:lstStyle/>
          <a:p>
            <a:r>
              <a:rPr lang="en-US" sz="4800" b="1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mian" pitchFamily="82" charset="0"/>
              </a:rPr>
              <a:t>Էիրին-Խաղաղություն</a:t>
            </a:r>
            <a:endParaRPr lang="en-US" sz="4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m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8382000" cy="2438400"/>
          </a:xfrm>
        </p:spPr>
        <p:txBody>
          <a:bodyPr>
            <a:normAutofit/>
          </a:bodyPr>
          <a:lstStyle/>
          <a:p>
            <a:r>
              <a:rPr lang="hy-AM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Ն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ախագծի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հեղինակ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Ճարտարապետ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Մինասյան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Զառա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Էկոլոգ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օդերևութաբան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Ռուխկյան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Էմիլիա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Շինարար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երկրաբան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Փափազյան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Ռուբեն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Լանդշաֆ</a:t>
            </a:r>
            <a:r>
              <a:rPr lang="hy-AM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տ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ային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դիզայներ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Ղալիջյան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Մարիա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Հիդրոլոգ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Հովհաննիսյան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Անգելինա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406c9121f9ce1203a96aa344d2ef0fde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0"/>
            <a:ext cx="7467600" cy="67974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077200" cy="1437162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err="1">
                <a:solidFill>
                  <a:schemeClr val="tx1"/>
                </a:solidFill>
              </a:rPr>
              <a:t>Թեմայի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արդիականությունը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7924800" cy="1676400"/>
          </a:xfrm>
        </p:spPr>
        <p:txBody>
          <a:bodyPr>
            <a:normAutofit/>
          </a:bodyPr>
          <a:lstStyle/>
          <a:p>
            <a:r>
              <a:rPr lang="hy-AM" sz="2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Հայաստանը մայրաքաղաք Երևանից բացի ունենա նոր և բազմաֆունցիոնալ քաղաք:</a:t>
            </a:r>
            <a:endParaRPr lang="en-US" sz="28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990600"/>
            <a:ext cx="7543800" cy="1066800"/>
          </a:xfrm>
        </p:spPr>
        <p:txBody>
          <a:bodyPr>
            <a:normAutofit fontScale="90000"/>
          </a:bodyPr>
          <a:lstStyle/>
          <a:p>
            <a:r>
              <a:rPr lang="hy-AM" dirty="0"/>
              <a:t> </a:t>
            </a:r>
            <a:r>
              <a:rPr lang="en-US" dirty="0" err="1"/>
              <a:t>Նախագծի</a:t>
            </a:r>
            <a:r>
              <a:rPr lang="en-US" dirty="0"/>
              <a:t> </a:t>
            </a:r>
            <a:r>
              <a:rPr lang="en-US" dirty="0" err="1"/>
              <a:t>նպատակը</a:t>
            </a:r>
            <a:r>
              <a:rPr lang="en-US" dirty="0"/>
              <a:t> և </a:t>
            </a:r>
            <a:r>
              <a:rPr lang="en-US" dirty="0" err="1"/>
              <a:t>խնդիրները</a:t>
            </a:r>
            <a:br>
              <a:rPr lang="hy-AM" dirty="0"/>
            </a:br>
            <a:br>
              <a:rPr lang="hy-AM" dirty="0"/>
            </a:br>
            <a:r>
              <a:rPr lang="hy-AM" i="1" dirty="0">
                <a:solidFill>
                  <a:schemeClr val="tx1"/>
                </a:solidFill>
              </a:rPr>
              <a:t>Նպատակ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hy-AM" i="1" dirty="0">
                <a:solidFill>
                  <a:schemeClr val="tx1"/>
                </a:solidFill>
              </a:rPr>
              <a:t>- Բարդ ռելիեֆի տարածքում նորաոճ քաղաքի կառուցում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409092"/>
            <a:ext cx="8839200" cy="3962400"/>
          </a:xfrm>
        </p:spPr>
        <p:txBody>
          <a:bodyPr>
            <a:normAutofit/>
          </a:bodyPr>
          <a:lstStyle/>
          <a:p>
            <a:r>
              <a:rPr lang="hy-AM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ԽՆԴԻՐՆԵՐ</a:t>
            </a:r>
            <a:endParaRPr lang="en-US" sz="24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y-AM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Ուսումնասիրել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մարզի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աշխարհագրական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դիրքը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կլիման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բուսականությունը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hy-AM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Հավաք</a:t>
            </a:r>
            <a:r>
              <a:rPr lang="hy-AM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ագրել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տեղեկատվություն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Արագածոտնի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մարզի</a:t>
            </a:r>
            <a:r>
              <a:rPr lang="hy-AM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ռելիեֆի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առանձնահատկությունների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վերաբերյալ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Գ)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Ներկայացնել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պրոեկցիայի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միջոցով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Դ)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Գործողությունների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ծրագրի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ա</a:t>
            </a:r>
            <a:r>
              <a:rPr lang="hy-AM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ռաջարկ</a:t>
            </a: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sz="24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610600" cy="14478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Դիզայն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981200"/>
            <a:ext cx="8610600" cy="3352800"/>
          </a:xfrm>
        </p:spPr>
        <p:txBody>
          <a:bodyPr>
            <a:noAutofit/>
          </a:bodyPr>
          <a:lstStyle/>
          <a:p>
            <a:pPr algn="just"/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աղաքի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լանդշաֆ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ային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դիզայն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ը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ավելի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նորաոճ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և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գեղեցիկ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է,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քաղաք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կառուցելու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համար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օգտագործվել 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է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վարդագույն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տուֆի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բոլոր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երանգները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Քաղաքին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վառ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գույներ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ապահովելու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համար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հատկաց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վ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ել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մեծ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տարածքներ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բույսերի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և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այգիների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համար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աղաքը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պետք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է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տարբերվի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առանձնանա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իր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յուրահատուկ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տեսքով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մնացած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բոլոր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քաղաքներից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քաղաքը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գրավի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բոլոր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զբոսաշրջիկների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ուշադրությունը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և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շեղի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բոլորին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դեպի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իրեն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Քաղաքում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կառուց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վ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ել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է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բարձրահարկ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բնակելի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շենքեր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ով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և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շինություններ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ով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որոնց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մեջ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զետեղված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հայկական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շունչն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ու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ոճը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Ք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աղաքում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նախատեսված է վաճառել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միայն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հայկական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ապրանքներ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որպեսզի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և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օգուտ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տանք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երկրին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և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յուրաքանչյուր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զբոսաշրջիկ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տեսնի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ունակությունները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աղաքը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դուր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կգա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բոլորին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սիրով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սպասում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ենք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քաղաքի մուտքում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6705600" cy="1470025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Առանձնահատկությունները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Կլիման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229600" cy="1752600"/>
          </a:xfrm>
        </p:spPr>
        <p:txBody>
          <a:bodyPr>
            <a:noAutofit/>
          </a:bodyPr>
          <a:lstStyle/>
          <a:p>
            <a:pPr algn="just"/>
            <a:r>
              <a:rPr lang="en-US" sz="24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աղաքը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գտնվում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է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Արագած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լեռնազանգվածի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հարավային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և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հարավարևելյան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լան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ջ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երին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՝ 1600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բարձրության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վրա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Այստեղ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հանդիպում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բոլոր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վերընթաց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լանդշաֆ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ային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գոտիները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Մեծ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բարձրադիր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և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ցածրադիր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գոտիների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միջև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կլիմայական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տարբերությունները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hy-AM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Լանջերն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ի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վեր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փոխվում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մթնոլորտային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տեղումների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քանակը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՝ 400մմ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մինչև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1000մմ: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Տարածքի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մեծ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մասը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կազմում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սևահողերը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՝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ծածկված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տափաստանային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բուսականությամբ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Որոշ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տարածքներում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հանդիպում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են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կաղնու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ոչ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ընդարձակ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անտառակներ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4800600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Հիմնախնդիր</a:t>
            </a:r>
            <a:endParaRPr lang="en-US" sz="3200" b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5626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Քաղաքի գլխավոր հիմնախնդիրը կլիմայական առանձնահատկություններն ու անընդհատ շարունակվող լեռնակազմական պրոցեսներն են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772400" cy="1143000"/>
          </a:xfrm>
        </p:spPr>
        <p:txBody>
          <a:bodyPr/>
          <a:lstStyle/>
          <a:p>
            <a:r>
              <a:rPr lang="en-US" dirty="0" err="1"/>
              <a:t>Գործողությունների</a:t>
            </a:r>
            <a:r>
              <a:rPr lang="en-US" dirty="0"/>
              <a:t> </a:t>
            </a:r>
            <a:r>
              <a:rPr lang="en-US" dirty="0" err="1"/>
              <a:t>ծրագրի</a:t>
            </a:r>
            <a:r>
              <a:rPr lang="en-US" dirty="0"/>
              <a:t> </a:t>
            </a:r>
            <a:r>
              <a:rPr lang="en-US" dirty="0" err="1"/>
              <a:t>առաջարկ</a:t>
            </a:r>
            <a:r>
              <a:rPr lang="en-US" dirty="0"/>
              <a:t> </a:t>
            </a:r>
            <a:r>
              <a:rPr lang="en-US" dirty="0" err="1"/>
              <a:t>Քաղաքի</a:t>
            </a:r>
            <a:r>
              <a:rPr lang="en-US" dirty="0"/>
              <a:t> </a:t>
            </a:r>
            <a:r>
              <a:rPr lang="en-US" dirty="0" err="1"/>
              <a:t>ընդհանուր</a:t>
            </a:r>
            <a:r>
              <a:rPr lang="en-US" dirty="0"/>
              <a:t> </a:t>
            </a:r>
            <a:r>
              <a:rPr lang="en-US" dirty="0" err="1"/>
              <a:t>պատկերը</a:t>
            </a:r>
            <a:endParaRPr lang="en-US" dirty="0"/>
          </a:p>
        </p:txBody>
      </p:sp>
      <p:pic>
        <p:nvPicPr>
          <p:cNvPr id="3" name="Picture 2" descr="1648699000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Հրապարակ</a:t>
            </a:r>
            <a:endParaRPr lang="en-US" dirty="0"/>
          </a:p>
        </p:txBody>
      </p:sp>
      <p:pic>
        <p:nvPicPr>
          <p:cNvPr id="3" name="Picture 2" descr="1648699000150.jpg"/>
          <p:cNvPicPr>
            <a:picLocks noChangeAspect="1"/>
          </p:cNvPicPr>
          <p:nvPr/>
        </p:nvPicPr>
        <p:blipFill>
          <a:blip r:embed="rId3"/>
          <a:srcRect l="21667" t="32223" r="40833" b="18889"/>
          <a:stretch>
            <a:fillRect/>
          </a:stretch>
        </p:blipFill>
        <p:spPr>
          <a:xfrm>
            <a:off x="0" y="1447800"/>
            <a:ext cx="9144000" cy="541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675</TotalTime>
  <Words>716</Words>
  <Application>Microsoft Office PowerPoint</Application>
  <PresentationFormat>On-screen Show (4:3)</PresentationFormat>
  <Paragraphs>59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Aramian</vt:lpstr>
      <vt:lpstr>Calibri</vt:lpstr>
      <vt:lpstr>Century Schoolbook</vt:lpstr>
      <vt:lpstr>Wingdings</vt:lpstr>
      <vt:lpstr>Wingdings 2</vt:lpstr>
      <vt:lpstr>Oriel</vt:lpstr>
      <vt:lpstr>Երևանի  Մ. Նալբանդյանի անվան      հ. 33 հիմնական դպրոց</vt:lpstr>
      <vt:lpstr>Էիրին-Խաղաղություն</vt:lpstr>
      <vt:lpstr>PowerPoint Presentation</vt:lpstr>
      <vt:lpstr> Թեմայի արդիականությունը </vt:lpstr>
      <vt:lpstr> Նախագծի նպատակը և խնդիրները  Նպատակ - Բարդ ռելիեֆի տարածքում նորաոճ քաղաքի կառուցում</vt:lpstr>
      <vt:lpstr>Դիզայն</vt:lpstr>
      <vt:lpstr>Առանձնահատկությունները Կլիման</vt:lpstr>
      <vt:lpstr>Գործողությունների ծրագրի առաջարկ Քաղաքի ընդհանուր պատկերը</vt:lpstr>
      <vt:lpstr>Հրապարակ</vt:lpstr>
      <vt:lpstr>ԹԱՏՐՈՆ</vt:lpstr>
      <vt:lpstr>Շենքեր, դպրոցներ</vt:lpstr>
      <vt:lpstr>ԿՐԹՈՒԹՅՈՒՆ</vt:lpstr>
      <vt:lpstr>Բուսաբանական այգի</vt:lpstr>
      <vt:lpstr>Քաղաքապետարան, ոստիկանություն</vt:lpstr>
      <vt:lpstr>սպորտ Խաղադաշտեր</vt:lpstr>
      <vt:lpstr>Պետական կառույցներ  հիվանդանոցներ</vt:lpstr>
      <vt:lpstr>Օդանավակայան</vt:lpstr>
      <vt:lpstr>ՀԻՄՆԱԽՆԴՐԻ  ԼՈՒԾՈՒՄ</vt:lpstr>
      <vt:lpstr>Եզրակացություն   Աշխատանքը կատարելու համար մեզ անհրաժեշտ եղավ մեկ ամիս: Աշխատանքը ղեկավարում էր Ա. Հարությունյանը: Մեր առջև ծառացած խնդիրները լուծելու համար անհրաժեշտ եղավ կատարել մի շարք հետազոտություններ: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Էիրին-Խաղաղություն</dc:title>
  <dc:creator>Napoli</dc:creator>
  <cp:lastModifiedBy>User</cp:lastModifiedBy>
  <cp:revision>74</cp:revision>
  <dcterms:created xsi:type="dcterms:W3CDTF">2022-04-12T17:02:36Z</dcterms:created>
  <dcterms:modified xsi:type="dcterms:W3CDTF">2022-05-16T07:05:39Z</dcterms:modified>
</cp:coreProperties>
</file>