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65" r:id="rId3"/>
    <p:sldId id="257" r:id="rId4"/>
    <p:sldId id="266" r:id="rId5"/>
    <p:sldId id="258" r:id="rId6"/>
    <p:sldId id="271" r:id="rId7"/>
    <p:sldId id="277" r:id="rId8"/>
    <p:sldId id="264" r:id="rId9"/>
    <p:sldId id="259" r:id="rId10"/>
    <p:sldId id="272" r:id="rId11"/>
    <p:sldId id="275" r:id="rId12"/>
    <p:sldId id="276" r:id="rId13"/>
    <p:sldId id="262" r:id="rId14"/>
    <p:sldId id="26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9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0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3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5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1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2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2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90A104-2C36-43E9-8BBC-5576C14F036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1F16C7-58F4-4F94-A4E8-3D5164820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ets.mn/city-future-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" TargetMode="External"/><Relationship Id="rId2" Type="http://schemas.openxmlformats.org/officeDocument/2006/relationships/hyperlink" Target="https://hy.m.wikipedia.org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2015/09/22/what-do-canadians-need-from-pension-reform/workers-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4%B1%D6%80%D5%B4%D5%A1%D5%BE%D5%AB%D6%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4%B1%D6%80%D5%A1%D6%80%D5%A1%D5%BF%D5%B5%D5%A1%D5%B6_%D5%A4%D5%A1%D5%B7%D5%BF" TargetMode="External"/><Relationship Id="rId2" Type="http://schemas.openxmlformats.org/officeDocument/2006/relationships/hyperlink" Target="https://hy.wikipedia.org/wiki/%D5%80%D5%8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hy.wikipedia.org/wiki/%D5%8D%D6%87%D5%BB%D5%B8%D6%82%D6%80" TargetMode="External"/><Relationship Id="rId5" Type="http://schemas.openxmlformats.org/officeDocument/2006/relationships/hyperlink" Target="https://hy.wikipedia.org/wiki/%D5%84%D5%A5%D5%AE%D5%A1%D5%B4%D5%B8%D6%80_(%D5%A3%D5%A5%D5%BF)" TargetMode="External"/><Relationship Id="rId4" Type="http://schemas.openxmlformats.org/officeDocument/2006/relationships/hyperlink" Target="https://hy.wikipedia.org/wiki/%D4%B1%D6%80%D5%A1%D6%84%D5%B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BDB2-EB6E-4BD6-8DAD-2C65A7D9B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710" y="2974427"/>
            <a:ext cx="6306206" cy="1019503"/>
          </a:xfrm>
          <a:solidFill>
            <a:schemeClr val="tx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hy-AM" sz="3100" dirty="0">
                <a:solidFill>
                  <a:schemeClr val="bg1"/>
                </a:solidFill>
                <a:latin typeface="+mn-lt"/>
              </a:rPr>
              <a:t>Աշխարհագրություն</a:t>
            </a:r>
            <a:br>
              <a:rPr lang="hy-AM" sz="3100" dirty="0">
                <a:solidFill>
                  <a:schemeClr val="bg1"/>
                </a:solidFill>
                <a:latin typeface="+mn-lt"/>
              </a:rPr>
            </a:br>
            <a:r>
              <a:rPr lang="en-US" sz="3100" dirty="0">
                <a:solidFill>
                  <a:schemeClr val="bg1"/>
                </a:solidFill>
                <a:latin typeface="+mn-lt"/>
              </a:rPr>
              <a:t>Հետազոտական </a:t>
            </a:r>
            <a:r>
              <a:rPr lang="hy-AM" sz="3100" dirty="0">
                <a:solidFill>
                  <a:schemeClr val="bg1"/>
                </a:solidFill>
                <a:latin typeface="+mn-lt"/>
              </a:rPr>
              <a:t>աշխատանք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84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514" y="189186"/>
            <a:ext cx="11599218" cy="6557901"/>
          </a:xfrm>
          <a:prstGeom prst="rect">
            <a:avLst/>
          </a:prstGeom>
          <a:solidFill>
            <a:srgbClr val="000000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ՄԵՐ ԱՌԱՋԱՐԿԸ</a:t>
            </a: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Վերակառուցվող </a:t>
            </a:r>
            <a:r>
              <a:rPr lang="en-US" dirty="0" err="1">
                <a:solidFill>
                  <a:schemeClr val="bg1"/>
                </a:solidFill>
              </a:rPr>
              <a:t>քաղաք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y-AM" dirty="0">
                <a:solidFill>
                  <a:schemeClr val="bg1"/>
                </a:solidFill>
              </a:rPr>
              <a:t>Մայբերտը կաշխատի Ճապոնիայի օրինակով՝ օգտագործել</a:t>
            </a:r>
            <a:r>
              <a:rPr lang="en-US" dirty="0" err="1">
                <a:solidFill>
                  <a:schemeClr val="bg1"/>
                </a:solidFill>
              </a:rPr>
              <a:t>ով</a:t>
            </a:r>
            <a:r>
              <a:rPr lang="hy-AM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ատոմակայանից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դուրս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եկող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y-AM" dirty="0">
                <a:solidFill>
                  <a:schemeClr val="bg1"/>
                </a:solidFill>
              </a:rPr>
              <a:t>գոլորշին</a:t>
            </a:r>
            <a:r>
              <a:rPr lang="en-US" dirty="0">
                <a:solidFill>
                  <a:schemeClr val="bg1"/>
                </a:solidFill>
              </a:rPr>
              <a:t>`</a:t>
            </a:r>
            <a:r>
              <a:rPr lang="hy-AM" dirty="0">
                <a:solidFill>
                  <a:schemeClr val="bg1"/>
                </a:solidFill>
              </a:rPr>
              <a:t> քաղաքի տների ջեռուցման </a:t>
            </a:r>
            <a:r>
              <a:rPr lang="en-US" dirty="0" err="1">
                <a:solidFill>
                  <a:schemeClr val="bg1"/>
                </a:solidFill>
              </a:rPr>
              <a:t>համար</a:t>
            </a:r>
            <a:r>
              <a:rPr lang="hy-AM" dirty="0">
                <a:solidFill>
                  <a:schemeClr val="bg1"/>
                </a:solidFill>
              </a:rPr>
              <a:t>։</a:t>
            </a:r>
            <a:endParaRPr lang="en-US" dirty="0">
              <a:solidFill>
                <a:schemeClr val="bg1"/>
              </a:solidFill>
            </a:endParaRPr>
          </a:p>
          <a:p>
            <a:endParaRPr lang="hy-AM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y-AM" dirty="0">
                <a:solidFill>
                  <a:schemeClr val="bg1"/>
                </a:solidFill>
              </a:rPr>
              <a:t>Մայբերտը կփորձի զարգացնել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y-AM" dirty="0">
                <a:solidFill>
                  <a:schemeClr val="bg1"/>
                </a:solidFill>
              </a:rPr>
              <a:t>քաղաքի տուրիզմը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err="1">
                <a:solidFill>
                  <a:schemeClr val="bg1"/>
                </a:solidFill>
              </a:rPr>
              <a:t>Ստացված</a:t>
            </a:r>
            <a:r>
              <a:rPr lang="hy-AM" dirty="0">
                <a:solidFill>
                  <a:schemeClr val="bg1"/>
                </a:solidFill>
              </a:rPr>
              <a:t> եկամուտով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հզոր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պետությունների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հետ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համագործակցելով</a:t>
            </a:r>
            <a:r>
              <a:rPr lang="en-US" dirty="0">
                <a:solidFill>
                  <a:schemeClr val="bg1"/>
                </a:solidFill>
              </a:rPr>
              <a:t>` կ</a:t>
            </a:r>
            <a:r>
              <a:rPr lang="hy-AM" dirty="0">
                <a:solidFill>
                  <a:schemeClr val="bg1"/>
                </a:solidFill>
              </a:rPr>
              <a:t>վերանորոգ</a:t>
            </a:r>
            <a:r>
              <a:rPr lang="en-US" dirty="0">
                <a:solidFill>
                  <a:schemeClr val="bg1"/>
                </a:solidFill>
              </a:rPr>
              <a:t>ի</a:t>
            </a:r>
            <a:r>
              <a:rPr lang="hy-AM" dirty="0">
                <a:solidFill>
                  <a:schemeClr val="bg1"/>
                </a:solidFill>
              </a:rPr>
              <a:t> ԱԷԿ-ը</a:t>
            </a:r>
            <a:r>
              <a:rPr lang="en-US" dirty="0">
                <a:solidFill>
                  <a:schemeClr val="bg1"/>
                </a:solidFill>
              </a:rPr>
              <a:t>, կ</a:t>
            </a:r>
            <a:r>
              <a:rPr lang="hy-AM" dirty="0">
                <a:solidFill>
                  <a:schemeClr val="bg1"/>
                </a:solidFill>
              </a:rPr>
              <a:t>թարմացն</a:t>
            </a:r>
            <a:r>
              <a:rPr lang="en-US" dirty="0">
                <a:solidFill>
                  <a:schemeClr val="bg1"/>
                </a:solidFill>
              </a:rPr>
              <a:t>ի </a:t>
            </a:r>
            <a:r>
              <a:rPr lang="en-US" dirty="0" err="1">
                <a:solidFill>
                  <a:schemeClr val="bg1"/>
                </a:solidFill>
              </a:rPr>
              <a:t>նորագույն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սարքավորումներով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06B84-2B4F-4FB8-9048-69EE6869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510365"/>
            <a:ext cx="4657060" cy="564588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Այստեղ  </a:t>
            </a: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պատկեր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ված</a:t>
            </a: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 է քաղաքի փողոցներից մեկի մեծացված պատկերը։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ժամանակակից կառույցներ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նեղ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փողոցներ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Ք</a:t>
            </a: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աղաքի ճա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ր</a:t>
            </a: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տարապետության մեջ պարզ ցուցադրվում է հնի ու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նորի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համադրումը</a:t>
            </a: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։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user\Downloads\IMG_20220421_093457.jpg">
            <a:extLst>
              <a:ext uri="{FF2B5EF4-FFF2-40B4-BE49-F238E27FC236}">
                <a16:creationId xmlns:a16="http://schemas.microsoft.com/office/drawing/2014/main" id="{3FDEAD93-411B-483F-A2EE-ACC8FA48CA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15003" y="675167"/>
            <a:ext cx="5837271" cy="5507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81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B4793-CF14-4EB9-98D5-44A07506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031357"/>
            <a:ext cx="3849610" cy="42530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en-US" sz="1800" dirty="0">
                <a:latin typeface="Sylfaen" panose="010A0502050306030303" pitchFamily="18" charset="0"/>
                <a:cs typeface="Arial" panose="020B0604020202020204" pitchFamily="34" charset="0"/>
              </a:rPr>
            </a:br>
            <a:br>
              <a:rPr lang="en-US" sz="1800" dirty="0"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Դ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իզայները պատկերել է 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վերակառուցվող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 քաղաքի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հատակագիծը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:</a:t>
            </a:r>
            <a:b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</a:br>
            <a:b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հայը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 առաջինն 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է 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ընդունել  քրիստոնեությունը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:</a:t>
            </a:r>
            <a:b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</a:br>
            <a:b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Ք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Ա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Ղ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Ա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Ք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Ի 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Կ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Ա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Ռ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Ո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Ւ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Ց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Մ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Ա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Ն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Մ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Ե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Ջ մեծ ուշադրություն 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է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 դարձ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վ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ել 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հենց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այդ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գաղափարին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:</a:t>
            </a:r>
            <a:b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</a:br>
            <a:b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Ք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աղաքի կենտրոնական հատվածից բաժանվ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ող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  4 պողոտաները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վեր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ե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վից 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դիտելիս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նմանեցնում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են</a:t>
            </a:r>
            <a: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  <a:t> խաչի պատկեր</a:t>
            </a:r>
            <a:r>
              <a:rPr lang="en-US" sz="1600" dirty="0" err="1">
                <a:latin typeface="Sylfaen" panose="010A0502050306030303" pitchFamily="18" charset="0"/>
                <a:cs typeface="Arial" panose="020B0604020202020204" pitchFamily="34" charset="0"/>
              </a:rPr>
              <a:t>ին</a:t>
            </a:r>
            <a:r>
              <a:rPr lang="en-US" sz="1600" dirty="0">
                <a:latin typeface="Sylfaen" panose="010A0502050306030303" pitchFamily="18" charset="0"/>
                <a:cs typeface="Arial" panose="020B0604020202020204" pitchFamily="34" charset="0"/>
              </a:rPr>
              <a:t>  :</a:t>
            </a:r>
            <a:br>
              <a:rPr lang="hy-AM" sz="1600" dirty="0">
                <a:latin typeface="Sylfaen" panose="010A0502050306030303" pitchFamily="18" charset="0"/>
                <a:cs typeface="Arial" panose="020B0604020202020204" pitchFamily="34" charset="0"/>
              </a:rPr>
            </a:br>
            <a:endParaRPr lang="ru-RU" sz="1600" dirty="0"/>
          </a:p>
        </p:txBody>
      </p:sp>
      <p:pic>
        <p:nvPicPr>
          <p:cNvPr id="4" name="Picture 3" descr="C:\Users\user\Downloads\IMG_20220421_093527.jpg">
            <a:extLst>
              <a:ext uri="{FF2B5EF4-FFF2-40B4-BE49-F238E27FC236}">
                <a16:creationId xmlns:a16="http://schemas.microsoft.com/office/drawing/2014/main" id="{C0B8339A-BFBE-4353-BA05-9075B34D6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614" y="467832"/>
            <a:ext cx="5819771" cy="60180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46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1DF0-349C-4DFD-9108-7FD9785C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0"/>
            <a:ext cx="5086586" cy="6589987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Արգելափակված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տներ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-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ցածրահարկ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b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բնակելի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շենքեր,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որոնք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բաղկացած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են</a:t>
            </a:r>
            <a:b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բնակելի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միավորների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շարքում,որոնցից</a:t>
            </a:r>
            <a:b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յուրաքանչյուրն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ունի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անկախ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մուտք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և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առանձին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պարտեզի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հողամաս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...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Արգելափակված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տունը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կարող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է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լինել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մեկ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երկու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կամ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երեք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հարկանի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և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բաղկացած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լինել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մեկ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կամ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ավելի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բլոկներից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`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ծավալների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պլանավորման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անբաժանելի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տարրերից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որոնք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կազմված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են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տարբեր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թվով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բնակարաններից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Բնակարանների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այս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տեսակն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ունի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առավելություններ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:.</a:t>
            </a:r>
            <a:b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Արգելափակված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տները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որպես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կանոն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ունեն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անսահմանափակ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կողմնորոշում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դեպի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կարդինալ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կետերը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Սա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ապահովում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է 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լավ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պայմաններմեկուսացման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լուսավորության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ինչպես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նաև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անկյունային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կամ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անկյունային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օդափոխության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համար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Բացի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այդ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բնակարանների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կողմնորոշման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մեջ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սահմանափակումների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բացակայությունը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թույլ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է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տալիս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ազատորեն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տեղակայել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տները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գետնին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ստեղծել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պլանավորման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առավել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բազմազան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լուծումներ:Բլոկ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տիպի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տներում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բնակարանները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ունեն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երկու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մուտք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  <a:endParaRPr lang="en-US" sz="1600" dirty="0">
              <a:latin typeface="+mn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264C46-E62A-0FBF-EF79-1DC87625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544" y="4615697"/>
            <a:ext cx="6894576" cy="1428487"/>
          </a:xfrm>
        </p:spPr>
        <p:txBody>
          <a:bodyPr anchor="t">
            <a:normAutofit/>
          </a:bodyPr>
          <a:lstStyle/>
          <a:p>
            <a:r>
              <a:rPr lang="hy-AM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Ց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ածրահարկ բնակելի շենքեր</a:t>
            </a:r>
            <a:endParaRPr lang="en-US" sz="2200" dirty="0"/>
          </a:p>
        </p:txBody>
      </p:sp>
      <p:pic>
        <p:nvPicPr>
          <p:cNvPr id="7" name="Content Placeholder 6" descr="A picture containing building, house, brick, window&#10;&#10;Description automatically generated">
            <a:extLst>
              <a:ext uri="{FF2B5EF4-FFF2-40B4-BE49-F238E27FC236}">
                <a16:creationId xmlns:a16="http://schemas.microsoft.com/office/drawing/2014/main" id="{0B04358C-A1C2-41A8-8BEA-F781661FE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2" y="435864"/>
            <a:ext cx="6261811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FC746-4712-4636-982E-D87C39CA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3440" y="3316224"/>
            <a:ext cx="5144135" cy="28734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endParaRPr lang="en-US" sz="1900" b="0" i="0" dirty="0">
              <a:solidFill>
                <a:schemeClr val="bg1"/>
              </a:solidFill>
              <a:effectLst/>
              <a:latin typeface="inherit"/>
            </a:endParaRPr>
          </a:p>
          <a:p>
            <a:r>
              <a:rPr lang="hy-AM" sz="1900" b="0" i="0" dirty="0">
                <a:solidFill>
                  <a:schemeClr val="bg1"/>
                </a:solidFill>
                <a:effectLst/>
                <a:latin typeface="inherit"/>
              </a:rPr>
              <a:t> Կախովի կամուրջները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 </a:t>
            </a:r>
            <a:r>
              <a:rPr lang="en-US" sz="1900" b="0" i="0" dirty="0" err="1">
                <a:solidFill>
                  <a:schemeClr val="bg1"/>
                </a:solidFill>
                <a:effectLst/>
                <a:latin typeface="inherit"/>
              </a:rPr>
              <a:t>կ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նպաստեն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1900" b="0" i="0" dirty="0" err="1">
                <a:solidFill>
                  <a:schemeClr val="bg1"/>
                </a:solidFill>
                <a:effectLst/>
                <a:latin typeface="inherit"/>
              </a:rPr>
              <a:t>երթևեկության</a:t>
            </a:r>
            <a:r>
              <a:rPr lang="en-US" sz="1900" b="0" i="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US" sz="1900" b="0" i="0" dirty="0" err="1">
                <a:solidFill>
                  <a:schemeClr val="bg1"/>
                </a:solidFill>
                <a:effectLst/>
                <a:latin typeface="inherit"/>
              </a:rPr>
              <a:t>թեթևացմանը</a:t>
            </a:r>
            <a:r>
              <a:rPr lang="en-US" sz="1900" b="0" i="0" dirty="0">
                <a:solidFill>
                  <a:schemeClr val="bg1"/>
                </a:solidFill>
                <a:effectLst/>
                <a:latin typeface="inherit"/>
              </a:rPr>
              <a:t>:</a:t>
            </a:r>
          </a:p>
          <a:p>
            <a:r>
              <a:rPr lang="en-US" sz="1900" dirty="0" err="1">
                <a:solidFill>
                  <a:schemeClr val="bg1"/>
                </a:solidFill>
                <a:latin typeface="inherit"/>
              </a:rPr>
              <a:t>Կամուրջ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-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ճանապարհ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դեպի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օդանավակայան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: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Ունենալ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գովազդային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ցուցապաստառները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կապահովեն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զբոսաշրջիկների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մուտքը</a:t>
            </a:r>
            <a:endParaRPr lang="en-US" sz="1900" dirty="0">
              <a:solidFill>
                <a:schemeClr val="bg1"/>
              </a:solidFill>
              <a:latin typeface="inherit"/>
            </a:endParaRPr>
          </a:p>
          <a:p>
            <a:pPr>
              <a:buNone/>
            </a:pPr>
            <a:r>
              <a:rPr lang="en-US" sz="1900" dirty="0">
                <a:solidFill>
                  <a:schemeClr val="bg1"/>
                </a:solidFill>
                <a:latin typeface="inherit"/>
              </a:rPr>
              <a:t>    </a:t>
            </a:r>
            <a:r>
              <a:rPr lang="hy-AM" sz="1900" dirty="0">
                <a:solidFill>
                  <a:schemeClr val="bg1"/>
                </a:solidFill>
                <a:latin typeface="inherit"/>
              </a:rPr>
              <a:t>Ե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րազանքների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inherit"/>
              </a:rPr>
              <a:t>քաղաք</a:t>
            </a:r>
            <a:r>
              <a:rPr lang="en-US" sz="1900" dirty="0">
                <a:solidFill>
                  <a:schemeClr val="bg1"/>
                </a:solidFill>
                <a:latin typeface="inherit"/>
              </a:rPr>
              <a:t>` </a:t>
            </a:r>
            <a:r>
              <a:rPr lang="en-US" sz="1900" b="1" dirty="0">
                <a:solidFill>
                  <a:schemeClr val="bg1"/>
                </a:solidFill>
                <a:latin typeface="inherit"/>
              </a:rPr>
              <a:t>ՄԱՅԲԵՏ: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A large bridge over a city&#10;&#10;Description automatically generated with medium confidence">
            <a:extLst>
              <a:ext uri="{FF2B5EF4-FFF2-40B4-BE49-F238E27FC236}">
                <a16:creationId xmlns:a16="http://schemas.microsoft.com/office/drawing/2014/main" id="{E44F5A7E-2E9A-4DD9-A9E2-D1958AADE2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93" y="320576"/>
            <a:ext cx="5183188" cy="2721173"/>
          </a:xfrm>
        </p:spPr>
      </p:pic>
    </p:spTree>
    <p:extLst>
      <p:ext uri="{BB962C8B-B14F-4D97-AF65-F5344CB8AC3E}">
        <p14:creationId xmlns:p14="http://schemas.microsoft.com/office/powerpoint/2010/main" val="324145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57655" y="294290"/>
            <a:ext cx="11782097" cy="6379779"/>
          </a:xfrm>
        </p:spPr>
        <p:txBody>
          <a:bodyPr/>
          <a:lstStyle/>
          <a:p>
            <a:pPr>
              <a:buNone/>
            </a:pPr>
            <a:r>
              <a:rPr lang="en-US" b="1" dirty="0" err="1"/>
              <a:t>Եզրակացություն</a:t>
            </a:r>
            <a:endParaRPr lang="en-US" b="1" dirty="0"/>
          </a:p>
          <a:p>
            <a:pPr>
              <a:buNone/>
            </a:pPr>
            <a:r>
              <a:rPr lang="en-US" dirty="0" err="1"/>
              <a:t>Աշխատանքը</a:t>
            </a:r>
            <a:r>
              <a:rPr lang="en-US" dirty="0"/>
              <a:t> </a:t>
            </a:r>
            <a:r>
              <a:rPr lang="en-US" dirty="0" err="1"/>
              <a:t>կատարելու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, </a:t>
            </a:r>
            <a:r>
              <a:rPr lang="en-US" dirty="0" err="1"/>
              <a:t>մեր</a:t>
            </a:r>
            <a:r>
              <a:rPr lang="en-US" dirty="0"/>
              <a:t> </a:t>
            </a:r>
            <a:r>
              <a:rPr lang="en-US" dirty="0" err="1"/>
              <a:t>խմբին</a:t>
            </a:r>
            <a:r>
              <a:rPr lang="en-US" dirty="0"/>
              <a:t> </a:t>
            </a:r>
            <a:r>
              <a:rPr lang="en-US" dirty="0" err="1"/>
              <a:t>անհրաժեշտ</a:t>
            </a:r>
            <a:r>
              <a:rPr lang="en-US" dirty="0"/>
              <a:t> </a:t>
            </a:r>
            <a:r>
              <a:rPr lang="en-US" dirty="0" err="1"/>
              <a:t>եղավ</a:t>
            </a:r>
            <a:r>
              <a:rPr lang="en-US" dirty="0"/>
              <a:t> </a:t>
            </a:r>
            <a:r>
              <a:rPr lang="en-US" dirty="0" err="1"/>
              <a:t>ամիս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 err="1"/>
              <a:t>Աշխատանքը</a:t>
            </a:r>
            <a:r>
              <a:rPr lang="en-US" dirty="0"/>
              <a:t> </a:t>
            </a:r>
            <a:r>
              <a:rPr lang="en-US" dirty="0" err="1"/>
              <a:t>ղեկավարում</a:t>
            </a:r>
            <a:r>
              <a:rPr lang="en-US" dirty="0"/>
              <a:t> </a:t>
            </a:r>
            <a:r>
              <a:rPr lang="en-US" dirty="0" err="1"/>
              <a:t>էր</a:t>
            </a:r>
            <a:r>
              <a:rPr lang="en-US" dirty="0"/>
              <a:t> </a:t>
            </a:r>
            <a:r>
              <a:rPr lang="en-US" dirty="0" err="1"/>
              <a:t>Ա.Հարությունյանը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 err="1"/>
              <a:t>Մեր</a:t>
            </a:r>
            <a:r>
              <a:rPr lang="en-US" dirty="0"/>
              <a:t> </a:t>
            </a:r>
            <a:r>
              <a:rPr lang="en-US" dirty="0" err="1"/>
              <a:t>առջև</a:t>
            </a:r>
            <a:r>
              <a:rPr lang="en-US" dirty="0"/>
              <a:t> </a:t>
            </a:r>
            <a:r>
              <a:rPr lang="en-US" dirty="0" err="1"/>
              <a:t>ծառացած</a:t>
            </a:r>
            <a:r>
              <a:rPr lang="en-US" dirty="0"/>
              <a:t> </a:t>
            </a:r>
            <a:r>
              <a:rPr lang="en-US" dirty="0" err="1"/>
              <a:t>խնդիրները</a:t>
            </a:r>
            <a:r>
              <a:rPr lang="en-US" dirty="0"/>
              <a:t> </a:t>
            </a:r>
            <a:r>
              <a:rPr lang="en-US" dirty="0" err="1"/>
              <a:t>լուծելու</a:t>
            </a:r>
            <a:r>
              <a:rPr lang="en-US" dirty="0"/>
              <a:t> </a:t>
            </a:r>
            <a:r>
              <a:rPr lang="en-US" dirty="0" err="1"/>
              <a:t>համար</a:t>
            </a:r>
            <a:endParaRPr lang="en-US" dirty="0"/>
          </a:p>
          <a:p>
            <a:pPr>
              <a:buNone/>
            </a:pPr>
            <a:r>
              <a:rPr lang="hy-AM" dirty="0"/>
              <a:t>Ա</a:t>
            </a:r>
            <a:r>
              <a:rPr lang="en-US" dirty="0" err="1"/>
              <a:t>նհրաժեշտ</a:t>
            </a:r>
            <a:r>
              <a:rPr lang="en-US" dirty="0"/>
              <a:t> </a:t>
            </a:r>
            <a:r>
              <a:rPr lang="en-US" dirty="0" err="1"/>
              <a:t>եղավ</a:t>
            </a:r>
            <a:r>
              <a:rPr lang="en-US" dirty="0"/>
              <a:t> </a:t>
            </a:r>
            <a:r>
              <a:rPr lang="en-US" dirty="0" err="1"/>
              <a:t>կատարել</a:t>
            </a:r>
            <a:r>
              <a:rPr lang="en-US" dirty="0"/>
              <a:t> </a:t>
            </a:r>
            <a:r>
              <a:rPr lang="en-US" dirty="0" err="1"/>
              <a:t>մի</a:t>
            </a:r>
            <a:r>
              <a:rPr lang="en-US" dirty="0"/>
              <a:t> </a:t>
            </a:r>
            <a:r>
              <a:rPr lang="en-US" dirty="0" err="1"/>
              <a:t>շարք</a:t>
            </a:r>
            <a:r>
              <a:rPr lang="en-US" dirty="0"/>
              <a:t> </a:t>
            </a:r>
            <a:r>
              <a:rPr lang="en-US" dirty="0" err="1"/>
              <a:t>հետազոտություններ</a:t>
            </a:r>
            <a:r>
              <a:rPr lang="en-US" dirty="0"/>
              <a:t> </a:t>
            </a:r>
            <a:r>
              <a:rPr lang="en-US" dirty="0" err="1"/>
              <a:t>կախված</a:t>
            </a:r>
            <a:endParaRPr lang="en-US" dirty="0"/>
          </a:p>
          <a:p>
            <a:pPr>
              <a:buNone/>
            </a:pPr>
            <a:r>
              <a:rPr lang="en-US" dirty="0" err="1"/>
              <a:t>տեղանքի</a:t>
            </a:r>
            <a:r>
              <a:rPr lang="en-US" dirty="0"/>
              <a:t> </a:t>
            </a:r>
            <a:r>
              <a:rPr lang="en-US" dirty="0" err="1"/>
              <a:t>ընտրությունից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hy-AM" b="1" dirty="0"/>
              <a:t>Օ</a:t>
            </a:r>
            <a:r>
              <a:rPr lang="en-US" b="1" dirty="0" err="1"/>
              <a:t>գտագործված</a:t>
            </a:r>
            <a:r>
              <a:rPr lang="en-US" b="1" dirty="0"/>
              <a:t> </a:t>
            </a:r>
            <a:r>
              <a:rPr lang="en-US" b="1" dirty="0" err="1"/>
              <a:t>գրականություն</a:t>
            </a:r>
            <a:r>
              <a:rPr lang="en-US" dirty="0"/>
              <a:t>`</a:t>
            </a:r>
          </a:p>
          <a:p>
            <a:pPr>
              <a:buNone/>
            </a:pPr>
            <a:r>
              <a:rPr lang="en-US" sz="1400" dirty="0">
                <a:hlinkClick r:id="rId2"/>
              </a:rPr>
              <a:t>https://hy.m.wikipedia.org</a:t>
            </a:r>
            <a:endParaRPr lang="en-US" sz="1400" dirty="0"/>
          </a:p>
          <a:p>
            <a:pPr>
              <a:buNone/>
            </a:pPr>
            <a:r>
              <a:rPr lang="en-US" sz="1400" dirty="0">
                <a:hlinkClick r:id="rId3"/>
              </a:rPr>
              <a:t>https://m.youtube.com/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https://uic.am/3821</a:t>
            </a:r>
            <a:endParaRPr lang="ru-RU" sz="1400" dirty="0"/>
          </a:p>
          <a:p>
            <a:pPr>
              <a:buNone/>
            </a:pPr>
            <a:r>
              <a:rPr lang="en-US" sz="1400" dirty="0"/>
              <a:t>http://www.minenergy.am/structures/view/structure/119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 rot="15239124" flipV="1">
            <a:off x="2362358" y="5653996"/>
            <a:ext cx="2056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45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493" y="1184966"/>
            <a:ext cx="5539852" cy="47397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Հետազոտական գործնական</a:t>
            </a:r>
            <a:r>
              <a:rPr lang="hy-AM" sz="2400" b="1" dirty="0"/>
              <a:t> </a:t>
            </a:r>
            <a:r>
              <a:rPr lang="en-US" sz="2400" b="1" dirty="0"/>
              <a:t>           </a:t>
            </a:r>
            <a:r>
              <a:rPr lang="hy-AM" sz="2400" b="1" dirty="0"/>
              <a:t>աշխատանք</a:t>
            </a:r>
            <a:br>
              <a:rPr lang="hy-AM" sz="2800" b="1" dirty="0"/>
            </a:br>
            <a:endParaRPr lang="hy-AM" sz="2800" b="1" dirty="0"/>
          </a:p>
          <a:p>
            <a:r>
              <a:rPr lang="hy-AM" sz="2400" b="1" dirty="0"/>
              <a:t>Թեմա</a:t>
            </a:r>
            <a:r>
              <a:rPr lang="en-US" sz="2400" b="1" dirty="0"/>
              <a:t>`</a:t>
            </a:r>
            <a:r>
              <a:rPr lang="hy-AM" sz="2400" dirty="0"/>
              <a:t> </a:t>
            </a:r>
            <a:r>
              <a:rPr lang="hy-AM" sz="1600" dirty="0"/>
              <a:t>«</a:t>
            </a:r>
            <a:r>
              <a:rPr lang="hy-AM" dirty="0"/>
              <a:t>Հայաստանի Արմավիրի մարզ</a:t>
            </a:r>
            <a:r>
              <a:rPr lang="en-US" dirty="0"/>
              <a:t>ի առկա հիմնախնդիրներ</a:t>
            </a:r>
            <a:r>
              <a:rPr lang="hy-AM" dirty="0"/>
              <a:t>»</a:t>
            </a:r>
          </a:p>
          <a:p>
            <a:endParaRPr lang="en-US" sz="2400" dirty="0"/>
          </a:p>
          <a:p>
            <a:r>
              <a:rPr lang="hy-AM" sz="2400" b="1" dirty="0"/>
              <a:t>Նախագծի ղեկավար</a:t>
            </a:r>
            <a:r>
              <a:rPr lang="hy-AM" b="1" dirty="0"/>
              <a:t>՝ </a:t>
            </a:r>
            <a:r>
              <a:rPr lang="hy-AM" dirty="0"/>
              <a:t>աշխարհագրության</a:t>
            </a:r>
            <a:r>
              <a:rPr lang="hy-AM" b="1" dirty="0"/>
              <a:t> </a:t>
            </a:r>
            <a:r>
              <a:rPr lang="hy-AM" dirty="0"/>
              <a:t>ուսուցչուհի</a:t>
            </a:r>
            <a:r>
              <a:rPr lang="en-US" dirty="0"/>
              <a:t>`</a:t>
            </a:r>
            <a:r>
              <a:rPr lang="hy-AM" dirty="0"/>
              <a:t> Ա. Հարությունյան</a:t>
            </a:r>
          </a:p>
          <a:p>
            <a:endParaRPr lang="en-US" sz="2400" dirty="0"/>
          </a:p>
          <a:p>
            <a:r>
              <a:rPr lang="hy-AM" sz="2400" b="1" dirty="0"/>
              <a:t>Կատարողներ՝ </a:t>
            </a:r>
            <a:r>
              <a:rPr lang="hy-AM" dirty="0"/>
              <a:t>9-րդ դասարանի աշակերտներ</a:t>
            </a:r>
            <a:r>
              <a:rPr lang="en-US" dirty="0"/>
              <a:t>`</a:t>
            </a:r>
          </a:p>
          <a:p>
            <a:r>
              <a:rPr lang="hy-AM" dirty="0"/>
              <a:t>Ա. Պողոսյան, Մ.Գրիգորյան, Ս. Գյուլումյան,</a:t>
            </a:r>
            <a:r>
              <a:rPr lang="en-US" dirty="0"/>
              <a:t> </a:t>
            </a:r>
          </a:p>
          <a:p>
            <a:r>
              <a:rPr lang="hy-AM" dirty="0"/>
              <a:t>Ա. Արեստակեսյան,</a:t>
            </a:r>
            <a:r>
              <a:rPr lang="en-US" dirty="0"/>
              <a:t> </a:t>
            </a:r>
            <a:r>
              <a:rPr lang="hy-AM" dirty="0"/>
              <a:t>Ն. Հակոբյան</a:t>
            </a:r>
          </a:p>
          <a:p>
            <a:endParaRPr lang="ru-RU" dirty="0"/>
          </a:p>
        </p:txBody>
      </p:sp>
      <p:pic>
        <p:nvPicPr>
          <p:cNvPr id="1026" name="Picture 2" descr="C:\Users\user\Downloads\IMG_20220421_093821_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168" y="1428433"/>
            <a:ext cx="4106770" cy="41067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931937" y="340234"/>
            <a:ext cx="617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Մ․ Նալբանդյանի անվան հ․ 33</a:t>
            </a:r>
            <a:r>
              <a:rPr lang="en-US" b="1" dirty="0"/>
              <a:t> </a:t>
            </a:r>
            <a:r>
              <a:rPr lang="hy-AM" b="1" dirty="0"/>
              <a:t>հիմնական դպրոց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7615-FB35-44F0-8106-0174795A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938" y="438698"/>
            <a:ext cx="7782910" cy="1460500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y-AM" sz="3200" dirty="0"/>
              <a:t>Հետազոտո</a:t>
            </a:r>
            <a:r>
              <a:rPr lang="en-US" sz="3200" dirty="0"/>
              <a:t>ղ</a:t>
            </a:r>
            <a:r>
              <a:rPr lang="hy-AM" sz="3200" dirty="0"/>
              <a:t>ներ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hy-AM" sz="3200" dirty="0"/>
              <a:t>մասնագիտություններ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DF3B-AEA5-4A71-9D3A-73142AC1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627"/>
            <a:ext cx="10515600" cy="3968335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r>
              <a:rPr lang="hy-AM" dirty="0"/>
              <a:t>Մարգարիտա</a:t>
            </a:r>
            <a:r>
              <a:rPr lang="en-US" dirty="0"/>
              <a:t> - </a:t>
            </a:r>
            <a:r>
              <a:rPr lang="hy-AM" dirty="0"/>
              <a:t>հիդրոլոգ</a:t>
            </a:r>
            <a:r>
              <a:rPr lang="en-US" dirty="0"/>
              <a:t>,</a:t>
            </a:r>
            <a:r>
              <a:rPr lang="hy-AM" dirty="0"/>
              <a:t> շինարար</a:t>
            </a:r>
            <a:r>
              <a:rPr lang="en-US" dirty="0"/>
              <a:t>(</a:t>
            </a:r>
            <a:r>
              <a:rPr lang="hy-AM" dirty="0"/>
              <a:t>ավագ</a:t>
            </a:r>
            <a:r>
              <a:rPr lang="en-US" dirty="0"/>
              <a:t>)</a:t>
            </a:r>
            <a:endParaRPr lang="hy-AM" dirty="0"/>
          </a:p>
          <a:p>
            <a:r>
              <a:rPr lang="hy-AM" dirty="0"/>
              <a:t>Աշոտ</a:t>
            </a:r>
            <a:r>
              <a:rPr lang="en-US" dirty="0"/>
              <a:t> - </a:t>
            </a:r>
            <a:r>
              <a:rPr lang="hy-AM" dirty="0"/>
              <a:t>նախագծի հեղինակ</a:t>
            </a:r>
            <a:r>
              <a:rPr lang="en-US" dirty="0"/>
              <a:t>,</a:t>
            </a:r>
            <a:r>
              <a:rPr lang="hy-AM" dirty="0"/>
              <a:t>երկրաբան</a:t>
            </a:r>
          </a:p>
          <a:p>
            <a:r>
              <a:rPr lang="hy-AM" dirty="0"/>
              <a:t>Սյուզի</a:t>
            </a:r>
            <a:r>
              <a:rPr lang="en-US" dirty="0"/>
              <a:t> - </a:t>
            </a:r>
            <a:r>
              <a:rPr lang="hy-AM" dirty="0"/>
              <a:t>ճարտարապետ</a:t>
            </a:r>
          </a:p>
          <a:p>
            <a:r>
              <a:rPr lang="hy-AM" dirty="0"/>
              <a:t>Նունե</a:t>
            </a:r>
            <a:r>
              <a:rPr lang="en-US" dirty="0"/>
              <a:t> - </a:t>
            </a:r>
            <a:r>
              <a:rPr lang="hy-AM" dirty="0"/>
              <a:t>բնապահպան</a:t>
            </a:r>
          </a:p>
          <a:p>
            <a:r>
              <a:rPr lang="hy-AM" dirty="0"/>
              <a:t>Ա</a:t>
            </a:r>
            <a:r>
              <a:rPr lang="en-US" dirty="0"/>
              <a:t>.</a:t>
            </a:r>
            <a:r>
              <a:rPr lang="hy-AM" dirty="0"/>
              <a:t>Անի</a:t>
            </a:r>
            <a:r>
              <a:rPr lang="en-US" dirty="0"/>
              <a:t> - </a:t>
            </a:r>
            <a:r>
              <a:rPr lang="hy-AM" dirty="0"/>
              <a:t>դիզայներ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1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365760"/>
            <a:ext cx="109858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 </a:t>
            </a:r>
            <a:endParaRPr lang="en-US" dirty="0"/>
          </a:p>
          <a:p>
            <a:r>
              <a:rPr lang="hy-AM" dirty="0"/>
              <a:t> </a:t>
            </a:r>
            <a:br>
              <a:rPr lang="hy-AM" dirty="0"/>
            </a:br>
            <a:endParaRPr lang="hy-AM" dirty="0"/>
          </a:p>
          <a:p>
            <a:r>
              <a:rPr lang="hy-AM" sz="2400" b="1" dirty="0"/>
              <a:t>Նախագծի նպատակները և խնդիրները</a:t>
            </a:r>
          </a:p>
          <a:p>
            <a:br>
              <a:rPr lang="hy-AM" dirty="0"/>
            </a:br>
            <a:r>
              <a:rPr lang="hy-AM" dirty="0"/>
              <a:t>Նախագծի գլխավոր նպատակն է ակնառու ցույց տալ և պատմել Հայաստանի՝ Արմավիրի մարզի խնդիրները։</a:t>
            </a:r>
          </a:p>
          <a:p>
            <a:br>
              <a:rPr lang="hy-AM" dirty="0"/>
            </a:br>
            <a:r>
              <a:rPr lang="hy-AM" dirty="0"/>
              <a:t>Ա) </a:t>
            </a:r>
            <a:r>
              <a:rPr lang="en-US" dirty="0" err="1"/>
              <a:t>Ու</a:t>
            </a:r>
            <a:r>
              <a:rPr lang="hy-AM" dirty="0"/>
              <a:t>սումնասիրել մարզի </a:t>
            </a:r>
            <a:r>
              <a:rPr lang="en-US" dirty="0" err="1"/>
              <a:t>պատմությունը</a:t>
            </a:r>
            <a:r>
              <a:rPr lang="hy-AM" dirty="0"/>
              <a:t>, երկրաբանությունը, հիդրոլոգիան, օդերևութաբանությունը։</a:t>
            </a:r>
          </a:p>
          <a:p>
            <a:br>
              <a:rPr lang="hy-AM" dirty="0"/>
            </a:br>
            <a:r>
              <a:rPr lang="hy-AM" dirty="0"/>
              <a:t>Բ) Հավաքել և տեղայնացնել տեղեկատվություն Արմավիրի մարզի վերաբերյալ։</a:t>
            </a:r>
          </a:p>
          <a:p>
            <a:br>
              <a:rPr lang="hy-AM" dirty="0"/>
            </a:br>
            <a:r>
              <a:rPr lang="hy-AM" dirty="0"/>
              <a:t>Գ) Ներկայացնել </a:t>
            </a:r>
            <a:r>
              <a:rPr lang="en-US" dirty="0" err="1"/>
              <a:t>շնորհանդեսի</a:t>
            </a:r>
            <a:r>
              <a:rPr lang="hy-AM" dirty="0"/>
              <a:t> միջոցով։</a:t>
            </a:r>
          </a:p>
          <a:p>
            <a:br>
              <a:rPr lang="hy-AM" dirty="0"/>
            </a:br>
            <a:endParaRPr lang="hy-AM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B37BDFF-A1BC-4145-8240-B6BC4FCFE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7287" b="2"/>
          <a:stretch/>
        </p:blipFill>
        <p:spPr>
          <a:xfrm>
            <a:off x="-819807" y="990896"/>
            <a:ext cx="6768325" cy="4800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262B0-4046-4860-88E5-19FA0BA5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5" y="136630"/>
            <a:ext cx="4939861" cy="924910"/>
          </a:xfrm>
        </p:spPr>
        <p:txBody>
          <a:bodyPr>
            <a:normAutofit/>
          </a:bodyPr>
          <a:lstStyle/>
          <a:p>
            <a:pPr algn="ctr"/>
            <a:r>
              <a:rPr lang="hy-AM" sz="2400" dirty="0">
                <a:solidFill>
                  <a:srgbClr val="FF0000"/>
                </a:solidFill>
              </a:rPr>
              <a:t>Տարածքը</a:t>
            </a:r>
            <a:r>
              <a:rPr lang="en-US" sz="2400" dirty="0">
                <a:solidFill>
                  <a:srgbClr val="FF0000"/>
                </a:solidFill>
              </a:rPr>
              <a:t>` </a:t>
            </a:r>
            <a:r>
              <a:rPr lang="hy-AM" sz="2400" dirty="0">
                <a:solidFill>
                  <a:srgbClr val="FF0000"/>
                </a:solidFill>
              </a:rPr>
              <a:t>Արմավիրի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y-AM" sz="2400" dirty="0">
                <a:solidFill>
                  <a:srgbClr val="FF0000"/>
                </a:solidFill>
              </a:rPr>
              <a:t>մարզ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hy-AM" sz="2800" dirty="0">
                <a:solidFill>
                  <a:srgbClr val="FF0000"/>
                </a:solidFill>
              </a:rPr>
              <a:t>Մեծամոր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EFEA8D-D6AF-10FC-F0CC-72429E4B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559" y="357352"/>
            <a:ext cx="7052441" cy="65006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y-AM" sz="9800" b="0" i="0" dirty="0">
                <a:solidFill>
                  <a:srgbClr val="000000"/>
                </a:solidFill>
                <a:effectLst/>
                <a:latin typeface="Linux Libertine"/>
              </a:rPr>
              <a:t>Պատմություն</a:t>
            </a:r>
          </a:p>
          <a:p>
            <a:pPr marL="0" indent="0">
              <a:buNone/>
            </a:pPr>
            <a:endParaRPr lang="hy-AM" sz="2000" dirty="0"/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Արմավիրը</a:t>
            </a:r>
            <a:r>
              <a:rPr lang="en-US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գտնվում է Երասխի ձախ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ափին՝ Արարատյան դաշտում։ Մովսես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Խորենացին Արմավիրի հիմնադրումը 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վերագրում է Հայկ Նահապետի թոռ 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Արամայիսին (մ.թ.ա. </a:t>
            </a:r>
            <a:r>
              <a:rPr lang="en-US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II </a:t>
            </a: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հազարամեակից առաջ), ըստ </a:t>
            </a:r>
            <a:endParaRPr lang="en-US" sz="6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ավանդության "Հայկ Նահապետի թոռ Արամայիսը իր 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բնակության համար տուն է շինում գետի ափին մի 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բլուրի վրա և իր անունով այն կոչում է Արմավիր, իսկ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գետի անունն իր թոռան՝ Երաստի անունով դնում է 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Երասխ"։ Արարատյան կամ Վանի թագավորության 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(Ուրարտական) շրջանում՝ մ.թ.ա. մոտ 776 թվականին,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Արգիշտի Առաջին թագավորն այստեղ կառուցել է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բերդ, և իր անունով այն կոչել Արգիշտիխինիլի</a:t>
            </a:r>
            <a:r>
              <a:rPr lang="hy-AM" sz="64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/>
              </a:rPr>
              <a:t>[2]</a:t>
            </a: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որը</a:t>
            </a:r>
            <a:endParaRPr lang="en-US" sz="6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y-AM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գոյություն է ունեցել մ.թ.ա. 8-5-րդ դարերում</a:t>
            </a:r>
            <a:r>
              <a:rPr lang="hy-AM" sz="7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։</a:t>
            </a:r>
            <a:endParaRPr lang="hy-AM" sz="72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870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B37BDFF-A1BC-4145-8240-B6BC4FCFE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7287" b="2"/>
          <a:stretch/>
        </p:blipFill>
        <p:spPr>
          <a:xfrm>
            <a:off x="-819807" y="990896"/>
            <a:ext cx="6768325" cy="4800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262B0-4046-4860-88E5-19FA0BA5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5" y="136630"/>
            <a:ext cx="4939861" cy="924910"/>
          </a:xfrm>
        </p:spPr>
        <p:txBody>
          <a:bodyPr>
            <a:normAutofit/>
          </a:bodyPr>
          <a:lstStyle/>
          <a:p>
            <a:pPr algn="ctr"/>
            <a:r>
              <a:rPr lang="hy-AM" sz="2400" dirty="0">
                <a:solidFill>
                  <a:srgbClr val="FF0000"/>
                </a:solidFill>
              </a:rPr>
              <a:t>Տարածքը</a:t>
            </a:r>
            <a:r>
              <a:rPr lang="en-US" sz="2400" dirty="0">
                <a:solidFill>
                  <a:srgbClr val="FF0000"/>
                </a:solidFill>
              </a:rPr>
              <a:t>` </a:t>
            </a:r>
            <a:r>
              <a:rPr lang="hy-AM" sz="2400" dirty="0">
                <a:solidFill>
                  <a:srgbClr val="FF0000"/>
                </a:solidFill>
              </a:rPr>
              <a:t>Արմավիրի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y-AM" sz="2400" dirty="0">
                <a:solidFill>
                  <a:srgbClr val="FF0000"/>
                </a:solidFill>
              </a:rPr>
              <a:t>մարզ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hy-AM" sz="2800" dirty="0">
                <a:solidFill>
                  <a:srgbClr val="FF0000"/>
                </a:solidFill>
              </a:rPr>
              <a:t>Մեծամոր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EFEA8D-D6AF-10FC-F0CC-72429E4B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559" y="241739"/>
            <a:ext cx="7052441" cy="4267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y-AM" sz="3200" b="0" i="0" dirty="0">
                <a:solidFill>
                  <a:srgbClr val="000000"/>
                </a:solidFill>
                <a:effectLst/>
                <a:latin typeface="Linux Libertine"/>
              </a:rPr>
              <a:t>Պատմություն</a:t>
            </a:r>
          </a:p>
          <a:p>
            <a:pPr marL="0" indent="0">
              <a:buNone/>
            </a:pPr>
            <a:endParaRPr lang="hy-AM" sz="2000" dirty="0"/>
          </a:p>
          <a:p>
            <a:r>
              <a:rPr lang="hy-AM" sz="2000" dirty="0"/>
              <a:t>Երկրաբանորեն մեր քաղաքը գտնվում է Արմավիր մարզի Մեծամոր քաղաքից մինչև Վաղարշապատ ընկած տարածքում,այն ծովի մակարդակից ունի 800-900 մետր բարձրություն:Չնայած քաղաքի փոքր տարածքին՝ փորձել ենք այստեղ կառուցել մեր շինությունները </a:t>
            </a:r>
            <a:r>
              <a:rPr lang="en-US" sz="2000" dirty="0"/>
              <a:t>,</a:t>
            </a:r>
            <a:r>
              <a:rPr lang="hy-AM" sz="2000" dirty="0"/>
              <a:t> կառույցները, վերջնարդյունքում ստացել ենք մեր երազանքների քաղաք</a:t>
            </a:r>
            <a:r>
              <a:rPr lang="en-US" sz="2000" dirty="0"/>
              <a:t>: </a:t>
            </a:r>
            <a:r>
              <a:rPr lang="en-US" sz="2000" dirty="0" err="1"/>
              <a:t>Չկր</a:t>
            </a:r>
            <a:r>
              <a:rPr lang="hy-AM" sz="2000" dirty="0"/>
              <a:t>կ</a:t>
            </a:r>
            <a:r>
              <a:rPr lang="en-US" sz="2000" dirty="0" err="1"/>
              <a:t>նելով</a:t>
            </a:r>
            <a:r>
              <a:rPr lang="en-US" sz="2000" dirty="0"/>
              <a:t> </a:t>
            </a:r>
            <a:r>
              <a:rPr lang="en-US" sz="2000" dirty="0" err="1"/>
              <a:t>մնացած</a:t>
            </a:r>
            <a:r>
              <a:rPr lang="en-US" sz="2000" dirty="0"/>
              <a:t> </a:t>
            </a:r>
            <a:r>
              <a:rPr lang="en-US" sz="2000" dirty="0" err="1"/>
              <a:t>բոլոր</a:t>
            </a:r>
            <a:r>
              <a:rPr lang="en-US" sz="2000" dirty="0"/>
              <a:t> </a:t>
            </a:r>
            <a:r>
              <a:rPr lang="en-US" sz="2000" dirty="0" err="1"/>
              <a:t>քաղաքներին</a:t>
            </a:r>
            <a:r>
              <a:rPr lang="en-US" sz="2000" dirty="0"/>
              <a:t>` </a:t>
            </a:r>
            <a:r>
              <a:rPr lang="hy-AM" sz="2000" dirty="0"/>
              <a:t>քաղաքի կենտրոնում տեղադր</a:t>
            </a:r>
            <a:r>
              <a:rPr lang="en-US" sz="2000" dirty="0" err="1"/>
              <a:t>ել</a:t>
            </a:r>
            <a:r>
              <a:rPr lang="en-US" sz="2000" dirty="0"/>
              <a:t> </a:t>
            </a:r>
            <a:r>
              <a:rPr lang="en-US" sz="2000" dirty="0" err="1"/>
              <a:t>ենք</a:t>
            </a:r>
            <a:r>
              <a:rPr lang="hy-AM" sz="2000" dirty="0"/>
              <a:t> 50 մետր բարձրությամբ տեսողական անիվ։</a:t>
            </a:r>
            <a:endParaRPr lang="ru-RU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870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6314E-373C-4990-8E07-75F9F920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363826" cy="1787974"/>
          </a:xfrm>
        </p:spPr>
        <p:txBody>
          <a:bodyPr/>
          <a:lstStyle/>
          <a:p>
            <a:r>
              <a:rPr lang="en-US" dirty="0"/>
              <a:t>ջ</a:t>
            </a:r>
            <a:r>
              <a:rPr lang="hy-AM" dirty="0"/>
              <a:t>ր</a:t>
            </a:r>
            <a:r>
              <a:rPr lang="en-US" dirty="0"/>
              <a:t>ա</a:t>
            </a:r>
            <a:r>
              <a:rPr lang="hy-AM" dirty="0"/>
              <a:t>գ</a:t>
            </a:r>
            <a:r>
              <a:rPr lang="en-US" dirty="0"/>
              <a:t>ր</a:t>
            </a:r>
            <a:r>
              <a:rPr lang="hy-AM" dirty="0"/>
              <a:t>ո</a:t>
            </a:r>
            <a:r>
              <a:rPr lang="en-US" dirty="0"/>
              <a:t>ւ</a:t>
            </a:r>
            <a:r>
              <a:rPr lang="hy-AM" dirty="0"/>
              <a:t>թ</a:t>
            </a:r>
            <a:r>
              <a:rPr lang="en-US" dirty="0"/>
              <a:t>յ</a:t>
            </a:r>
            <a:r>
              <a:rPr lang="hy-AM" dirty="0"/>
              <a:t>ո</a:t>
            </a:r>
            <a:r>
              <a:rPr lang="en-US" dirty="0"/>
              <a:t>ւ</a:t>
            </a:r>
            <a:r>
              <a:rPr lang="hy-AM" dirty="0"/>
              <a:t>ն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55F60-CBE2-4E7D-8D48-99799AFB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1597152"/>
            <a:ext cx="10217522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/>
              <a:t>լ</a:t>
            </a:r>
            <a:r>
              <a:rPr lang="hy-AM" sz="5600" b="1" dirty="0"/>
              <a:t>ճեր</a:t>
            </a:r>
          </a:p>
          <a:p>
            <a:r>
              <a:rPr lang="hy-AM" sz="5600" dirty="0"/>
              <a:t>Արմավիր մարզի լճերն են Ակնա, Եղեգնուտ, Մեծամոր։</a:t>
            </a:r>
          </a:p>
          <a:p>
            <a:r>
              <a:rPr lang="hy-AM" sz="5600" dirty="0"/>
              <a:t>Ակնա</a:t>
            </a:r>
          </a:p>
          <a:p>
            <a:r>
              <a:rPr lang="hy-AM" sz="5600" b="1" dirty="0"/>
              <a:t>Այղր</a:t>
            </a:r>
            <a:r>
              <a:rPr lang="hy-AM" sz="5600" dirty="0"/>
              <a:t>, </a:t>
            </a:r>
            <a:r>
              <a:rPr lang="hy-AM" sz="5600" dirty="0">
                <a:hlinkClick r:id="rId2" tooltip="ՀՀ"/>
              </a:rPr>
              <a:t>Հայաստանի Հանրապետության</a:t>
            </a:r>
            <a:r>
              <a:rPr lang="hy-AM" sz="5600" dirty="0"/>
              <a:t> ամենացածրադիր լիճն է։ Գտնվում է </a:t>
            </a:r>
            <a:r>
              <a:rPr lang="hy-AM" sz="5600" dirty="0">
                <a:hlinkClick r:id="rId3" tooltip="Արարատյան դաշտ"/>
              </a:rPr>
              <a:t>Արարատյան դաշտում</a:t>
            </a:r>
            <a:r>
              <a:rPr lang="hy-AM" sz="5600" dirty="0"/>
              <a:t>՝ </a:t>
            </a:r>
            <a:endParaRPr lang="en-US" sz="5600" dirty="0"/>
          </a:p>
          <a:p>
            <a:r>
              <a:rPr lang="hy-AM" sz="5600" dirty="0"/>
              <a:t>զբաղեցնելով 50 հա մակերես։ Ունի 2 մ խորություն, ձագարաձև ուրվագիծ և ստորերկրյա սնում։ </a:t>
            </a:r>
            <a:endParaRPr lang="en-US" sz="5600" dirty="0"/>
          </a:p>
          <a:p>
            <a:r>
              <a:rPr lang="hy-AM" sz="5600" dirty="0"/>
              <a:t>Ենթադրվում է, որ Այղր լիճը </a:t>
            </a:r>
            <a:r>
              <a:rPr lang="hy-AM" sz="5600" dirty="0">
                <a:hlinkClick r:id="rId4" tooltip="Արաքս"/>
              </a:rPr>
              <a:t>Արաքսի</a:t>
            </a:r>
            <a:r>
              <a:rPr lang="hy-AM" sz="5600" dirty="0"/>
              <a:t> հին հունի մի հատվածն է։ Լճից սկիզբ է առնում </a:t>
            </a:r>
            <a:r>
              <a:rPr lang="hy-AM" sz="5600" dirty="0">
                <a:hlinkClick r:id="rId5" tooltip="Մեծամոր (գետ)"/>
              </a:rPr>
              <a:t>Մեծամոր</a:t>
            </a:r>
            <a:r>
              <a:rPr lang="hy-AM" sz="5600" dirty="0"/>
              <a:t>(Սևաջուր) </a:t>
            </a:r>
            <a:endParaRPr lang="en-US" sz="5600" dirty="0"/>
          </a:p>
          <a:p>
            <a:r>
              <a:rPr lang="hy-AM" sz="5600" dirty="0"/>
              <a:t>գետը, որն օգտագործվում է բացառապես ոռոգման նպատակով։</a:t>
            </a:r>
          </a:p>
          <a:p>
            <a:r>
              <a:rPr lang="hy-AM" sz="5600" dirty="0"/>
              <a:t>Եղեգնուտ</a:t>
            </a:r>
          </a:p>
          <a:p>
            <a:r>
              <a:rPr lang="hy-AM" sz="5600" b="1" dirty="0"/>
              <a:t>Եղեգնուտ</a:t>
            </a:r>
            <a:r>
              <a:rPr lang="hy-AM" sz="5600" dirty="0"/>
              <a:t>, լիճ </a:t>
            </a:r>
            <a:r>
              <a:rPr lang="hy-AM" sz="5600" dirty="0">
                <a:hlinkClick r:id="rId3" tooltip="Արարատյան դաշտ"/>
              </a:rPr>
              <a:t>Արարատյան դաշտում</a:t>
            </a:r>
            <a:r>
              <a:rPr lang="hy-AM" sz="5600" dirty="0"/>
              <a:t>։ Եղեգնուտից սկիզբ է առում </a:t>
            </a:r>
            <a:r>
              <a:rPr lang="hy-AM" sz="5600" dirty="0">
                <a:hlinkClick r:id="rId6" tooltip="Սևջուր"/>
              </a:rPr>
              <a:t>Սև ջուր</a:t>
            </a:r>
            <a:r>
              <a:rPr lang="hy-AM" sz="5600" dirty="0"/>
              <a:t> գետի վտակներից մեկը։ Ծանծաղ է․ խորությունը մինչև 2 մ։ Ձկնառատ է։ Այստեղ հաջողությամբ աճում է Կրասնոդարի երկրամասից բերված խեցգետինը։</a:t>
            </a:r>
            <a:endParaRPr lang="en-US" sz="5600" dirty="0"/>
          </a:p>
          <a:p>
            <a:r>
              <a:rPr lang="en-US" sz="5600" b="1" dirty="0" err="1"/>
              <a:t>Գետեր</a:t>
            </a:r>
            <a:r>
              <a:rPr lang="en-US" sz="5600" dirty="0" err="1"/>
              <a:t>`</a:t>
            </a:r>
            <a:r>
              <a:rPr lang="en-US" sz="5600" b="1" dirty="0" err="1"/>
              <a:t>Քասախ</a:t>
            </a:r>
            <a:r>
              <a:rPr lang="en-US" sz="5600" b="1" dirty="0"/>
              <a:t> </a:t>
            </a:r>
            <a:r>
              <a:rPr lang="en-US" sz="5600" dirty="0"/>
              <a:t> երկ.85,ավազ.մակ.1480կմ, </a:t>
            </a:r>
            <a:r>
              <a:rPr lang="en-US" sz="5600" dirty="0" err="1"/>
              <a:t>ակունքները</a:t>
            </a:r>
            <a:r>
              <a:rPr lang="en-US" sz="5600" dirty="0"/>
              <a:t> 3 </a:t>
            </a:r>
            <a:r>
              <a:rPr lang="en-US" sz="5600" dirty="0" err="1"/>
              <a:t>գետեր</a:t>
            </a:r>
            <a:r>
              <a:rPr lang="en-US" sz="5600" dirty="0"/>
              <a:t> </a:t>
            </a:r>
            <a:r>
              <a:rPr lang="en-US" sz="5600" dirty="0" err="1"/>
              <a:t>են</a:t>
            </a:r>
            <a:r>
              <a:rPr lang="en-US" sz="5600" dirty="0"/>
              <a:t> </a:t>
            </a:r>
            <a:r>
              <a:rPr lang="en-US" sz="5600" b="1" dirty="0" err="1"/>
              <a:t>Քարաղբյուր</a:t>
            </a:r>
            <a:r>
              <a:rPr lang="en-US" sz="5600" dirty="0"/>
              <a:t> `</a:t>
            </a:r>
            <a:r>
              <a:rPr lang="en-US" sz="5600" dirty="0" err="1"/>
              <a:t>ձախակոմյան</a:t>
            </a:r>
            <a:endParaRPr lang="en-US" sz="5600" dirty="0"/>
          </a:p>
          <a:p>
            <a:r>
              <a:rPr lang="hy-AM" sz="5600" dirty="0"/>
              <a:t>Ա</a:t>
            </a:r>
            <a:r>
              <a:rPr lang="en-US" sz="5600" dirty="0" err="1"/>
              <a:t>ջակողմյան</a:t>
            </a:r>
            <a:r>
              <a:rPr lang="en-US" sz="5600" dirty="0"/>
              <a:t> </a:t>
            </a:r>
            <a:r>
              <a:rPr lang="en-US" sz="5600" b="1" dirty="0" err="1"/>
              <a:t>դասքենդ</a:t>
            </a:r>
            <a:r>
              <a:rPr lang="en-US" sz="5600" b="1" dirty="0"/>
              <a:t> և </a:t>
            </a:r>
            <a:r>
              <a:rPr lang="en-US" sz="5600" b="1" dirty="0" err="1"/>
              <a:t>Ծաղկահովիտ</a:t>
            </a:r>
            <a:r>
              <a:rPr lang="en-US" sz="5600" dirty="0" err="1"/>
              <a:t>:գետաբերանային</a:t>
            </a:r>
            <a:r>
              <a:rPr lang="en-US" sz="5600" dirty="0"/>
              <a:t> </a:t>
            </a:r>
            <a:r>
              <a:rPr lang="en-US" sz="5600" dirty="0" err="1"/>
              <a:t>մասում</a:t>
            </a:r>
            <a:r>
              <a:rPr lang="en-US" sz="5600" dirty="0"/>
              <a:t> </a:t>
            </a:r>
            <a:r>
              <a:rPr lang="en-US" sz="5600" dirty="0" err="1"/>
              <a:t>բաժանվում</a:t>
            </a:r>
            <a:r>
              <a:rPr lang="en-US" sz="5600" dirty="0"/>
              <a:t> </a:t>
            </a:r>
            <a:r>
              <a:rPr lang="en-US" sz="5600" dirty="0" err="1"/>
              <a:t>են</a:t>
            </a:r>
            <a:r>
              <a:rPr lang="en-US" sz="5600" dirty="0"/>
              <a:t> </a:t>
            </a:r>
            <a:r>
              <a:rPr lang="en-US" sz="5600" dirty="0" err="1"/>
              <a:t>մի</a:t>
            </a:r>
            <a:r>
              <a:rPr lang="en-US" sz="5600" dirty="0"/>
              <a:t> </a:t>
            </a:r>
            <a:r>
              <a:rPr lang="en-US" sz="5600" dirty="0" err="1"/>
              <a:t>քանի</a:t>
            </a:r>
            <a:r>
              <a:rPr lang="en-US" sz="5600" dirty="0"/>
              <a:t> </a:t>
            </a:r>
            <a:r>
              <a:rPr lang="en-US" sz="5600" dirty="0" err="1"/>
              <a:t>բազուկների</a:t>
            </a:r>
            <a:r>
              <a:rPr lang="en-US" sz="5600" dirty="0"/>
              <a:t> և </a:t>
            </a:r>
            <a:r>
              <a:rPr lang="en-US" sz="5600" dirty="0" err="1"/>
              <a:t>միանում</a:t>
            </a:r>
            <a:r>
              <a:rPr lang="en-US" sz="5600" dirty="0"/>
              <a:t> </a:t>
            </a:r>
            <a:r>
              <a:rPr lang="en-US" sz="5600" dirty="0" err="1"/>
              <a:t>սև</a:t>
            </a:r>
            <a:r>
              <a:rPr lang="en-US" sz="5600" dirty="0"/>
              <a:t> </a:t>
            </a:r>
            <a:r>
              <a:rPr lang="en-US" sz="5600" dirty="0" err="1"/>
              <a:t>ջրին:Առավել</a:t>
            </a:r>
            <a:r>
              <a:rPr lang="en-US" sz="5600" dirty="0"/>
              <a:t> </a:t>
            </a:r>
            <a:r>
              <a:rPr lang="en-US" sz="5600" dirty="0" err="1"/>
              <a:t>ջրառատ</a:t>
            </a:r>
            <a:r>
              <a:rPr lang="en-US" sz="5600" dirty="0"/>
              <a:t> և </a:t>
            </a:r>
            <a:r>
              <a:rPr lang="en-US" sz="5600" dirty="0" err="1"/>
              <a:t>սրընթաց</a:t>
            </a:r>
            <a:r>
              <a:rPr lang="en-US" sz="5600" dirty="0"/>
              <a:t> </a:t>
            </a:r>
            <a:r>
              <a:rPr lang="en-US" sz="5600" dirty="0" err="1"/>
              <a:t>են</a:t>
            </a:r>
            <a:r>
              <a:rPr lang="en-US" sz="5600" dirty="0"/>
              <a:t> </a:t>
            </a:r>
            <a:r>
              <a:rPr lang="en-US" sz="5600" dirty="0" err="1"/>
              <a:t>միջին</a:t>
            </a:r>
            <a:r>
              <a:rPr lang="en-US" sz="5600" dirty="0"/>
              <a:t> </a:t>
            </a:r>
            <a:r>
              <a:rPr lang="en-US" sz="5600" dirty="0" err="1"/>
              <a:t>հոսանքում</a:t>
            </a:r>
            <a:r>
              <a:rPr lang="en-US" sz="5600" dirty="0"/>
              <a:t>:</a:t>
            </a:r>
          </a:p>
          <a:p>
            <a:endParaRPr lang="hy-AM" dirty="0"/>
          </a:p>
          <a:p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74648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4E41-8BDD-4D45-A48A-2E9B1996C5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Վերակառուցվող քաղաքի անվան </a:t>
            </a:r>
            <a:r>
              <a:rPr lang="hy-AM" sz="3200" dirty="0"/>
              <a:t>ստացումը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BA02-A64D-415B-829D-C23C17CFC4F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41000"/>
            </a:schemeClr>
          </a:solidFill>
        </p:spPr>
        <p:txBody>
          <a:bodyPr/>
          <a:lstStyle/>
          <a:p>
            <a:r>
              <a:rPr lang="hy-AM" sz="2400" dirty="0"/>
              <a:t>Արամայիս</a:t>
            </a:r>
            <a:r>
              <a:rPr lang="hy-AM" dirty="0"/>
              <a:t>                                                         </a:t>
            </a:r>
            <a:r>
              <a:rPr lang="en-US" dirty="0"/>
              <a:t>   </a:t>
            </a:r>
            <a:r>
              <a:rPr lang="hy-AM" dirty="0"/>
              <a:t>   Ալբերտ</a:t>
            </a:r>
          </a:p>
          <a:p>
            <a:pPr>
              <a:buNone/>
            </a:pPr>
            <a:r>
              <a:rPr lang="en-US" sz="1400" dirty="0"/>
              <a:t>(</a:t>
            </a:r>
            <a:r>
              <a:rPr lang="hy-AM" sz="1400" dirty="0"/>
              <a:t>Այս տարածաշրջանի առաջին արքան</a:t>
            </a:r>
            <a:r>
              <a:rPr lang="en-US" sz="1400" dirty="0"/>
              <a:t>)</a:t>
            </a:r>
            <a:r>
              <a:rPr lang="hy-AM" sz="1400" dirty="0"/>
              <a:t>                                                        </a:t>
            </a:r>
            <a:r>
              <a:rPr lang="en-US" sz="1400" dirty="0"/>
              <a:t>(</a:t>
            </a:r>
            <a:r>
              <a:rPr lang="hy-AM" sz="1400" dirty="0"/>
              <a:t>44 օրյա պատերազմի </a:t>
            </a:r>
            <a:r>
              <a:rPr lang="en-US" sz="1400" dirty="0"/>
              <a:t>            </a:t>
            </a:r>
            <a:r>
              <a:rPr lang="hy-AM" sz="1400" dirty="0"/>
              <a:t>մասնակից</a:t>
            </a:r>
            <a:r>
              <a:rPr lang="en-US" sz="1400" dirty="0"/>
              <a:t>)    </a:t>
            </a:r>
            <a:endParaRPr lang="hy-AM" sz="1400" dirty="0"/>
          </a:p>
          <a:p>
            <a:pPr marL="0" indent="0">
              <a:buNone/>
            </a:pPr>
            <a:r>
              <a:rPr lang="hy-AM" sz="3600" dirty="0"/>
              <a:t>                           </a:t>
            </a:r>
            <a:r>
              <a:rPr lang="hy-AM" sz="5400" dirty="0"/>
              <a:t>Մայբերտ</a:t>
            </a:r>
          </a:p>
        </p:txBody>
      </p:sp>
    </p:spTree>
    <p:extLst>
      <p:ext uri="{BB962C8B-B14F-4D97-AF65-F5344CB8AC3E}">
        <p14:creationId xmlns:p14="http://schemas.microsoft.com/office/powerpoint/2010/main" val="153707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6990-420E-4E40-BB4D-BAAA4499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Ատոմակայան</a:t>
            </a:r>
            <a:endParaRPr lang="en-US" sz="4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90F2C-CEBD-4D72-A9CE-F2E0C3D00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1504" y="390144"/>
            <a:ext cx="4499268" cy="6021166"/>
          </a:xfr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lang="hy-AM" sz="3200" b="1" dirty="0"/>
              <a:t>Ատոմային էլեկտրակայան (ԱԷԿ)</a:t>
            </a:r>
            <a:r>
              <a:rPr lang="hy-AM" sz="3200" dirty="0"/>
              <a:t>, </a:t>
            </a:r>
            <a:r>
              <a:rPr lang="hy-AM" sz="2200" dirty="0"/>
              <a:t>էլեկտրակայան, որտեղ ատոմային (միջուկային) էներգիան փոխակերպվում է էլեկտրականի։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</a:t>
            </a:r>
            <a:r>
              <a:rPr lang="hy-AM" sz="2200" dirty="0"/>
              <a:t>ԱԷԿ</a:t>
            </a:r>
            <a:r>
              <a:rPr lang="en-US" sz="2200" dirty="0"/>
              <a:t> -</a:t>
            </a:r>
            <a:r>
              <a:rPr lang="hy-AM" sz="2200" dirty="0"/>
              <a:t>ում էներգիայի գեներատորը ատոմային ռեակտորն է։ Այդ ռեակտորում որոշ ծանր տարրերի միջուկների տրոհման շղթայական ռեակցիայի շնորհիվ անջատվում է ջերմային էներգիա, որն  փոխակերպվում է էլեկտրականի, ինչպես խորհրդային ջերմաէլեկտրակայանում։</a:t>
            </a:r>
            <a:endParaRPr lang="en-US" sz="2200" dirty="0"/>
          </a:p>
          <a:p>
            <a:r>
              <a:rPr lang="hy-AM" sz="2200" dirty="0"/>
              <a:t>1988 թվականի ավերիչ երկրաշարժից</a:t>
            </a:r>
            <a:r>
              <a:rPr lang="en-US" sz="2200" dirty="0"/>
              <a:t>,</a:t>
            </a:r>
            <a:r>
              <a:rPr lang="hy-AM" sz="2200" dirty="0"/>
              <a:t> </a:t>
            </a:r>
            <a:r>
              <a:rPr lang="en-US" sz="2200" dirty="0"/>
              <a:t> </a:t>
            </a:r>
            <a:r>
              <a:rPr lang="hy-AM" sz="2200" dirty="0"/>
              <a:t>ատոմակայան</a:t>
            </a:r>
            <a:r>
              <a:rPr lang="en-US" sz="2200" dirty="0"/>
              <a:t>ի </a:t>
            </a:r>
            <a:r>
              <a:rPr lang="en-US" sz="2200" dirty="0" err="1"/>
              <a:t>աշխատանքը</a:t>
            </a:r>
            <a:r>
              <a:rPr lang="en-US" sz="2200" dirty="0"/>
              <a:t> </a:t>
            </a:r>
            <a:r>
              <a:rPr lang="en-US" sz="2200" dirty="0" err="1"/>
              <a:t>դադարեցվեց</a:t>
            </a:r>
            <a:r>
              <a:rPr lang="en-US" sz="2200" dirty="0"/>
              <a:t> ,</a:t>
            </a:r>
            <a:r>
              <a:rPr lang="en-US" sz="2200" dirty="0" err="1"/>
              <a:t>նորից</a:t>
            </a:r>
            <a:r>
              <a:rPr lang="en-US" sz="2200" dirty="0"/>
              <a:t> </a:t>
            </a:r>
            <a:r>
              <a:rPr lang="en-US" sz="2200" dirty="0" err="1"/>
              <a:t>վերականգնմանը</a:t>
            </a:r>
            <a:r>
              <a:rPr lang="en-US" sz="2200" dirty="0"/>
              <a:t>  `</a:t>
            </a:r>
            <a:r>
              <a:rPr lang="en-US" sz="2200" dirty="0" err="1"/>
              <a:t>տեխնիկական</a:t>
            </a:r>
            <a:r>
              <a:rPr lang="en-US" sz="2200" dirty="0"/>
              <a:t> </a:t>
            </a:r>
            <a:r>
              <a:rPr lang="en-US" sz="2200" dirty="0" err="1"/>
              <a:t>մեծ</a:t>
            </a:r>
            <a:r>
              <a:rPr lang="en-US" sz="2200" dirty="0"/>
              <a:t> </a:t>
            </a:r>
            <a:r>
              <a:rPr lang="en-US" sz="2200" dirty="0" err="1"/>
              <a:t>վերազինում</a:t>
            </a:r>
            <a:r>
              <a:rPr lang="en-US" sz="2200" dirty="0"/>
              <a:t> </a:t>
            </a:r>
            <a:r>
              <a:rPr lang="en-US" sz="2200" dirty="0" err="1"/>
              <a:t>պահանջվեց</a:t>
            </a:r>
            <a:r>
              <a:rPr lang="en-US" sz="2200" dirty="0"/>
              <a:t>:</a:t>
            </a:r>
          </a:p>
          <a:p>
            <a:r>
              <a:rPr lang="en-US" sz="2200" dirty="0"/>
              <a:t>վ</a:t>
            </a:r>
            <a:r>
              <a:rPr lang="hy-AM" sz="2200" dirty="0"/>
              <a:t>երագործարկումից հետո մշտապես շարունակվում է կայանի անվտանգության բարձրացման գործընթացը: Կատարելագործվում է էլեկտրաէներգիայի արտադրության տեխնոլոգիան: Անընդհատ հսկողության տակ է ատոմակայանի աշխատանքը, կատարվում է շրջակա տարածքի խստագույն ճառագայթային հսկողություն:</a:t>
            </a:r>
            <a:br>
              <a:rPr lang="hy-AM" sz="2200" dirty="0"/>
            </a:br>
            <a:r>
              <a:rPr lang="hy-AM" sz="2200" dirty="0"/>
              <a:t>ՀԱԷԿ-ը աշխատում է կայուն ու անվտանգ եւ հետագայում էլ կլինի Հայաստանի էլեկտրամատակարարման </a:t>
            </a:r>
            <a:r>
              <a:rPr lang="en-US" sz="2200" dirty="0" err="1"/>
              <a:t>Հուսալի</a:t>
            </a:r>
            <a:r>
              <a:rPr lang="en-US" sz="2200" dirty="0"/>
              <a:t> </a:t>
            </a:r>
            <a:r>
              <a:rPr lang="en-US" sz="2200" dirty="0" err="1"/>
              <a:t>Աղբյուր</a:t>
            </a:r>
            <a:r>
              <a:rPr lang="en-US" sz="2200" dirty="0"/>
              <a:t>::</a:t>
            </a:r>
            <a:br>
              <a:rPr lang="hy-AM" sz="2200" dirty="0"/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picture containing grass, outdoor, sky, old&#10;&#10;Description automatically generated">
            <a:extLst>
              <a:ext uri="{FF2B5EF4-FFF2-40B4-BE49-F238E27FC236}">
                <a16:creationId xmlns:a16="http://schemas.microsoft.com/office/drawing/2014/main" id="{D4175A71-6D05-4911-8003-F934F08C4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670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150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600</TotalTime>
  <Words>465</Words>
  <Application>Microsoft Office PowerPoint</Application>
  <PresentationFormat>Широкоэкранный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inherit</vt:lpstr>
      <vt:lpstr>Linux Libertine</vt:lpstr>
      <vt:lpstr>Sylfaen</vt:lpstr>
      <vt:lpstr>Tw Cen MT</vt:lpstr>
      <vt:lpstr>Капля</vt:lpstr>
      <vt:lpstr>Աշխարհագրություն Հետազոտական աշխատանք</vt:lpstr>
      <vt:lpstr>Презентация PowerPoint</vt:lpstr>
      <vt:lpstr>Հետազոտողներ, մասնագիտություններ</vt:lpstr>
      <vt:lpstr>Презентация PowerPoint</vt:lpstr>
      <vt:lpstr>Տարածքը` Արմավիրի մարզ(Մեծամոր)</vt:lpstr>
      <vt:lpstr>Տարածքը` Արմավիրի մարզ(Մեծամոր)</vt:lpstr>
      <vt:lpstr>ջրագրություն</vt:lpstr>
      <vt:lpstr>Վերակառուցվող քաղաքի անվան ստացումը</vt:lpstr>
      <vt:lpstr>Ատոմակայան</vt:lpstr>
      <vt:lpstr>Презентация PowerPoint</vt:lpstr>
      <vt:lpstr>Այստեղ  պատկերված է քաղաքի փողոցներից մեկի մեծացված պատկերը։         ժամանակակից կառույցներ, նեղ փողոցներ:  Քաղաքի ճարտարապետության մեջ պարզ ցուցադրվում է հնի ու նորի համադրումը։ </vt:lpstr>
      <vt:lpstr>  Դիզայները պատկերել է վերակառուցվող քաղաքի հատակագիծը:  հայը առաջինն է ընդունել  քրիստոնեությունը:  ՔԱՂԱՔԻ ԿԱՌՈՒՑՄԱՆ ՄԵՋ մեծ ուշադրություն է դարձվել հենց այդ գաղափարին:  Քաղաքի կենտրոնական հատվածից բաժանվող  4 պողոտաները վերեվից դիտելիս  նմանեցնում են խաչի պատկերին  : </vt:lpstr>
      <vt:lpstr>Արգելափակված տներ - ցածրահարկ  բնակելի շենքեր, որոնք բաղկացած են բնակելի միավորների շարքում,որոնցից յուրաքանչյուրն ունի անկախ մուտք և առանձին պարտեզի հողամաս... Արգելափակված տունը կարող է լինել մեկ, երկու կամ երեք հարկանի և բաղկացած լինել մեկ կամ ավելի բլոկներից `ծավալների պլանավորման անբաժանելի տարրերից, որոնք կազմված են տարբեր թվով բնակարաններից: Բնակարանների այս տեսակն ունի առավելություններ:. Արգելափակված  տները, որպես կանոն, ունեն անսահմանափակ կողմնորոշում դեպի կարդինալ կետերը: Սա ապահովում է լավ պայմաններմեկուսացման, լուսավորության, ինչպես նաև անկյունային կամ անկյունային օդափոխության համար: Բացի այդ, բնակարանների կողմնորոշման մեջ սահմանափակումների բացակայությունը թույլ է տալիս ազատորեն տեղակայել տները գետնին, ստեղծել պլանավորման առավել բազմազան լուծումներ:Բլոկ տիպի տներում բնակարանները ունեն երկու մուտք: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Աշխարհագրություն (գործնական աշխատանք)</dc:title>
  <dc:creator>ashot poghosyan</dc:creator>
  <cp:lastModifiedBy>Սոնա Հովհաննիսյան</cp:lastModifiedBy>
  <cp:revision>69</cp:revision>
  <dcterms:created xsi:type="dcterms:W3CDTF">2022-03-21T15:07:21Z</dcterms:created>
  <dcterms:modified xsi:type="dcterms:W3CDTF">2022-05-13T07:26:03Z</dcterms:modified>
</cp:coreProperties>
</file>