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22D4475-F831-46F9-825B-464CC80CF1EB}" type="datetimeFigureOut">
              <a:rPr lang="ru-RU" smtClean="0"/>
              <a:t>13.01.2019</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6265629-A4F5-4066-A331-66A444E0820F}" type="slidenum">
              <a:rPr lang="ru-RU" smtClean="0"/>
              <a:t>‹#›</a:t>
            </a:fld>
            <a:endParaRPr lang="ru-RU"/>
          </a:p>
        </p:txBody>
      </p:sp>
    </p:spTree>
    <p:extLst>
      <p:ext uri="{BB962C8B-B14F-4D97-AF65-F5344CB8AC3E}">
        <p14:creationId xmlns:p14="http://schemas.microsoft.com/office/powerpoint/2010/main" val="460648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2D4475-F831-46F9-825B-464CC80CF1EB}" type="datetimeFigureOut">
              <a:rPr lang="ru-RU" smtClean="0"/>
              <a:t>13.01.2019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346562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2D4475-F831-46F9-825B-464CC80CF1EB}" type="datetimeFigureOut">
              <a:rPr lang="ru-RU" smtClean="0"/>
              <a:t>13.01.2019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201323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2D4475-F831-46F9-825B-464CC80CF1EB}" type="datetimeFigureOut">
              <a:rPr lang="ru-RU" smtClean="0"/>
              <a:t>13.01.2019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207497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22D4475-F831-46F9-825B-464CC80CF1EB}" type="datetimeFigureOut">
              <a:rPr lang="ru-RU" smtClean="0"/>
              <a:t>13.01.2019</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37426747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2D4475-F831-46F9-825B-464CC80CF1EB}" type="datetimeFigureOut">
              <a:rPr lang="ru-RU" smtClean="0"/>
              <a:t>13.01.2019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21466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2D4475-F831-46F9-825B-464CC80CF1EB}" type="datetimeFigureOut">
              <a:rPr lang="ru-RU" smtClean="0"/>
              <a:t>13.01.2019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404094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22D4475-F831-46F9-825B-464CC80CF1EB}" type="datetimeFigureOut">
              <a:rPr lang="ru-RU" smtClean="0"/>
              <a:t>13.01.2019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219618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D4475-F831-46F9-825B-464CC80CF1EB}" type="datetimeFigureOut">
              <a:rPr lang="ru-RU" smtClean="0"/>
              <a:t>13.01.2019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6265629-A4F5-4066-A331-66A444E0820F}" type="slidenum">
              <a:rPr lang="ru-RU" smtClean="0"/>
              <a:t>‹#›</a:t>
            </a:fld>
            <a:endParaRPr lang="ru-RU"/>
          </a:p>
        </p:txBody>
      </p:sp>
    </p:spTree>
    <p:extLst>
      <p:ext uri="{BB962C8B-B14F-4D97-AF65-F5344CB8AC3E}">
        <p14:creationId xmlns:p14="http://schemas.microsoft.com/office/powerpoint/2010/main" val="239333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422D4475-F831-46F9-825B-464CC80CF1EB}" type="datetimeFigureOut">
              <a:rPr lang="ru-RU" smtClean="0"/>
              <a:t>13.01.2019</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6728" y="6227064"/>
            <a:ext cx="1463040" cy="256032"/>
          </a:xfrm>
        </p:spPr>
        <p:txBody>
          <a:bodyPr/>
          <a:lstStyle/>
          <a:p>
            <a:fld id="{76265629-A4F5-4066-A331-66A444E0820F}"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066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22D4475-F831-46F9-825B-464CC80CF1EB}" type="datetimeFigureOut">
              <a:rPr lang="ru-RU" smtClean="0"/>
              <a:t>13.01.2019</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56032"/>
          </a:xfrm>
        </p:spPr>
        <p:txBody>
          <a:bodyPr/>
          <a:lstStyle/>
          <a:p>
            <a:fld id="{76265629-A4F5-4066-A331-66A444E0820F}"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57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22D4475-F831-46F9-825B-464CC80CF1EB}" type="datetimeFigureOut">
              <a:rPr lang="ru-RU" smtClean="0"/>
              <a:t>13.01.2019</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6265629-A4F5-4066-A331-66A444E0820F}" type="slidenum">
              <a:rPr lang="ru-RU" smtClean="0"/>
              <a:t>‹#›</a:t>
            </a:fld>
            <a:endParaRPr lang="ru-R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6422752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er-hambardzum.net/archives/541"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ol.jw.org/hy/wol/bc/r44/lp-rea/2012126/6/0" TargetMode="External"/><Relationship Id="rId3" Type="http://schemas.openxmlformats.org/officeDocument/2006/relationships/hyperlink" Target="https://wol.jw.org/hy/wol/bc/r44/lp-rea/2012126/3/0" TargetMode="External"/><Relationship Id="rId7" Type="http://schemas.openxmlformats.org/officeDocument/2006/relationships/hyperlink" Target="https://wol.jw.org/hy/wol/bc/r44/lp-rea/2012126/5/2" TargetMode="External"/><Relationship Id="rId2" Type="http://schemas.openxmlformats.org/officeDocument/2006/relationships/hyperlink" Target="https://wol.jw.org/hy/wol/bc/r44/lp-rea/2012126/2/0" TargetMode="External"/><Relationship Id="rId1" Type="http://schemas.openxmlformats.org/officeDocument/2006/relationships/slideLayout" Target="../slideLayouts/slideLayout5.xml"/><Relationship Id="rId6" Type="http://schemas.openxmlformats.org/officeDocument/2006/relationships/hyperlink" Target="https://wol.jw.org/hy/wol/bc/r44/lp-rea/2012126/5/1" TargetMode="External"/><Relationship Id="rId11" Type="http://schemas.openxmlformats.org/officeDocument/2006/relationships/image" Target="../media/image9.jpg"/><Relationship Id="rId5" Type="http://schemas.openxmlformats.org/officeDocument/2006/relationships/hyperlink" Target="https://wol.jw.org/hy/wol/bc/r44/lp-rea/2012126/5/0" TargetMode="External"/><Relationship Id="rId10" Type="http://schemas.openxmlformats.org/officeDocument/2006/relationships/image" Target="../media/image8.jpg"/><Relationship Id="rId4" Type="http://schemas.openxmlformats.org/officeDocument/2006/relationships/hyperlink" Target="https://wol.jw.org/hy/wol/bc/r44/lp-rea/2012126/4/0" TargetMode="External"/><Relationship Id="rId9" Type="http://schemas.openxmlformats.org/officeDocument/2006/relationships/hyperlink" Target="https://wol.jw.org/hy/wol/bc/r44/lp-rea/2012126/6/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20420" y="158926"/>
            <a:ext cx="10216445" cy="1240896"/>
          </a:xfrm>
        </p:spPr>
        <p:txBody>
          <a:bodyPr>
            <a:normAutofit/>
          </a:bodyPr>
          <a:lstStyle/>
          <a:p>
            <a:r>
              <a:rPr lang="hy-AM" sz="6000" dirty="0" smtClean="0"/>
              <a:t>Գործնական Աշխատանք</a:t>
            </a:r>
            <a:endParaRPr lang="ru-RU" sz="6000" dirty="0"/>
          </a:p>
        </p:txBody>
      </p:sp>
      <p:sp>
        <p:nvSpPr>
          <p:cNvPr id="3" name="Подзаголовок 2"/>
          <p:cNvSpPr>
            <a:spLocks noGrp="1"/>
          </p:cNvSpPr>
          <p:nvPr>
            <p:ph type="subTitle" idx="1"/>
          </p:nvPr>
        </p:nvSpPr>
        <p:spPr>
          <a:xfrm>
            <a:off x="903110" y="1828800"/>
            <a:ext cx="10651067" cy="2077156"/>
          </a:xfrm>
        </p:spPr>
        <p:txBody>
          <a:bodyPr>
            <a:noAutofit/>
          </a:bodyPr>
          <a:lstStyle/>
          <a:p>
            <a:r>
              <a:rPr lang="hy-AM" sz="3600" dirty="0" smtClean="0">
                <a:solidFill>
                  <a:schemeClr val="tx1"/>
                </a:solidFill>
              </a:rPr>
              <a:t>Թեմա՝  Աստվածաբանության յոթ առաքինություները և յոթ մոլությունները </a:t>
            </a:r>
          </a:p>
          <a:p>
            <a:endParaRPr lang="hy-AM" sz="3600" dirty="0" smtClean="0">
              <a:solidFill>
                <a:schemeClr val="tx1"/>
              </a:solidFill>
            </a:endParaRPr>
          </a:p>
          <a:p>
            <a:r>
              <a:rPr lang="hy-AM" sz="3600" dirty="0" smtClean="0">
                <a:solidFill>
                  <a:schemeClr val="tx1"/>
                </a:solidFill>
              </a:rPr>
              <a:t>Կազմեցին՝  </a:t>
            </a:r>
            <a:r>
              <a:rPr lang="hy-AM" sz="4800" dirty="0" smtClean="0">
                <a:solidFill>
                  <a:schemeClr val="tx1"/>
                </a:solidFill>
              </a:rPr>
              <a:t>10</a:t>
            </a:r>
            <a:r>
              <a:rPr lang="hy-AM" sz="2800" i="1" dirty="0" smtClean="0">
                <a:solidFill>
                  <a:schemeClr val="tx1"/>
                </a:solidFill>
              </a:rPr>
              <a:t>բ</a:t>
            </a:r>
            <a:r>
              <a:rPr lang="hy-AM" sz="3600" i="1" dirty="0" smtClean="0">
                <a:solidFill>
                  <a:schemeClr val="tx1"/>
                </a:solidFill>
              </a:rPr>
              <a:t> </a:t>
            </a:r>
            <a:r>
              <a:rPr lang="hy-AM" sz="3600" dirty="0" smtClean="0">
                <a:solidFill>
                  <a:schemeClr val="tx1"/>
                </a:solidFill>
              </a:rPr>
              <a:t>դասարանի աշակերտները</a:t>
            </a:r>
          </a:p>
          <a:p>
            <a:endParaRPr lang="hy-AM" sz="3600" dirty="0" smtClean="0">
              <a:solidFill>
                <a:schemeClr val="tx1"/>
              </a:solidFill>
            </a:endParaRPr>
          </a:p>
          <a:p>
            <a:r>
              <a:rPr lang="hy-AM" sz="3600" dirty="0" smtClean="0">
                <a:solidFill>
                  <a:schemeClr val="tx1"/>
                </a:solidFill>
              </a:rPr>
              <a:t>Ուսուցչուհի՝  Խանում Օխոյան</a:t>
            </a:r>
            <a:endParaRPr lang="ru-RU" sz="3600" dirty="0">
              <a:solidFill>
                <a:schemeClr val="tx1"/>
              </a:solidFill>
            </a:endParaRPr>
          </a:p>
        </p:txBody>
      </p:sp>
    </p:spTree>
    <p:extLst>
      <p:ext uri="{BB962C8B-B14F-4D97-AF65-F5344CB8AC3E}">
        <p14:creationId xmlns:p14="http://schemas.microsoft.com/office/powerpoint/2010/main" val="1390713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4100" y="0"/>
            <a:ext cx="3658833" cy="474132"/>
          </a:xfrm>
        </p:spPr>
        <p:txBody>
          <a:bodyPr>
            <a:normAutofit fontScale="90000"/>
          </a:bodyPr>
          <a:lstStyle/>
          <a:p>
            <a:r>
              <a:rPr lang="hy-AM" sz="3600" dirty="0" smtClean="0">
                <a:latin typeface="Sylfaen" panose="010A0502050306030303" pitchFamily="18" charset="0"/>
              </a:rPr>
              <a:t>Բղջախոհություն</a:t>
            </a:r>
            <a:endParaRPr lang="ru-RU" sz="3600" dirty="0">
              <a:latin typeface="Sylfaen" panose="010A0502050306030303"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9" y="1343377"/>
            <a:ext cx="4020292" cy="3002757"/>
          </a:xfrm>
        </p:spPr>
      </p:pic>
      <p:sp>
        <p:nvSpPr>
          <p:cNvPr id="4" name="Текст 3"/>
          <p:cNvSpPr>
            <a:spLocks noGrp="1"/>
          </p:cNvSpPr>
          <p:nvPr>
            <p:ph type="body" sz="half" idx="2"/>
          </p:nvPr>
        </p:nvSpPr>
        <p:spPr>
          <a:xfrm>
            <a:off x="4025271" y="654754"/>
            <a:ext cx="8166729" cy="1659468"/>
          </a:xfrm>
        </p:spPr>
        <p:txBody>
          <a:bodyPr>
            <a:normAutofit fontScale="25000" lnSpcReduction="20000"/>
          </a:bodyPr>
          <a:lstStyle/>
          <a:p>
            <a:pPr algn="just"/>
            <a:r>
              <a:rPr lang="hy-AM" sz="5600" dirty="0">
                <a:solidFill>
                  <a:srgbClr val="000000"/>
                </a:solidFill>
                <a:latin typeface="Sylfaen" panose="010A0502050306030303" pitchFamily="18" charset="0"/>
              </a:rPr>
              <a:t>Բղջախոհությունը անմաքուր և անպարկեշտ, ցանկական բաների մասին խորհելն է: Այս մեղքը ծնում է անամոթ հայացքներ, անպատկառություն ու լրբություն, անպարկեշտ խոսքերի արտաբերում և այլն, որոնք կարող են ապականել նրա թե՛ մարմինը և թե՛ հոգին («Մեղա Աստուծոյ», Սբ. Էջմիածին, </a:t>
            </a:r>
            <a:r>
              <a:rPr lang="hy-AM" sz="5600" dirty="0" smtClean="0">
                <a:solidFill>
                  <a:srgbClr val="000000"/>
                </a:solidFill>
                <a:latin typeface="Sylfaen" panose="010A0502050306030303" pitchFamily="18" charset="0"/>
              </a:rPr>
              <a:t>2001</a:t>
            </a:r>
            <a:r>
              <a:rPr lang="hy-AM" sz="5600" dirty="0">
                <a:solidFill>
                  <a:srgbClr val="000000"/>
                </a:solidFill>
                <a:latin typeface="Sylfaen" panose="010A0502050306030303" pitchFamily="18" charset="0"/>
              </a:rPr>
              <a:t>Անմաքուր այս աշխարհից վատ մտքերը անարգել ներխուժում են դեպի միտքը, եթե չեն էլ կասեցվում, հիմնավորվում են`վերածվելով կպչուն մտքի, խոսքի և գործի: Դրա հետևանքով միլիոնավոր մարդիկ բղջախոհության սարդոստայնում են`զրկված լինելով աստվածատուր ազատությունից: Պողոս առաքյալն այս մասին ասում է.«Եղբայրնե՛ր, Աստված կանչեց ձեզ, որ ազատ լինեք, նայեցե՛ք միայն, որ այդ ազատությունը մարդկային ցանկություններ կատարելու պատրվակ չդառնա, այլ սիրով ծառայեցե՛ք միմյանց» (Գաղատացիներ 5.13-14</a:t>
            </a:r>
            <a:r>
              <a:rPr lang="hy-AM" sz="5600" dirty="0" smtClean="0">
                <a:solidFill>
                  <a:srgbClr val="000000"/>
                </a:solidFill>
                <a:latin typeface="Sylfaen" panose="010A0502050306030303" pitchFamily="18" charset="0"/>
              </a:rPr>
              <a:t>):</a:t>
            </a:r>
          </a:p>
          <a:p>
            <a:pPr algn="just"/>
            <a:r>
              <a:rPr lang="hy-AM" sz="5600" dirty="0" smtClean="0">
                <a:solidFill>
                  <a:srgbClr val="000000"/>
                </a:solidFill>
                <a:latin typeface="Sylfaen" panose="010A0502050306030303" pitchFamily="18" charset="0"/>
              </a:rPr>
              <a:t>Սուրբ </a:t>
            </a:r>
            <a:r>
              <a:rPr lang="hy-AM" sz="5600" dirty="0">
                <a:solidFill>
                  <a:srgbClr val="000000"/>
                </a:solidFill>
                <a:latin typeface="Sylfaen" panose="010A0502050306030303" pitchFamily="18" charset="0"/>
              </a:rPr>
              <a:t>Երրորդություն եկեղեցու հոգևոր հովիվ Տեր Եսայի քհն. Արթենյանը բղջախոհության և նրա հաղթահարման մասին հետևյալն է ասում. «Բղջախոհություն նշանակում է պիղծ մտքեր ունենալ: Երբեք մարդուն չի կարելի ստիպել, որ չմտածի, այսինքն`մարդը չի կարող չմտածել, հետևաբար, մեր առաքինություններն ուղղված չեն չար մտքերի դեմ պայքարելու, այլ կոչված են վերահսկելու միտքը, թե ի՛նչ կամ ինչպե՛ս ենք մտածում: Մարմնի մաքրությունն անմիջական կապ ունի հոգու մաքրության, այսինքն`մտքի մաքրության հետ: Երբ մարդու միտքը պիղծ է, նրա հոգևոր կյանքն էլ մաքուր չէ: Ամեն ինչ սկսվում է մտքից, ինչպես Քրիստոս Ավետարանում մեզ ասում է, որ եթե նույնիսկ շնության մասին մտածես, դա էլ է մեղք: Քրիստոս սովորեցնում է մի պարզ ճշմարտություն, որ ցանկացած մեղքի արմատ մտքի մեջ է: Հետևաբար ամբողջ խնդիրը կայանում է նրանում, թե մենք ինչ ուղղությամբ ենք ուղղորդում մեր միտքը, մենք կարող ենք կառավարել մեր միտքը, և քրիստոնեությունը մեզ ավելի սրա՛ն է առաջնորդում: Եթե մեր մեջ ծնվում են վատ մտքեր, մենք ունենք երկու ճանապարհ`կամ աղոթել, կամ ավելի բարի, դրական և աստվածահաճո բաների մասին </a:t>
            </a:r>
            <a:r>
              <a:rPr lang="hy-AM" sz="5600" dirty="0" smtClean="0">
                <a:solidFill>
                  <a:srgbClr val="000000"/>
                </a:solidFill>
                <a:latin typeface="Sylfaen" panose="010A0502050306030303" pitchFamily="18" charset="0"/>
              </a:rPr>
              <a:t>մտածել։</a:t>
            </a:r>
          </a:p>
          <a:p>
            <a:pPr algn="just"/>
            <a:r>
              <a:rPr lang="hy-AM" sz="5600" dirty="0" smtClean="0">
                <a:solidFill>
                  <a:srgbClr val="000000"/>
                </a:solidFill>
                <a:latin typeface="Sylfaen" panose="010A0502050306030303" pitchFamily="18" charset="0"/>
              </a:rPr>
              <a:t>Պողոս </a:t>
            </a:r>
            <a:r>
              <a:rPr lang="hy-AM" sz="5600" dirty="0">
                <a:solidFill>
                  <a:srgbClr val="000000"/>
                </a:solidFill>
                <a:latin typeface="Sylfaen" panose="010A0502050306030303" pitchFamily="18" charset="0"/>
              </a:rPr>
              <a:t>պատրիարք Ադրիանուպոլսեցին իր «Խրատի թանգարան» գրքում երիտասարդների համար առաջնային է համարում նախ առաքինությամբ կրթվելը</a:t>
            </a:r>
            <a:r>
              <a:rPr lang="hy-AM" sz="5600" dirty="0" smtClean="0">
                <a:solidFill>
                  <a:srgbClr val="000000"/>
                </a:solidFill>
                <a:latin typeface="Sylfaen" panose="010A0502050306030303" pitchFamily="18" charset="0"/>
              </a:rPr>
              <a:t>ար </a:t>
            </a:r>
            <a:r>
              <a:rPr lang="hy-AM" sz="5600" dirty="0">
                <a:solidFill>
                  <a:srgbClr val="000000"/>
                </a:solidFill>
                <a:latin typeface="Sylfaen" panose="010A0502050306030303" pitchFamily="18" charset="0"/>
              </a:rPr>
              <a:t>մտքերը փոխարինել բարի մտքերով</a:t>
            </a:r>
            <a:r>
              <a:rPr lang="hy-AM" sz="5600" dirty="0" smtClean="0">
                <a:solidFill>
                  <a:srgbClr val="000000"/>
                </a:solidFill>
                <a:latin typeface="Sylfaen" panose="010A0502050306030303" pitchFamily="18" charset="0"/>
              </a:rPr>
              <a:t>»:</a:t>
            </a:r>
            <a:r>
              <a:rPr lang="hy-AM" sz="5600" dirty="0">
                <a:solidFill>
                  <a:srgbClr val="000000"/>
                </a:solidFill>
                <a:latin typeface="Sylfaen" panose="010A0502050306030303" pitchFamily="18" charset="0"/>
              </a:rPr>
              <a:t>Ըստ պատրիարքի`մոլին կարծում է, թե հանգիստ ու դյուրություն է փնտրում, բայց ամեն ինչում նրան ընդառաջ են ելնում տանջանքն ու մահը: Շարունակելով նշում է, որ մարմնական հեշտանքն առավել է մաշում մարդու կյանքը, քան աշխատանքն ու ջանքը: Առավել շատ մեռնում են ցանկական սիրուց, քան երկաթե սրով: Մեծ մտածողը երանելի է համարում նրան, ով իմաստությամբ հաղթում է մարմնի ցանկությանը և ոչ թե հաղթվում և ասում է, որ բղջախոհությունը կա՛մ պահեցողությամբ է խափանվում, կա՛մ ծերությամբ, կա՛մ մահվամբ:</a:t>
            </a:r>
            <a:endParaRPr lang="hy-AM" sz="5600" dirty="0" smtClean="0">
              <a:solidFill>
                <a:srgbClr val="000000"/>
              </a:solidFill>
              <a:latin typeface="Sylfaen" panose="010A0502050306030303" pitchFamily="18" charset="0"/>
            </a:endParaRPr>
          </a:p>
          <a:p>
            <a:pPr algn="just"/>
            <a:endParaRPr lang="hy-AM" sz="5600" dirty="0" smtClean="0">
              <a:solidFill>
                <a:srgbClr val="000000"/>
              </a:solidFill>
              <a:latin typeface="tahoma" panose="020B0604030504040204" pitchFamily="34" charset="0"/>
            </a:endParaRPr>
          </a:p>
          <a:p>
            <a:pPr algn="just"/>
            <a:endParaRPr lang="hy-AM" dirty="0">
              <a:solidFill>
                <a:srgbClr val="000000"/>
              </a:solidFill>
              <a:latin typeface="tahoma" panose="020B0604030504040204" pitchFamily="34" charset="0"/>
            </a:endParaRPr>
          </a:p>
        </p:txBody>
      </p:sp>
      <p:sp>
        <p:nvSpPr>
          <p:cNvPr id="6" name="Прямоугольник 5"/>
          <p:cNvSpPr/>
          <p:nvPr/>
        </p:nvSpPr>
        <p:spPr>
          <a:xfrm>
            <a:off x="101933" y="4346134"/>
            <a:ext cx="3622167" cy="46284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Տեր Եսայի Արթենյան</a:t>
            </a:r>
            <a:endParaRPr lang="ru-RU" i="1" dirty="0">
              <a:latin typeface="Sylfaen" panose="010A0502050306030303" pitchFamily="18" charset="0"/>
            </a:endParaRPr>
          </a:p>
        </p:txBody>
      </p:sp>
    </p:spTree>
    <p:extLst>
      <p:ext uri="{BB962C8B-B14F-4D97-AF65-F5344CB8AC3E}">
        <p14:creationId xmlns:p14="http://schemas.microsoft.com/office/powerpoint/2010/main" val="79948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3689" y="2652889"/>
            <a:ext cx="9279467" cy="1173163"/>
          </a:xfrm>
        </p:spPr>
        <p:txBody>
          <a:bodyPr/>
          <a:lstStyle/>
          <a:p>
            <a:r>
              <a:rPr lang="hy-AM" sz="6000" dirty="0" smtClean="0"/>
              <a:t>շնորհակալություն</a:t>
            </a:r>
            <a:endParaRPr lang="ru-RU" sz="6000" dirty="0"/>
          </a:p>
        </p:txBody>
      </p:sp>
    </p:spTree>
    <p:extLst>
      <p:ext uri="{BB962C8B-B14F-4D97-AF65-F5344CB8AC3E}">
        <p14:creationId xmlns:p14="http://schemas.microsoft.com/office/powerpoint/2010/main" val="23676983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045" y="750499"/>
            <a:ext cx="10790767" cy="1429808"/>
          </a:xfrm>
        </p:spPr>
        <p:txBody>
          <a:bodyPr>
            <a:normAutofit fontScale="90000"/>
          </a:bodyPr>
          <a:lstStyle/>
          <a:p>
            <a:pPr algn="ctr"/>
            <a:r>
              <a:rPr lang="hy-AM" sz="1800" dirty="0" smtClean="0">
                <a:solidFill>
                  <a:schemeClr val="tx1"/>
                </a:solidFill>
              </a:rPr>
              <a:t>Մեզ հայտնի է, որ Աստված մարդկությանը շնորհել է առաքինություններ՝  </a:t>
            </a:r>
            <a:r>
              <a:rPr lang="hy-AM" sz="1800" i="1" dirty="0" smtClean="0">
                <a:solidFill>
                  <a:schemeClr val="tx1"/>
                </a:solidFill>
              </a:rPr>
              <a:t>խոնարհություն, եղբայրություն, հեզություն, ողջախոհություն, ժուժկալություն, ողորմածություն, աշխատասիրություն։ </a:t>
            </a:r>
            <a:r>
              <a:rPr lang="hy-AM" sz="1800" dirty="0" smtClean="0">
                <a:solidFill>
                  <a:schemeClr val="tx1"/>
                </a:solidFill>
              </a:rPr>
              <a:t>Եվ միայն վերոնշյալ հատկություններն իրենց մեջ կրող ու դրանք անվերապահորեն կատարող մարդիկ են հասնելու աստվածային կատարելությանը, ձուլվելու Աստծո էությանն ու թույլտվություն ստանալու բարձրյալից՝  բնակվելու հավերժական դրախտում․․․</a:t>
            </a:r>
            <a:r>
              <a:rPr lang="hy-AM" sz="1800" dirty="0">
                <a:solidFill>
                  <a:schemeClr val="tx1"/>
                </a:solidFill>
              </a:rPr>
              <a:t/>
            </a:r>
            <a:br>
              <a:rPr lang="hy-AM" sz="1800" dirty="0">
                <a:solidFill>
                  <a:schemeClr val="tx1"/>
                </a:solidFill>
              </a:rPr>
            </a:br>
            <a:r>
              <a:rPr lang="hy-AM" sz="1800" dirty="0" smtClean="0">
                <a:solidFill>
                  <a:schemeClr val="tx1"/>
                </a:solidFill>
              </a:rPr>
              <a:t>Սակայն, սրանց հակառակ աստվածաբաններն առանձնացնում են նաև </a:t>
            </a:r>
            <a:r>
              <a:rPr lang="hy-AM" sz="1800" i="1" dirty="0" smtClean="0">
                <a:solidFill>
                  <a:schemeClr val="tx1"/>
                </a:solidFill>
              </a:rPr>
              <a:t>յոթ մոլություններ կամ մեղքեր, </a:t>
            </a:r>
            <a:r>
              <a:rPr lang="hy-AM" sz="1800" dirty="0" smtClean="0">
                <a:solidFill>
                  <a:schemeClr val="tx1"/>
                </a:solidFill>
              </a:rPr>
              <a:t>որոնց հետ որոշակիորեն կապված են մարդկային մյուս բոլոր մեղքերը։</a:t>
            </a:r>
            <a:br>
              <a:rPr lang="hy-AM" sz="1800" dirty="0" smtClean="0">
                <a:solidFill>
                  <a:schemeClr val="tx1"/>
                </a:solidFill>
              </a:rPr>
            </a:br>
            <a:r>
              <a:rPr lang="hy-AM" sz="1800" dirty="0" smtClean="0">
                <a:solidFill>
                  <a:schemeClr val="tx1"/>
                </a:solidFill>
              </a:rPr>
              <a:t/>
            </a:r>
            <a:br>
              <a:rPr lang="hy-AM" sz="1800" dirty="0" smtClean="0">
                <a:solidFill>
                  <a:schemeClr val="tx1"/>
                </a:solidFill>
              </a:rPr>
            </a:br>
            <a:r>
              <a:rPr lang="hy-AM" sz="1800" dirty="0" smtClean="0">
                <a:solidFill>
                  <a:schemeClr val="tx1"/>
                </a:solidFill>
              </a:rPr>
              <a:t/>
            </a:r>
            <a:br>
              <a:rPr lang="hy-AM" sz="1800" dirty="0" smtClean="0">
                <a:solidFill>
                  <a:schemeClr val="tx1"/>
                </a:solidFill>
              </a:rPr>
            </a:br>
            <a:r>
              <a:rPr lang="hy-AM" sz="2200" dirty="0" smtClean="0">
                <a:solidFill>
                  <a:schemeClr val="tx1"/>
                </a:solidFill>
              </a:rPr>
              <a:t>Մեր խումբն այսօր ավելի մանրամասն անդրադառնալու է </a:t>
            </a:r>
            <a:r>
              <a:rPr lang="hy-AM" sz="2200" i="1" dirty="0" smtClean="0">
                <a:solidFill>
                  <a:schemeClr val="tx1"/>
                </a:solidFill>
              </a:rPr>
              <a:t>յոթ մոլություններին։</a:t>
            </a:r>
            <a:endParaRPr lang="ru-RU" sz="2200" i="1" dirty="0">
              <a:solidFill>
                <a:schemeClr val="tx1"/>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20045" y="2667226"/>
            <a:ext cx="4754563" cy="3546198"/>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00114" y="2667225"/>
            <a:ext cx="4526543" cy="3546199"/>
          </a:xfrm>
        </p:spPr>
      </p:pic>
    </p:spTree>
    <p:extLst>
      <p:ext uri="{BB962C8B-B14F-4D97-AF65-F5344CB8AC3E}">
        <p14:creationId xmlns:p14="http://schemas.microsoft.com/office/powerpoint/2010/main" val="4024273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731520"/>
            <a:ext cx="10439400" cy="5849901"/>
          </a:xfrm>
        </p:spPr>
        <p:txBody>
          <a:bodyPr>
            <a:normAutofit/>
          </a:bodyPr>
          <a:lstStyle/>
          <a:p>
            <a:pPr marL="0" indent="0">
              <a:buNone/>
            </a:pPr>
            <a:r>
              <a:rPr lang="hy-AM" sz="3200" dirty="0" smtClean="0">
                <a:solidFill>
                  <a:schemeClr val="accent1">
                    <a:lumMod val="75000"/>
                  </a:schemeClr>
                </a:solidFill>
              </a:rPr>
              <a:t>ԱՍՏՎԱԾԱԲԱՆՈՒԹՅԱՆ ՅՈԹ ՄՈԼՈՒԹՅՈՒՆՆԵՐԸ</a:t>
            </a:r>
            <a:endParaRPr lang="ru-RU" sz="3200" dirty="0">
              <a:solidFill>
                <a:schemeClr val="accent1">
                  <a:lumMod val="75000"/>
                </a:schemeClr>
              </a:solidFill>
            </a:endParaRPr>
          </a:p>
        </p:txBody>
      </p:sp>
      <p:sp>
        <p:nvSpPr>
          <p:cNvPr id="7" name="Овал 6"/>
          <p:cNvSpPr/>
          <p:nvPr/>
        </p:nvSpPr>
        <p:spPr>
          <a:xfrm>
            <a:off x="4459113" y="2545293"/>
            <a:ext cx="2551288" cy="2348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sz="1200" dirty="0" smtClean="0">
                <a:latin typeface="+mj-lt"/>
              </a:rPr>
              <a:t>ՅՈԹ ՄՈԼՈԻԹՅՈՒՆՆԵՐ</a:t>
            </a:r>
            <a:endParaRPr lang="ru-RU" sz="1200" dirty="0">
              <a:latin typeface="+mj-lt"/>
            </a:endParaRPr>
          </a:p>
        </p:txBody>
      </p:sp>
      <p:cxnSp>
        <p:nvCxnSpPr>
          <p:cNvPr id="14" name="Прямая соединительная линия 13"/>
          <p:cNvCxnSpPr/>
          <p:nvPr/>
        </p:nvCxnSpPr>
        <p:spPr>
          <a:xfrm flipH="1" flipV="1">
            <a:off x="4459113" y="2217385"/>
            <a:ext cx="688622" cy="503239"/>
          </a:xfrm>
          <a:prstGeom prst="line">
            <a:avLst/>
          </a:prstGeom>
        </p:spPr>
        <p:style>
          <a:lnRef idx="3">
            <a:schemeClr val="accent1"/>
          </a:lnRef>
          <a:fillRef idx="0">
            <a:schemeClr val="accent1"/>
          </a:fillRef>
          <a:effectRef idx="2">
            <a:schemeClr val="accent1"/>
          </a:effectRef>
          <a:fontRef idx="minor">
            <a:schemeClr val="tx1"/>
          </a:fontRef>
        </p:style>
      </p:cxnSp>
      <p:sp>
        <p:nvSpPr>
          <p:cNvPr id="17" name="Скругленный прямоугольник 16"/>
          <p:cNvSpPr/>
          <p:nvPr/>
        </p:nvSpPr>
        <p:spPr>
          <a:xfrm>
            <a:off x="2355146" y="1683896"/>
            <a:ext cx="2248608" cy="63217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ՀՊԱՐՏՈՒԹՅՈՒՆ</a:t>
            </a:r>
            <a:endParaRPr lang="ru-RU" dirty="0">
              <a:latin typeface="Sylfaen" panose="010A0502050306030303" pitchFamily="18" charset="0"/>
            </a:endParaRPr>
          </a:p>
        </p:txBody>
      </p:sp>
      <p:cxnSp>
        <p:nvCxnSpPr>
          <p:cNvPr id="22" name="Прямая соединительная линия 21"/>
          <p:cNvCxnSpPr/>
          <p:nvPr/>
        </p:nvCxnSpPr>
        <p:spPr>
          <a:xfrm flipV="1">
            <a:off x="6412089" y="2243840"/>
            <a:ext cx="733778" cy="476784"/>
          </a:xfrm>
          <a:prstGeom prst="line">
            <a:avLst/>
          </a:prstGeom>
        </p:spPr>
        <p:style>
          <a:lnRef idx="3">
            <a:schemeClr val="accent1"/>
          </a:lnRef>
          <a:fillRef idx="0">
            <a:schemeClr val="accent1"/>
          </a:fillRef>
          <a:effectRef idx="2">
            <a:schemeClr val="accent1"/>
          </a:effectRef>
          <a:fontRef idx="minor">
            <a:schemeClr val="tx1"/>
          </a:fontRef>
        </p:style>
      </p:cxnSp>
      <p:sp>
        <p:nvSpPr>
          <p:cNvPr id="23" name="Скругленный прямоугольник 22"/>
          <p:cNvSpPr/>
          <p:nvPr/>
        </p:nvSpPr>
        <p:spPr>
          <a:xfrm>
            <a:off x="6980767" y="1714236"/>
            <a:ext cx="2269066" cy="663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ԾՈՒԼՈԻԹՅՈՒՆ</a:t>
            </a:r>
            <a:endParaRPr lang="ru-RU" dirty="0">
              <a:latin typeface="Sylfaen" panose="010A0502050306030303" pitchFamily="18" charset="0"/>
            </a:endParaRPr>
          </a:p>
        </p:txBody>
      </p:sp>
      <p:cxnSp>
        <p:nvCxnSpPr>
          <p:cNvPr id="25" name="Прямая соединительная линия 24"/>
          <p:cNvCxnSpPr>
            <a:endCxn id="26" idx="3"/>
          </p:cNvCxnSpPr>
          <p:nvPr/>
        </p:nvCxnSpPr>
        <p:spPr>
          <a:xfrm flipH="1" flipV="1">
            <a:off x="3623732" y="3674180"/>
            <a:ext cx="894648" cy="13934"/>
          </a:xfrm>
          <a:prstGeom prst="line">
            <a:avLst/>
          </a:prstGeom>
        </p:spPr>
        <p:style>
          <a:lnRef idx="3">
            <a:schemeClr val="accent1"/>
          </a:lnRef>
          <a:fillRef idx="0">
            <a:schemeClr val="accent1"/>
          </a:fillRef>
          <a:effectRef idx="2">
            <a:schemeClr val="accent1"/>
          </a:effectRef>
          <a:fontRef idx="minor">
            <a:schemeClr val="tx1"/>
          </a:fontRef>
        </p:style>
      </p:cxnSp>
      <p:sp>
        <p:nvSpPr>
          <p:cNvPr id="26" name="Скругленный прямоугольник 25"/>
          <p:cNvSpPr/>
          <p:nvPr/>
        </p:nvSpPr>
        <p:spPr>
          <a:xfrm>
            <a:off x="1738487" y="3397602"/>
            <a:ext cx="1885245" cy="553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ՆԱԽԱՆՁ</a:t>
            </a:r>
            <a:endParaRPr lang="ru-RU" dirty="0">
              <a:latin typeface="Sylfaen" panose="010A0502050306030303" pitchFamily="18" charset="0"/>
            </a:endParaRPr>
          </a:p>
        </p:txBody>
      </p:sp>
      <p:cxnSp>
        <p:nvCxnSpPr>
          <p:cNvPr id="28" name="Прямая соединительная линия 27"/>
          <p:cNvCxnSpPr/>
          <p:nvPr/>
        </p:nvCxnSpPr>
        <p:spPr>
          <a:xfrm>
            <a:off x="7010401" y="3674180"/>
            <a:ext cx="963788"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Скругленный прямоугольник 28"/>
          <p:cNvSpPr/>
          <p:nvPr/>
        </p:nvSpPr>
        <p:spPr>
          <a:xfrm>
            <a:off x="7786514" y="3366381"/>
            <a:ext cx="2095500" cy="615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ԱԳԱՀՈՒԹՅՈՒՆ</a:t>
            </a:r>
            <a:endParaRPr lang="ru-RU" dirty="0">
              <a:latin typeface="Sylfaen" panose="010A0502050306030303" pitchFamily="18" charset="0"/>
            </a:endParaRPr>
          </a:p>
        </p:txBody>
      </p:sp>
      <p:cxnSp>
        <p:nvCxnSpPr>
          <p:cNvPr id="34" name="Прямая соединительная линия 33"/>
          <p:cNvCxnSpPr>
            <a:stCxn id="7" idx="3"/>
          </p:cNvCxnSpPr>
          <p:nvPr/>
        </p:nvCxnSpPr>
        <p:spPr>
          <a:xfrm flipH="1">
            <a:off x="4028724" y="4549511"/>
            <a:ext cx="804016" cy="343870"/>
          </a:xfrm>
          <a:prstGeom prst="line">
            <a:avLst/>
          </a:prstGeom>
        </p:spPr>
        <p:style>
          <a:lnRef idx="3">
            <a:schemeClr val="accent1"/>
          </a:lnRef>
          <a:fillRef idx="0">
            <a:schemeClr val="accent1"/>
          </a:fillRef>
          <a:effectRef idx="2">
            <a:schemeClr val="accent1"/>
          </a:effectRef>
          <a:fontRef idx="minor">
            <a:schemeClr val="tx1"/>
          </a:fontRef>
        </p:style>
      </p:cxnSp>
      <p:sp>
        <p:nvSpPr>
          <p:cNvPr id="35" name="Скругленный прямоугольник 34"/>
          <p:cNvSpPr/>
          <p:nvPr/>
        </p:nvSpPr>
        <p:spPr>
          <a:xfrm>
            <a:off x="1975557" y="4721446"/>
            <a:ext cx="2053168" cy="640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ԲԱՐԿՈՒԹՅՈՒՆ</a:t>
            </a:r>
            <a:endParaRPr lang="ru-RU" dirty="0">
              <a:latin typeface="Sylfaen" panose="010A0502050306030303" pitchFamily="18" charset="0"/>
            </a:endParaRPr>
          </a:p>
        </p:txBody>
      </p:sp>
      <p:cxnSp>
        <p:nvCxnSpPr>
          <p:cNvPr id="37" name="Прямая соединительная линия 36"/>
          <p:cNvCxnSpPr>
            <a:stCxn id="7" idx="5"/>
          </p:cNvCxnSpPr>
          <p:nvPr/>
        </p:nvCxnSpPr>
        <p:spPr>
          <a:xfrm>
            <a:off x="6636774" y="4549511"/>
            <a:ext cx="892915" cy="417600"/>
          </a:xfrm>
          <a:prstGeom prst="line">
            <a:avLst/>
          </a:prstGeom>
        </p:spPr>
        <p:style>
          <a:lnRef idx="3">
            <a:schemeClr val="accent1"/>
          </a:lnRef>
          <a:fillRef idx="0">
            <a:schemeClr val="accent1"/>
          </a:fillRef>
          <a:effectRef idx="2">
            <a:schemeClr val="accent1"/>
          </a:effectRef>
          <a:fontRef idx="minor">
            <a:schemeClr val="tx1"/>
          </a:fontRef>
        </p:style>
      </p:cxnSp>
      <p:sp>
        <p:nvSpPr>
          <p:cNvPr id="38" name="Скругленный прямоугольник 37"/>
          <p:cNvSpPr/>
          <p:nvPr/>
        </p:nvSpPr>
        <p:spPr>
          <a:xfrm>
            <a:off x="7407080" y="4595193"/>
            <a:ext cx="2752920" cy="67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ՈՐԿՐԱՄՈԼՈՒԹՅՈՒՆ</a:t>
            </a:r>
            <a:endParaRPr lang="ru-RU" dirty="0">
              <a:latin typeface="Sylfaen" panose="010A0502050306030303" pitchFamily="18" charset="0"/>
            </a:endParaRPr>
          </a:p>
        </p:txBody>
      </p:sp>
      <p:cxnSp>
        <p:nvCxnSpPr>
          <p:cNvPr id="42" name="Прямая соединительная линия 41"/>
          <p:cNvCxnSpPr>
            <a:stCxn id="7" idx="4"/>
          </p:cNvCxnSpPr>
          <p:nvPr/>
        </p:nvCxnSpPr>
        <p:spPr>
          <a:xfrm>
            <a:off x="5734757" y="4893381"/>
            <a:ext cx="0" cy="739775"/>
          </a:xfrm>
          <a:prstGeom prst="line">
            <a:avLst/>
          </a:prstGeom>
        </p:spPr>
        <p:style>
          <a:lnRef idx="3">
            <a:schemeClr val="accent1"/>
          </a:lnRef>
          <a:fillRef idx="0">
            <a:schemeClr val="accent1"/>
          </a:fillRef>
          <a:effectRef idx="2">
            <a:schemeClr val="accent1"/>
          </a:effectRef>
          <a:fontRef idx="minor">
            <a:schemeClr val="tx1"/>
          </a:fontRef>
        </p:style>
      </p:cxnSp>
      <p:sp>
        <p:nvSpPr>
          <p:cNvPr id="43" name="Скругленный прямоугольник 42"/>
          <p:cNvSpPr/>
          <p:nvPr/>
        </p:nvSpPr>
        <p:spPr>
          <a:xfrm>
            <a:off x="4392947" y="5602288"/>
            <a:ext cx="3014133" cy="677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y-AM" dirty="0" smtClean="0">
                <a:latin typeface="Sylfaen" panose="010A0502050306030303" pitchFamily="18" charset="0"/>
              </a:rPr>
              <a:t>ԲՂՋԱԽՈՀՈՒԹՅՈՒՆ</a:t>
            </a:r>
            <a:endParaRPr lang="ru-RU" dirty="0">
              <a:latin typeface="Sylfaen" panose="010A0502050306030303" pitchFamily="18" charset="0"/>
            </a:endParaRPr>
          </a:p>
        </p:txBody>
      </p:sp>
    </p:spTree>
    <p:extLst>
      <p:ext uri="{BB962C8B-B14F-4D97-AF65-F5344CB8AC3E}">
        <p14:creationId xmlns:p14="http://schemas.microsoft.com/office/powerpoint/2010/main" val="290818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7823" y="-84189"/>
            <a:ext cx="4238472" cy="529650"/>
          </a:xfrm>
        </p:spPr>
        <p:txBody>
          <a:bodyPr>
            <a:normAutofit fontScale="90000"/>
          </a:bodyPr>
          <a:lstStyle/>
          <a:p>
            <a:r>
              <a:rPr lang="hy-AM" dirty="0" smtClean="0">
                <a:latin typeface="Sylfaen" panose="010A0502050306030303" pitchFamily="18" charset="0"/>
              </a:rPr>
              <a:t>Հպարտություն</a:t>
            </a:r>
            <a:endParaRPr lang="ru-RU" dirty="0">
              <a:latin typeface="Sylfaen" panose="010A0502050306030303" pitchFamily="18" charset="0"/>
            </a:endParaRPr>
          </a:p>
        </p:txBody>
      </p:sp>
      <p:sp>
        <p:nvSpPr>
          <p:cNvPr id="3" name="Текст 2"/>
          <p:cNvSpPr>
            <a:spLocks noGrp="1"/>
          </p:cNvSpPr>
          <p:nvPr>
            <p:ph type="body" idx="1"/>
          </p:nvPr>
        </p:nvSpPr>
        <p:spPr>
          <a:xfrm>
            <a:off x="383822" y="1333489"/>
            <a:ext cx="5937956" cy="666907"/>
          </a:xfrm>
        </p:spPr>
        <p:txBody>
          <a:bodyPr>
            <a:noAutofit/>
          </a:bodyPr>
          <a:lstStyle/>
          <a:p>
            <a:pPr algn="l"/>
            <a:r>
              <a:rPr lang="hy-AM" sz="1400" b="0" i="0" dirty="0" smtClean="0">
                <a:solidFill>
                  <a:schemeClr val="tx1"/>
                </a:solidFill>
                <a:effectLst/>
                <a:latin typeface="Sylfaen" panose="010A0502050306030303" pitchFamily="18" charset="0"/>
              </a:rPr>
              <a:t>«</a:t>
            </a:r>
            <a:r>
              <a:rPr lang="hy-AM" sz="1400" dirty="0">
                <a:solidFill>
                  <a:schemeClr val="tx1"/>
                </a:solidFill>
                <a:latin typeface="Sylfaen" panose="010A0502050306030303" pitchFamily="18" charset="0"/>
              </a:rPr>
              <a:t>Տերը հակառակ է ամբարտավաններին, նա շնորհ է տալիս խոնարհներին</a:t>
            </a:r>
            <a:r>
              <a:rPr lang="hy-AM" sz="1400" b="0" i="0" dirty="0" smtClean="0">
                <a:solidFill>
                  <a:schemeClr val="tx1"/>
                </a:solidFill>
                <a:effectLst/>
                <a:latin typeface="Sylfaen" panose="010A0502050306030303" pitchFamily="18" charset="0"/>
              </a:rPr>
              <a:t>» (Առակ. 4:34):</a:t>
            </a:r>
          </a:p>
          <a:p>
            <a:pPr algn="l"/>
            <a:r>
              <a:rPr lang="hy-AM" sz="1400" b="0" i="0" dirty="0" smtClean="0">
                <a:solidFill>
                  <a:schemeClr val="tx1"/>
                </a:solidFill>
                <a:effectLst/>
                <a:latin typeface="Sylfaen" panose="010A0502050306030303" pitchFamily="18" charset="0"/>
              </a:rPr>
              <a:t>Յուրաքանչյուր մարդ կարող է հարց տալ, թե` «</a:t>
            </a:r>
            <a:r>
              <a:rPr lang="hy-AM" sz="1400" dirty="0">
                <a:solidFill>
                  <a:schemeClr val="tx1"/>
                </a:solidFill>
                <a:latin typeface="Sylfaen" panose="010A0502050306030303" pitchFamily="18" charset="0"/>
              </a:rPr>
              <a:t>Ի՞նչ է ամբարտավան և կամ ո՞վ է նա</a:t>
            </a:r>
            <a:r>
              <a:rPr lang="hy-AM" sz="1400" b="0" i="0" dirty="0" smtClean="0">
                <a:solidFill>
                  <a:schemeClr val="tx1"/>
                </a:solidFill>
                <a:effectLst/>
                <a:latin typeface="Sylfaen" panose="010A0502050306030303" pitchFamily="18" charset="0"/>
              </a:rPr>
              <a:t>»: Հայերելն լեզվի բառագրքում «ամբարտավան» բառի դիմաց գրված է հետևյալ բացատրությունը. «</a:t>
            </a:r>
            <a:r>
              <a:rPr lang="hy-AM" sz="1400" dirty="0">
                <a:solidFill>
                  <a:schemeClr val="tx1"/>
                </a:solidFill>
                <a:latin typeface="Sylfaen" panose="010A0502050306030303" pitchFamily="18" charset="0"/>
              </a:rPr>
              <a:t>Մի մարդ, որը հպարտ ու գոռոզ է</a:t>
            </a:r>
            <a:r>
              <a:rPr lang="hy-AM" sz="1400" b="0" i="0" dirty="0" smtClean="0">
                <a:solidFill>
                  <a:schemeClr val="tx1"/>
                </a:solidFill>
                <a:effectLst/>
                <a:latin typeface="Sylfaen" panose="010A0502050306030303" pitchFamily="18" charset="0"/>
              </a:rPr>
              <a:t>»: Այս բառին իբրև հոմանիշ դրված են` «ինքնահավան» և «մեծամիտ» բառերը:</a:t>
            </a:r>
          </a:p>
          <a:p>
            <a:pPr algn="l"/>
            <a:r>
              <a:rPr lang="hy-AM" sz="1400" b="0" i="0" dirty="0" smtClean="0">
                <a:solidFill>
                  <a:schemeClr val="tx1"/>
                </a:solidFill>
                <a:effectLst/>
                <a:latin typeface="Sylfaen" panose="010A0502050306030303" pitchFamily="18" charset="0"/>
              </a:rPr>
              <a:t>Այսօր՝ 21-րդ դարում, հիվանդագին մի վիճակ է տիրում մեր շուրջը: Մարդիկ ուղղակի տառապում են «</a:t>
            </a:r>
            <a:r>
              <a:rPr lang="hy-AM" sz="1400" dirty="0">
                <a:solidFill>
                  <a:schemeClr val="tx1"/>
                </a:solidFill>
                <a:latin typeface="Sylfaen" panose="010A0502050306030303" pitchFamily="18" charset="0"/>
              </a:rPr>
              <a:t>մեծության</a:t>
            </a:r>
            <a:r>
              <a:rPr lang="hy-AM" sz="1400" b="0" i="0" dirty="0" smtClean="0">
                <a:solidFill>
                  <a:schemeClr val="tx1"/>
                </a:solidFill>
                <a:effectLst/>
                <a:latin typeface="Sylfaen" panose="010A0502050306030303" pitchFamily="18" charset="0"/>
              </a:rPr>
              <a:t>» և «</a:t>
            </a:r>
            <a:r>
              <a:rPr lang="hy-AM" sz="1400" dirty="0">
                <a:solidFill>
                  <a:schemeClr val="tx1"/>
                </a:solidFill>
                <a:latin typeface="Sylfaen" panose="010A0502050306030303" pitchFamily="18" charset="0"/>
              </a:rPr>
              <a:t>ինքնահավանության</a:t>
            </a:r>
            <a:r>
              <a:rPr lang="hy-AM" sz="1400" b="0" i="0" dirty="0" smtClean="0">
                <a:solidFill>
                  <a:schemeClr val="tx1"/>
                </a:solidFill>
                <a:effectLst/>
                <a:latin typeface="Sylfaen" panose="010A0502050306030303" pitchFamily="18" charset="0"/>
              </a:rPr>
              <a:t>» մոլուցքից:</a:t>
            </a:r>
          </a:p>
          <a:p>
            <a:pPr algn="l"/>
            <a:r>
              <a:rPr lang="hy-AM" sz="1400" b="0" i="0" dirty="0" smtClean="0">
                <a:solidFill>
                  <a:schemeClr val="tx1"/>
                </a:solidFill>
                <a:effectLst/>
                <a:latin typeface="Sylfaen" panose="010A0502050306030303" pitchFamily="18" charset="0"/>
              </a:rPr>
              <a:t>Այս պատմությունը ճիշտ սրա մասին է.</a:t>
            </a:r>
          </a:p>
          <a:p>
            <a:pPr algn="l"/>
            <a:endParaRPr lang="ru-RU" sz="1600" dirty="0">
              <a:solidFill>
                <a:schemeClr val="tx1"/>
              </a:solidFill>
              <a:latin typeface="Sylfaen" panose="010A0502050306030303" pitchFamily="18" charset="0"/>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84059" y="3252611"/>
            <a:ext cx="3750573" cy="3200400"/>
          </a:xfrm>
        </p:spPr>
      </p:pic>
      <p:sp>
        <p:nvSpPr>
          <p:cNvPr id="5" name="Текст 4"/>
          <p:cNvSpPr>
            <a:spLocks noGrp="1"/>
          </p:cNvSpPr>
          <p:nvPr>
            <p:ph type="body" sz="quarter" idx="3"/>
          </p:nvPr>
        </p:nvSpPr>
        <p:spPr>
          <a:xfrm>
            <a:off x="383822" y="3620280"/>
            <a:ext cx="7732889" cy="2185484"/>
          </a:xfrm>
        </p:spPr>
        <p:txBody>
          <a:bodyPr>
            <a:noAutofit/>
          </a:bodyPr>
          <a:lstStyle/>
          <a:p>
            <a:pPr algn="l"/>
            <a:r>
              <a:rPr lang="hy-AM" sz="1400" b="0" i="0" dirty="0" smtClean="0">
                <a:effectLst/>
                <a:latin typeface="Sylfaen" panose="010A0502050306030303" pitchFamily="18" charset="0"/>
              </a:rPr>
              <a:t>«</a:t>
            </a:r>
            <a:r>
              <a:rPr lang="hy-AM" sz="1400" b="0" i="0" dirty="0" smtClean="0">
                <a:solidFill>
                  <a:schemeClr val="tx1"/>
                </a:solidFill>
                <a:effectLst/>
                <a:latin typeface="Sylfaen" panose="010A0502050306030303" pitchFamily="18" charset="0"/>
              </a:rPr>
              <a:t>Հին Հունաստանում ապրող մի ոմն իմաստուն ոսպ (աղքատի կերակուր) էր ուտում ծառի տակ: Նրան է մոտենում մի մեծահարուստ և հպարտ մի պալատական հռետոր ու ծաղրանքով խրատում. – Ո`վ իմաստուն մարդ, եթե դու քո խելացիությանդ հետ մի քիչ էլ շողոքորթություն ու հպարտություն ունենայիր և կարողանայիր կեղծավորություն անել, այժմ պալատում փառահեղ ճաշ կուտեիր:</a:t>
            </a:r>
            <a:br>
              <a:rPr lang="hy-AM" sz="1400" b="0" i="0" dirty="0" smtClean="0">
                <a:solidFill>
                  <a:schemeClr val="tx1"/>
                </a:solidFill>
                <a:effectLst/>
                <a:latin typeface="Sylfaen" panose="010A0502050306030303" pitchFamily="18" charset="0"/>
              </a:rPr>
            </a:br>
            <a:r>
              <a:rPr lang="hy-AM" sz="1400" b="0" i="0" dirty="0" smtClean="0">
                <a:solidFill>
                  <a:schemeClr val="tx1"/>
                </a:solidFill>
                <a:effectLst/>
                <a:latin typeface="Sylfaen" panose="010A0502050306030303" pitchFamily="18" charset="0"/>
              </a:rPr>
              <a:t>Իմաստունը անվրդով պատասխանում է.</a:t>
            </a:r>
            <a:br>
              <a:rPr lang="hy-AM" sz="1400" b="0" i="0" dirty="0" smtClean="0">
                <a:solidFill>
                  <a:schemeClr val="tx1"/>
                </a:solidFill>
                <a:effectLst/>
                <a:latin typeface="Sylfaen" panose="010A0502050306030303" pitchFamily="18" charset="0"/>
              </a:rPr>
            </a:br>
            <a:r>
              <a:rPr lang="hy-AM" sz="1400" b="0" i="0" dirty="0" smtClean="0">
                <a:solidFill>
                  <a:schemeClr val="tx1"/>
                </a:solidFill>
                <a:effectLst/>
                <a:latin typeface="Sylfaen" panose="010A0502050306030303" pitchFamily="18" charset="0"/>
              </a:rPr>
              <a:t>— Իսկ դու՝ ո՜վ ստախոս, եթե ոսպով բավարարվերիր, կարիք չէիր ունենա կեղծավորություն անելու և ստորանալու մեծերի առջև»:</a:t>
            </a:r>
          </a:p>
          <a:p>
            <a:pPr algn="l"/>
            <a:r>
              <a:rPr lang="hy-AM" sz="1400" b="0" i="0" dirty="0" smtClean="0">
                <a:solidFill>
                  <a:schemeClr val="tx1"/>
                </a:solidFill>
                <a:effectLst/>
                <a:latin typeface="Sylfaen" panose="010A0502050306030303" pitchFamily="18" charset="0"/>
              </a:rPr>
              <a:t>Համեստ և խոնարհ մարդուն երջանիկ ապրելու համար բավական է աշխարհի մի խաղաղ անկյունը սիրելի անձերով շրջապատված, մի պատառ հացը ու հոգու խաղաղությունը:</a:t>
            </a:r>
          </a:p>
          <a:p>
            <a:pPr algn="l"/>
            <a:r>
              <a:rPr lang="hy-AM" sz="1400" b="0" i="0" dirty="0" smtClean="0">
                <a:solidFill>
                  <a:schemeClr val="tx1"/>
                </a:solidFill>
                <a:effectLst/>
                <a:latin typeface="Sylfaen" panose="010A0502050306030303" pitchFamily="18" charset="0"/>
              </a:rPr>
              <a:t>Ամեն մարդ պետք է լավ ճանաչի իր անձը, որպեսզի իմանա իր բարի հատկությունները, վստահի իրեն և հաջողություն ունենա կյանքում, սակայն որևէ մեկը իրավունք չունի իրեն վերագրելու այնպիսի արժանիքներ, որոնք չունի և ոչ էլ իրավունք ունի վիրավորելու ուրիշներին, որքան էլ նրանցից բարձր լինի իր հարստությամբ, մտքով, հեղինակությամբ ու գեղեցկությամբ:</a:t>
            </a:r>
            <a:br>
              <a:rPr lang="hy-AM" sz="1400" b="0" i="0" dirty="0" smtClean="0">
                <a:solidFill>
                  <a:schemeClr val="tx1"/>
                </a:solidFill>
                <a:effectLst/>
                <a:latin typeface="Sylfaen" panose="010A0502050306030303" pitchFamily="18" charset="0"/>
              </a:rPr>
            </a:br>
            <a:r>
              <a:rPr lang="hy-AM" sz="1400" b="0" i="0" dirty="0" smtClean="0">
                <a:solidFill>
                  <a:schemeClr val="tx1"/>
                </a:solidFill>
                <a:effectLst/>
                <a:latin typeface="Sylfaen" panose="010A0502050306030303" pitchFamily="18" charset="0"/>
              </a:rPr>
              <a:t>Խոնարհությունը անզորության և վախկոտության նշան չի, (ինչպես սխալմամբ կարծում են որոշ մարդիկ), ու ոչ էլ մարմնավոր և կամ մտային հիվանդություն: Նա օրհնություն, առաքինություն և շնորհք է:</a:t>
            </a:r>
          </a:p>
          <a:p>
            <a:endParaRPr lang="ru-RU" sz="1600" dirty="0"/>
          </a:p>
        </p:txBody>
      </p:sp>
      <p:sp>
        <p:nvSpPr>
          <p:cNvPr id="6" name="Объект 5"/>
          <p:cNvSpPr>
            <a:spLocks noGrp="1"/>
          </p:cNvSpPr>
          <p:nvPr>
            <p:ph sz="quarter" idx="4"/>
          </p:nvPr>
        </p:nvSpPr>
        <p:spPr>
          <a:xfrm>
            <a:off x="7089140" y="364471"/>
            <a:ext cx="4808908" cy="2704305"/>
          </a:xfrm>
        </p:spPr>
        <p:txBody>
          <a:bodyPr>
            <a:noAutofit/>
          </a:bodyPr>
          <a:lstStyle/>
          <a:p>
            <a:pPr algn="r"/>
            <a:r>
              <a:rPr lang="hy-AM" sz="1600" b="0" i="0" dirty="0" smtClean="0">
                <a:effectLst/>
                <a:latin typeface="Sylfaen" panose="010A0502050306030303" pitchFamily="18" charset="0"/>
              </a:rPr>
              <a:t>Կ. Պոլսի Պատրիարք Պողոս Ադրիանուպոլսեցին իր «</a:t>
            </a:r>
            <a:r>
              <a:rPr lang="hy-AM" sz="1600" b="0" i="0" u="none" strike="noStrike" dirty="0" smtClean="0">
                <a:solidFill>
                  <a:schemeClr val="accent2">
                    <a:lumMod val="75000"/>
                  </a:schemeClr>
                </a:solidFill>
                <a:effectLst/>
                <a:latin typeface="Sylfaen" panose="010A0502050306030303" pitchFamily="18" charset="0"/>
                <a:hlinkClick r:id="rId3" tooltip="Պողոս Ադրիանապոլսեցի խրատի թանգարան.pdf"/>
              </a:rPr>
              <a:t>Խրատի Թանգարան</a:t>
            </a:r>
            <a:r>
              <a:rPr lang="hy-AM" sz="1600" b="0" i="0" dirty="0" smtClean="0">
                <a:effectLst/>
                <a:latin typeface="Sylfaen" panose="010A0502050306030303" pitchFamily="18" charset="0"/>
              </a:rPr>
              <a:t>» Գրքի «Հպարտություն» բաժնում ասում է.</a:t>
            </a:r>
          </a:p>
          <a:p>
            <a:pPr algn="r"/>
            <a:r>
              <a:rPr lang="hy-AM" sz="1600" b="0" i="0" dirty="0" smtClean="0">
                <a:effectLst/>
                <a:latin typeface="Sylfaen" panose="010A0502050306030303" pitchFamily="18" charset="0"/>
              </a:rPr>
              <a:t>«ԻԳ. Ամեն հպարտ կա’մ տգետ է, կամ հանդուգն: Տգետ է, որովհետև չունեցած բարին կարծում է, թե ունի, քանզի հպարտներին հատուկ է մտքով կուրանալ, և հանդուգն է, որովհետև ունեցած սակավ բարիքներով կամենում է ընկերների մեջ առավել բարձր երևալ, որով և արհամարհում է ուրիշներինէ իբրև բարիքներից զուրկ եղողներին»:</a:t>
            </a:r>
          </a:p>
          <a:p>
            <a:pPr algn="r"/>
            <a:r>
              <a:rPr lang="hy-AM" sz="1600" b="0" i="0" dirty="0" smtClean="0">
                <a:effectLst/>
                <a:latin typeface="Sylfaen" panose="010A0502050306030303" pitchFamily="18" charset="0"/>
              </a:rPr>
              <a:t>Հեռո’ւ մնացեք յոթը մահացու մեղքերից մեկից`ՀՊԱՐՏՈՒԹՅՈՒՆԻՑ: Ամեն:</a:t>
            </a:r>
          </a:p>
          <a:p>
            <a:endParaRPr lang="ru-RU" sz="1600" dirty="0">
              <a:latin typeface="Sylfaen" panose="010A0502050306030303" pitchFamily="18" charset="0"/>
            </a:endParaRPr>
          </a:p>
        </p:txBody>
      </p:sp>
    </p:spTree>
    <p:extLst>
      <p:ext uri="{BB962C8B-B14F-4D97-AF65-F5344CB8AC3E}">
        <p14:creationId xmlns:p14="http://schemas.microsoft.com/office/powerpoint/2010/main" val="2333561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2713" y="0"/>
            <a:ext cx="3522131" cy="451976"/>
          </a:xfrm>
        </p:spPr>
        <p:txBody>
          <a:bodyPr>
            <a:normAutofit fontScale="90000"/>
          </a:bodyPr>
          <a:lstStyle/>
          <a:p>
            <a:r>
              <a:rPr lang="hy-AM" dirty="0" smtClean="0">
                <a:latin typeface="Sylfaen" panose="010A0502050306030303" pitchFamily="18" charset="0"/>
              </a:rPr>
              <a:t>Ծուլություն</a:t>
            </a:r>
            <a:endParaRPr lang="ru-RU" dirty="0">
              <a:latin typeface="Sylfaen" panose="010A0502050306030303" pitchFamily="18" charset="0"/>
            </a:endParaRPr>
          </a:p>
        </p:txBody>
      </p:sp>
      <p:sp>
        <p:nvSpPr>
          <p:cNvPr id="3" name="Текст 2"/>
          <p:cNvSpPr>
            <a:spLocks noGrp="1"/>
          </p:cNvSpPr>
          <p:nvPr>
            <p:ph type="body" idx="1"/>
          </p:nvPr>
        </p:nvSpPr>
        <p:spPr>
          <a:xfrm>
            <a:off x="406400" y="486197"/>
            <a:ext cx="5508978" cy="2573292"/>
          </a:xfrm>
        </p:spPr>
        <p:txBody>
          <a:bodyPr>
            <a:normAutofit/>
          </a:bodyPr>
          <a:lstStyle/>
          <a:p>
            <a:r>
              <a:rPr lang="hy-AM" dirty="0">
                <a:solidFill>
                  <a:schemeClr val="tx1"/>
                </a:solidFill>
                <a:latin typeface="Sylfaen" panose="010A0502050306030303" pitchFamily="18" charset="0"/>
              </a:rPr>
              <a:t>ԾՈՒԼՈՒԹՅՈՒՆԸ ՀԱՂԹԱՀԱՐԵԼԻ Է</a:t>
            </a:r>
            <a:r>
              <a:rPr lang="hy-AM" dirty="0" smtClean="0">
                <a:solidFill>
                  <a:schemeClr val="tx1"/>
                </a:solidFill>
                <a:latin typeface="Sylfaen" panose="010A0502050306030303" pitchFamily="18" charset="0"/>
              </a:rPr>
              <a:t/>
            </a:r>
            <a:br>
              <a:rPr lang="hy-AM" dirty="0" smtClean="0">
                <a:solidFill>
                  <a:schemeClr val="tx1"/>
                </a:solidFill>
                <a:latin typeface="Sylfaen" panose="010A0502050306030303" pitchFamily="18" charset="0"/>
              </a:rPr>
            </a:br>
            <a:r>
              <a:rPr lang="hy-AM" b="0" dirty="0" smtClean="0">
                <a:solidFill>
                  <a:schemeClr val="tx1"/>
                </a:solidFill>
                <a:latin typeface="Sylfaen" panose="010A0502050306030303" pitchFamily="18" charset="0"/>
              </a:rPr>
              <a:t>Այն</a:t>
            </a:r>
            <a:r>
              <a:rPr lang="hy-AM" b="0" i="0" dirty="0" smtClean="0">
                <a:solidFill>
                  <a:schemeClr val="tx1"/>
                </a:solidFill>
                <a:effectLst/>
                <a:latin typeface="Sylfaen" panose="010A0502050306030303" pitchFamily="18" charset="0"/>
              </a:rPr>
              <a:t> ուղղակի պետք է հաղթահարել աշխատասիրությամբ: Աստված իր ստեղծած մարդուն բնակեցրեց բերկրության դրախտում եւ պատվիրեց առաջին մարդուն, որ աշխատի, մշակի եւ պահպանի այն: Անգամ դրախտում Աստված աշխատելու պատվեր տվեց</a:t>
            </a:r>
            <a:r>
              <a:rPr lang="hy-AM" b="0" i="0" dirty="0" smtClean="0">
                <a:effectLst/>
                <a:latin typeface="Sylfaen" panose="010A0502050306030303" pitchFamily="18" charset="0"/>
              </a:rPr>
              <a:t>: </a:t>
            </a:r>
            <a:endParaRPr lang="ru-RU" dirty="0">
              <a:latin typeface="Sylfaen" panose="010A0502050306030303"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5057" y="3200354"/>
            <a:ext cx="5464066" cy="3175000"/>
          </a:xfrm>
        </p:spPr>
      </p:pic>
      <p:sp>
        <p:nvSpPr>
          <p:cNvPr id="5" name="Текст 4"/>
          <p:cNvSpPr>
            <a:spLocks noGrp="1"/>
          </p:cNvSpPr>
          <p:nvPr>
            <p:ph type="body" sz="quarter" idx="3"/>
          </p:nvPr>
        </p:nvSpPr>
        <p:spPr>
          <a:xfrm>
            <a:off x="5915378" y="4063998"/>
            <a:ext cx="5858932" cy="2402111"/>
          </a:xfrm>
          <a:ln>
            <a:solidFill>
              <a:schemeClr val="bg2"/>
            </a:solidFill>
          </a:ln>
        </p:spPr>
        <p:txBody>
          <a:bodyPr>
            <a:normAutofit lnSpcReduction="10000"/>
          </a:bodyPr>
          <a:lstStyle/>
          <a:p>
            <a:r>
              <a:rPr lang="hy-AM" b="0" i="0" dirty="0" smtClean="0">
                <a:solidFill>
                  <a:schemeClr val="tx1"/>
                </a:solidFill>
                <a:effectLst/>
                <a:latin typeface="Sylfaen" panose="010A0502050306030303" pitchFamily="18" charset="0"/>
              </a:rPr>
              <a:t>Երբ Նա Ադամին ու Եվային վտարեց դրախտից անհնազանդության մեղքի պատճառով, մյուս պատիժների հետ միասին ասաց նաեւ հետեւյալը. «</a:t>
            </a:r>
            <a:r>
              <a:rPr lang="hy-AM" dirty="0">
                <a:solidFill>
                  <a:schemeClr val="tx1"/>
                </a:solidFill>
                <a:latin typeface="Sylfaen" panose="010A0502050306030303" pitchFamily="18" charset="0"/>
              </a:rPr>
              <a:t>Ճակատիդ քրտինքով քո հացը ուտես</a:t>
            </a:r>
            <a:r>
              <a:rPr lang="hy-AM" b="0" i="0" dirty="0" smtClean="0">
                <a:solidFill>
                  <a:schemeClr val="tx1"/>
                </a:solidFill>
                <a:effectLst/>
                <a:latin typeface="Sylfaen" panose="010A0502050306030303" pitchFamily="18" charset="0"/>
              </a:rPr>
              <a:t>» (Ծնն.3.19): Հանգստի կարիք ունի Աստծո ողջ ստեղծագործությունը` բնությունը, կենդանական աշխարհը, այդ թվում նաեւ մարդը, բայց երկարատեւ հանգիստը վերածվում է ծուլության, որն էլ պատճառ է դառնում շատ չարիքների</a:t>
            </a:r>
            <a:r>
              <a:rPr lang="hy-AM" b="0" i="0" dirty="0" smtClean="0">
                <a:effectLst/>
                <a:latin typeface="Sylfaen" panose="010A0502050306030303" pitchFamily="18" charset="0"/>
              </a:rPr>
              <a:t>:</a:t>
            </a:r>
            <a:endParaRPr lang="ru-RU" dirty="0">
              <a:latin typeface="Sylfaen" panose="010A0502050306030303" pitchFamily="18" charset="0"/>
            </a:endParaRPr>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4044" y="609954"/>
            <a:ext cx="5384800" cy="3160534"/>
          </a:xfrm>
        </p:spPr>
      </p:pic>
      <p:sp>
        <p:nvSpPr>
          <p:cNvPr id="9" name="Прямоугольник 8"/>
          <p:cNvSpPr/>
          <p:nvPr/>
        </p:nvSpPr>
        <p:spPr>
          <a:xfrm>
            <a:off x="7574844" y="3770487"/>
            <a:ext cx="3245555" cy="338666"/>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sz="1600" i="1" dirty="0" smtClean="0">
                <a:latin typeface="Sylfaen" panose="010A0502050306030303" pitchFamily="18" charset="0"/>
              </a:rPr>
              <a:t>Արտաքսման Կիրակին</a:t>
            </a:r>
            <a:endParaRPr lang="ru-RU" sz="1600" i="1" dirty="0">
              <a:latin typeface="Sylfaen" panose="010A0502050306030303" pitchFamily="18" charset="0"/>
            </a:endParaRPr>
          </a:p>
        </p:txBody>
      </p:sp>
    </p:spTree>
    <p:extLst>
      <p:ext uri="{BB962C8B-B14F-4D97-AF65-F5344CB8AC3E}">
        <p14:creationId xmlns:p14="http://schemas.microsoft.com/office/powerpoint/2010/main" val="905058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549" y="-59701"/>
            <a:ext cx="4662310" cy="545206"/>
          </a:xfrm>
        </p:spPr>
        <p:txBody>
          <a:bodyPr>
            <a:normAutofit fontScale="90000"/>
          </a:bodyPr>
          <a:lstStyle/>
          <a:p>
            <a:r>
              <a:rPr lang="hy-AM" dirty="0" smtClean="0">
                <a:latin typeface="Sylfaen" panose="010A0502050306030303" pitchFamily="18" charset="0"/>
              </a:rPr>
              <a:t>Նախանձ</a:t>
            </a:r>
            <a:endParaRPr lang="ru-RU" dirty="0">
              <a:latin typeface="Sylfaen" panose="010A0502050306030303" pitchFamily="18" charset="0"/>
            </a:endParaRPr>
          </a:p>
        </p:txBody>
      </p:sp>
      <p:sp>
        <p:nvSpPr>
          <p:cNvPr id="5" name="Текст 4"/>
          <p:cNvSpPr>
            <a:spLocks noGrp="1"/>
          </p:cNvSpPr>
          <p:nvPr>
            <p:ph type="body" idx="1"/>
          </p:nvPr>
        </p:nvSpPr>
        <p:spPr>
          <a:xfrm>
            <a:off x="259645" y="4080511"/>
            <a:ext cx="11559821" cy="1909078"/>
          </a:xfrm>
        </p:spPr>
        <p:txBody>
          <a:bodyPr>
            <a:normAutofit fontScale="25000" lnSpcReduction="20000"/>
          </a:bodyPr>
          <a:lstStyle/>
          <a:p>
            <a:pPr algn="ctr"/>
            <a:r>
              <a:rPr lang="hy-AM" sz="5600" b="0" dirty="0" smtClean="0">
                <a:solidFill>
                  <a:schemeClr val="tx1"/>
                </a:solidFill>
                <a:latin typeface="Sylfaen" panose="010A0502050306030303" pitchFamily="18" charset="0"/>
              </a:rPr>
              <a:t>ԻՆՉ </a:t>
            </a:r>
            <a:r>
              <a:rPr lang="hy-AM" sz="5600" b="0" dirty="0">
                <a:solidFill>
                  <a:schemeClr val="tx1"/>
                </a:solidFill>
                <a:latin typeface="Sylfaen" panose="010A0502050306030303" pitchFamily="18" charset="0"/>
              </a:rPr>
              <a:t>ԵՆՔ ՍՈՎՈՐՈՒՄ ԱՍՏՎԱԾԱՇՆՉՅԱՆ ՕՐԻՆԱԿՆԵՐԻՑ</a:t>
            </a:r>
          </a:p>
          <a:p>
            <a:pPr algn="ctr"/>
            <a:r>
              <a:rPr lang="hy-AM" sz="5600" b="0" i="1" dirty="0">
                <a:solidFill>
                  <a:schemeClr val="tx1"/>
                </a:solidFill>
                <a:latin typeface="Sylfaen" panose="010A0502050306030303" pitchFamily="18" charset="0"/>
              </a:rPr>
              <a:t>Աստվածաշնչում բազում նախազգուշական օրինակներ կան (</a:t>
            </a:r>
            <a:r>
              <a:rPr lang="hy-AM" sz="5600" b="0" i="1" dirty="0">
                <a:solidFill>
                  <a:schemeClr val="tx1"/>
                </a:solidFill>
                <a:latin typeface="Sylfaen" panose="010A0502050306030303" pitchFamily="18" charset="0"/>
                <a:hlinkClick r:id="rId2"/>
              </a:rPr>
              <a:t>1 Կորնթ. 10։11</a:t>
            </a:r>
            <a:r>
              <a:rPr lang="hy-AM" sz="5600" b="0" i="1" dirty="0">
                <a:solidFill>
                  <a:schemeClr val="tx1"/>
                </a:solidFill>
                <a:latin typeface="Sylfaen" panose="010A0502050306030303" pitchFamily="18" charset="0"/>
              </a:rPr>
              <a:t>)։ Դրանցից մի քանիսը ոչ միայն ցույց են տալիս, թե ինչպես է առաջ գալիս նախանձը, այլև ինչպես է այն թունավորում նրանց, ովքեր թույլ են տալիս, որ այն իշխի իրենց վրա։</a:t>
            </a:r>
            <a:endParaRPr lang="hy-AM" sz="5600" b="0" dirty="0">
              <a:solidFill>
                <a:schemeClr val="tx1"/>
              </a:solidFill>
              <a:latin typeface="Sylfaen" panose="010A0502050306030303" pitchFamily="18" charset="0"/>
            </a:endParaRPr>
          </a:p>
          <a:p>
            <a:pPr algn="ctr"/>
            <a:r>
              <a:rPr lang="hy-AM" sz="5600" b="0" i="1" dirty="0">
                <a:solidFill>
                  <a:schemeClr val="tx1"/>
                </a:solidFill>
                <a:latin typeface="Sylfaen" panose="010A0502050306030303" pitchFamily="18" charset="0"/>
              </a:rPr>
              <a:t>Օրինակ՝ Ադամի ու Եվայի առաջնեկը՝ Կայենը, բարկացավ, երբ Եհովան ընդունեց ոչ թե իր, այլ Աբելի զոհը։ Կայենը կարող էր շտկել իրավիճակը, սակայն նախանձը այնքան էր կուրացրել իրեն, որ սպանեց եղբորը (</a:t>
            </a:r>
            <a:r>
              <a:rPr lang="hy-AM" sz="5600" b="0" i="1" dirty="0">
                <a:solidFill>
                  <a:schemeClr val="tx1"/>
                </a:solidFill>
                <a:latin typeface="Sylfaen" panose="010A0502050306030303" pitchFamily="18" charset="0"/>
                <a:hlinkClick r:id="rId3"/>
              </a:rPr>
              <a:t>Ծննդ. 4։4–8</a:t>
            </a:r>
            <a:r>
              <a:rPr lang="hy-AM" sz="5600" b="0" i="1" dirty="0">
                <a:solidFill>
                  <a:schemeClr val="tx1"/>
                </a:solidFill>
                <a:latin typeface="Sylfaen" panose="010A0502050306030303" pitchFamily="18" charset="0"/>
              </a:rPr>
              <a:t>)։ Զարմանալի չէ, որ Աստվածաշունչը Կայենի մասին ասում է, որ նա «Չարից էր»՝ Սատանայից (</a:t>
            </a:r>
            <a:r>
              <a:rPr lang="hy-AM" sz="5600" b="0" i="1" dirty="0">
                <a:solidFill>
                  <a:schemeClr val="tx1"/>
                </a:solidFill>
                <a:latin typeface="Sylfaen" panose="010A0502050306030303" pitchFamily="18" charset="0"/>
                <a:hlinkClick r:id="rId4"/>
              </a:rPr>
              <a:t>1 Հովհ. 3։12</a:t>
            </a:r>
            <a:r>
              <a:rPr lang="hy-AM" sz="5600" b="0" i="1" dirty="0">
                <a:solidFill>
                  <a:schemeClr val="tx1"/>
                </a:solidFill>
                <a:latin typeface="Sylfaen" panose="010A0502050306030303" pitchFamily="18" charset="0"/>
              </a:rPr>
              <a:t>)։</a:t>
            </a:r>
            <a:endParaRPr lang="hy-AM" sz="5600" b="0" dirty="0">
              <a:solidFill>
                <a:schemeClr val="tx1"/>
              </a:solidFill>
              <a:latin typeface="Sylfaen" panose="010A0502050306030303" pitchFamily="18" charset="0"/>
            </a:endParaRPr>
          </a:p>
          <a:p>
            <a:pPr algn="ctr"/>
            <a:r>
              <a:rPr lang="hy-AM" sz="5600" b="0" i="1" dirty="0">
                <a:solidFill>
                  <a:schemeClr val="tx1"/>
                </a:solidFill>
                <a:latin typeface="Sylfaen" panose="010A0502050306030303" pitchFamily="18" charset="0"/>
              </a:rPr>
              <a:t>Հովսեփի տասը եղբայրները նախանձում էին, որ նա հատուկ փոխհարաբերություններ ուներ հոր հետ։ Նրանք ավելի մեծ ատելությամբ լցվեցին Հովսեփի հանդեպ, երբ նա պատմեց իր մարգարեական երազները։ Եղբայրները նույնիսկ ցանկացան սպանել նրան։ Ի վերջո, նրանք դաժանաբար վարվեցին թե՛ իրենց եղբոր և թե՛ իրենց հոր հանդեպ. Հովսեփին ստրկության վաճառեցին, իսկ իրենց հորը հավատացրին, թե նրան գազան է հոշոտել (</a:t>
            </a:r>
            <a:r>
              <a:rPr lang="hy-AM" sz="5600" b="0" i="1" dirty="0">
                <a:solidFill>
                  <a:schemeClr val="tx1"/>
                </a:solidFill>
                <a:latin typeface="Sylfaen" panose="010A0502050306030303" pitchFamily="18" charset="0"/>
                <a:hlinkClick r:id="rId5"/>
              </a:rPr>
              <a:t>Ծննդ. 37։4–11,</a:t>
            </a:r>
            <a:r>
              <a:rPr lang="hy-AM" sz="5600" b="0" dirty="0">
                <a:solidFill>
                  <a:schemeClr val="tx1"/>
                </a:solidFill>
                <a:latin typeface="Sylfaen" panose="010A0502050306030303" pitchFamily="18" charset="0"/>
                <a:hlinkClick r:id="rId6"/>
              </a:rPr>
              <a:t> </a:t>
            </a:r>
            <a:r>
              <a:rPr lang="hy-AM" sz="5600" b="0" i="1" dirty="0">
                <a:solidFill>
                  <a:schemeClr val="tx1"/>
                </a:solidFill>
                <a:latin typeface="Sylfaen" panose="010A0502050306030303" pitchFamily="18" charset="0"/>
                <a:hlinkClick r:id="rId6"/>
              </a:rPr>
              <a:t>23–28,</a:t>
            </a:r>
            <a:r>
              <a:rPr lang="hy-AM" sz="5600" b="0" i="1" dirty="0">
                <a:solidFill>
                  <a:schemeClr val="tx1"/>
                </a:solidFill>
                <a:latin typeface="Sylfaen" panose="010A0502050306030303" pitchFamily="18" charset="0"/>
                <a:hlinkClick r:id="rId7"/>
              </a:rPr>
              <a:t>31–33</a:t>
            </a:r>
            <a:r>
              <a:rPr lang="hy-AM" sz="5600" b="0" i="1" dirty="0">
                <a:solidFill>
                  <a:schemeClr val="tx1"/>
                </a:solidFill>
                <a:latin typeface="Sylfaen" panose="010A0502050306030303" pitchFamily="18" charset="0"/>
              </a:rPr>
              <a:t>)։ Տարիներ անց նրանք ընդունեցին իրենց մեղքը՝ իրար ասելով. «Անկասկած, մենք մեր եղբոր հանդեպ մեղավոր ենք, քանի որ տեսանք նրա հոգու տառապանքը, երբ նա մեզնից կարեկցանք էր աղերսում, բայց չլսեցինք» (</a:t>
            </a:r>
            <a:r>
              <a:rPr lang="hy-AM" sz="5600" b="0" i="1" dirty="0">
                <a:solidFill>
                  <a:schemeClr val="tx1"/>
                </a:solidFill>
                <a:latin typeface="Sylfaen" panose="010A0502050306030303" pitchFamily="18" charset="0"/>
                <a:hlinkClick r:id="rId8"/>
              </a:rPr>
              <a:t>Ծննդ. 42։21;</a:t>
            </a:r>
            <a:r>
              <a:rPr lang="hy-AM" sz="5600" b="0" dirty="0">
                <a:solidFill>
                  <a:schemeClr val="tx1"/>
                </a:solidFill>
                <a:latin typeface="Sylfaen" panose="010A0502050306030303" pitchFamily="18" charset="0"/>
                <a:hlinkClick r:id="rId9"/>
              </a:rPr>
              <a:t> </a:t>
            </a:r>
            <a:r>
              <a:rPr lang="hy-AM" sz="5600" b="0" i="1" dirty="0">
                <a:solidFill>
                  <a:schemeClr val="tx1"/>
                </a:solidFill>
                <a:latin typeface="Sylfaen" panose="010A0502050306030303" pitchFamily="18" charset="0"/>
                <a:hlinkClick r:id="rId9"/>
              </a:rPr>
              <a:t>50։15–19</a:t>
            </a:r>
            <a:r>
              <a:rPr lang="hy-AM" sz="5600" b="0" i="1" dirty="0" smtClean="0">
                <a:solidFill>
                  <a:schemeClr val="tx1"/>
                </a:solidFill>
                <a:latin typeface="Sylfaen" panose="010A0502050306030303" pitchFamily="18" charset="0"/>
              </a:rPr>
              <a:t>)։</a:t>
            </a:r>
          </a:p>
          <a:p>
            <a:r>
              <a:rPr lang="hy-AM" sz="5600" b="0" i="1" dirty="0">
                <a:solidFill>
                  <a:schemeClr val="tx1"/>
                </a:solidFill>
                <a:latin typeface="Sylfaen" panose="010A0502050306030303" pitchFamily="18" charset="0"/>
              </a:rPr>
              <a:t>Նախանձը բնորոշվում է որպես սրտնեղություն ուրիշի ունեցվածքը, բարեկեցությունը, առավելությունները տեսնելիս։ Ըստ աստվածաշնչյան մի աշխատության՝ Աստվածաշնչում օգտագործված «նախանձ» բառը ոչ միայն մատնանշում է ուրիշի պես հաջողակ լինելու ցանկություն, այլև ուրիշին իր ունեցածից զրկելու ցանկություն։ Նախանձ մարդը ոչ միայն նախանձում է ուրիշի ունեցածին, այլև ուզում է վերցնել այն նրանից։</a:t>
            </a:r>
            <a:endParaRPr lang="hy-AM" sz="5600" b="0" dirty="0">
              <a:solidFill>
                <a:schemeClr val="tx1"/>
              </a:solidFill>
              <a:latin typeface="Sylfaen" panose="010A0502050306030303" pitchFamily="18" charset="0"/>
            </a:endParaRPr>
          </a:p>
          <a:p>
            <a:r>
              <a:rPr lang="hy-AM" sz="5600" b="0" i="1" dirty="0">
                <a:solidFill>
                  <a:schemeClr val="tx1"/>
                </a:solidFill>
                <a:latin typeface="Sylfaen" panose="010A0502050306030303" pitchFamily="18" charset="0"/>
              </a:rPr>
              <a:t>Իմաստությամբ կվարվենք, եթե քննենք, թե ինչպես մեր մեջ կարող է նախանձ առաջանալ և թե ինչ հետևանքներ այն կարող է ունենալ։ Հատկապես կարևոր է իմանալ, թե ինչ քայլեր պետք է ձեռնարկենք թույլ չտալու համար, որ նախանձը ղեկավարի մեր կյանքը։</a:t>
            </a:r>
            <a:endParaRPr lang="hy-AM" sz="5600" b="0" dirty="0">
              <a:solidFill>
                <a:schemeClr val="tx1"/>
              </a:solidFill>
              <a:latin typeface="Sylfaen" panose="010A0502050306030303" pitchFamily="18" charset="0"/>
            </a:endParaRPr>
          </a:p>
          <a:p>
            <a:pPr algn="ctr"/>
            <a:endParaRPr lang="hy-AM" sz="4300" b="0" dirty="0">
              <a:latin typeface="Sylfaen" panose="010A0502050306030303" pitchFamily="18" charset="0"/>
            </a:endParaRPr>
          </a:p>
        </p:txBody>
      </p:sp>
      <p:pic>
        <p:nvPicPr>
          <p:cNvPr id="7" name="Объект 6"/>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632244" y="433813"/>
            <a:ext cx="5248982" cy="2624491"/>
          </a:xfrm>
        </p:spPr>
      </p:pic>
      <p:pic>
        <p:nvPicPr>
          <p:cNvPr id="8" name="Объект 7"/>
          <p:cNvPicPr>
            <a:picLocks noGrp="1" noChangeAspect="1"/>
          </p:cNvPicPr>
          <p:nvPr>
            <p:ph sz="quarter" idx="4"/>
          </p:nvPr>
        </p:nvPicPr>
        <p:blipFill>
          <a:blip r:embed="rId11">
            <a:extLst>
              <a:ext uri="{28A0092B-C50C-407E-A947-70E740481C1C}">
                <a14:useLocalDpi xmlns:a14="http://schemas.microsoft.com/office/drawing/2010/main" val="0"/>
              </a:ext>
            </a:extLst>
          </a:blip>
          <a:stretch>
            <a:fillRect/>
          </a:stretch>
        </p:blipFill>
        <p:spPr>
          <a:xfrm>
            <a:off x="7044266" y="401468"/>
            <a:ext cx="4775200" cy="2648491"/>
          </a:xfrm>
        </p:spPr>
      </p:pic>
      <p:sp>
        <p:nvSpPr>
          <p:cNvPr id="9" name="Скругленный прямоугольник 8"/>
          <p:cNvSpPr/>
          <p:nvPr/>
        </p:nvSpPr>
        <p:spPr>
          <a:xfrm>
            <a:off x="530293" y="3061185"/>
            <a:ext cx="5350933" cy="338666"/>
          </a:xfrm>
          <a:prstGeom prst="round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sz="1400" i="1" dirty="0" smtClean="0">
                <a:latin typeface="Sylfaen" panose="010A0502050306030303" pitchFamily="18" charset="0"/>
              </a:rPr>
              <a:t>Հովսեփի եղբայրները ստրկության են վաճառում նրան</a:t>
            </a:r>
            <a:endParaRPr lang="ru-RU" sz="1400" i="1" dirty="0">
              <a:latin typeface="Sylfaen" panose="010A0502050306030303" pitchFamily="18" charset="0"/>
            </a:endParaRPr>
          </a:p>
        </p:txBody>
      </p:sp>
      <p:sp>
        <p:nvSpPr>
          <p:cNvPr id="10" name="Прямоугольник 9"/>
          <p:cNvSpPr/>
          <p:nvPr/>
        </p:nvSpPr>
        <p:spPr>
          <a:xfrm>
            <a:off x="7840132" y="3106657"/>
            <a:ext cx="3860800" cy="314313"/>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sz="1400" i="1" dirty="0" smtClean="0">
                <a:latin typeface="Sylfaen" panose="010A0502050306030303" pitchFamily="18" charset="0"/>
              </a:rPr>
              <a:t>Կայենը սպանում է Աբելին</a:t>
            </a:r>
            <a:endParaRPr lang="ru-RU" sz="1400" i="1" dirty="0">
              <a:latin typeface="Sylfaen" panose="010A0502050306030303" pitchFamily="18" charset="0"/>
            </a:endParaRPr>
          </a:p>
        </p:txBody>
      </p:sp>
    </p:spTree>
    <p:extLst>
      <p:ext uri="{BB962C8B-B14F-4D97-AF65-F5344CB8AC3E}">
        <p14:creationId xmlns:p14="http://schemas.microsoft.com/office/powerpoint/2010/main" val="19543133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3748" y="55740"/>
            <a:ext cx="3608829" cy="331470"/>
          </a:xfrm>
        </p:spPr>
        <p:txBody>
          <a:bodyPr>
            <a:normAutofit fontScale="90000"/>
          </a:bodyPr>
          <a:lstStyle/>
          <a:p>
            <a:r>
              <a:rPr lang="hy-AM" dirty="0" smtClean="0">
                <a:latin typeface="Sylfaen" panose="010A0502050306030303" pitchFamily="18" charset="0"/>
              </a:rPr>
              <a:t>Ագահություն</a:t>
            </a:r>
            <a:endParaRPr lang="ru-RU" dirty="0">
              <a:latin typeface="Sylfaen" panose="010A0502050306030303" pitchFamily="18" charset="0"/>
            </a:endParaRPr>
          </a:p>
        </p:txBody>
      </p:sp>
      <p:sp>
        <p:nvSpPr>
          <p:cNvPr id="3" name="Текст 2"/>
          <p:cNvSpPr>
            <a:spLocks noGrp="1"/>
          </p:cNvSpPr>
          <p:nvPr>
            <p:ph type="body" idx="1"/>
          </p:nvPr>
        </p:nvSpPr>
        <p:spPr>
          <a:xfrm>
            <a:off x="275591" y="306969"/>
            <a:ext cx="7015903" cy="6476013"/>
          </a:xfrm>
        </p:spPr>
        <p:txBody>
          <a:bodyPr>
            <a:normAutofit fontScale="70000" lnSpcReduction="20000"/>
          </a:bodyPr>
          <a:lstStyle/>
          <a:p>
            <a:r>
              <a:rPr lang="hy-AM" sz="2300" b="0" dirty="0">
                <a:solidFill>
                  <a:schemeClr val="tx1"/>
                </a:solidFill>
                <a:latin typeface="arianamu"/>
              </a:rPr>
              <a:t>«</a:t>
            </a:r>
            <a:r>
              <a:rPr lang="hy-AM" sz="2300" dirty="0">
                <a:solidFill>
                  <a:schemeClr val="tx1"/>
                </a:solidFill>
                <a:latin typeface="Sylfaen" panose="010A0502050306030303" pitchFamily="18" charset="0"/>
              </a:rPr>
              <a:t>Զցույշ եղեք ամեն տեսակ ագահությունից, որովհետեւ մարդու կյանքը կախված չէ իր կուտակած հարստությունից</a:t>
            </a:r>
            <a:r>
              <a:rPr lang="hy-AM" sz="2300" b="0" dirty="0">
                <a:solidFill>
                  <a:schemeClr val="tx1"/>
                </a:solidFill>
                <a:latin typeface="Sylfaen" panose="010A0502050306030303" pitchFamily="18" charset="0"/>
              </a:rPr>
              <a:t>»: Այս խոսքերն ասելուց հետո Հիսուս ներկաներին պատմեց մի առակ անմիտ մեծահարուստի մասին, ով մինչ մտածում էր իր կուտակած հարստությունը վայելելու մասին, Աստված հենց այդ գիշեր վերցրեց նրա հոգին: Եվ Հիսուս եզրակացրեց ասելով, նույնն է բոլոր նրանց համար, ովքեր միայն իրենց համար են հարստություն դիզում, փոխանակ հարստանալու Աստծու աչքին (Ղուկ. 12.15-22):</a:t>
            </a:r>
          </a:p>
          <a:p>
            <a:r>
              <a:rPr lang="hy-AM" sz="2300" b="0" dirty="0">
                <a:solidFill>
                  <a:schemeClr val="tx1"/>
                </a:solidFill>
                <a:latin typeface="Sylfaen" panose="010A0502050306030303" pitchFamily="18" charset="0"/>
              </a:rPr>
              <a:t>Տասը պատվիրաններից վերջինը` «</a:t>
            </a:r>
            <a:r>
              <a:rPr lang="hy-AM" sz="2300" dirty="0">
                <a:solidFill>
                  <a:schemeClr val="tx1"/>
                </a:solidFill>
                <a:latin typeface="Sylfaen" panose="010A0502050306030303" pitchFamily="18" charset="0"/>
              </a:rPr>
              <a:t>Մի՛ ցանկացիր մերձավորիդ ունեցվածքը</a:t>
            </a:r>
            <a:r>
              <a:rPr lang="hy-AM" sz="2300" b="0" dirty="0">
                <a:solidFill>
                  <a:schemeClr val="tx1"/>
                </a:solidFill>
                <a:latin typeface="Sylfaen" panose="010A0502050306030303" pitchFamily="18" charset="0"/>
              </a:rPr>
              <a:t>», մեզ զգուշացնում եւ արգելում է անգամ մտքով մեղանչել եւ ցանկանալ այն, ինչ ուրիշինն է. լինի դա ագարակ, տուն, կին, ծառա: Այդ ցանկության պատճառով էլ մարդ կարող է բազմապիսի մեղքերի մեջ ընկնել:</a:t>
            </a:r>
          </a:p>
          <a:p>
            <a:r>
              <a:rPr lang="hy-AM" sz="2300" b="0" dirty="0">
                <a:solidFill>
                  <a:schemeClr val="tx1"/>
                </a:solidFill>
                <a:latin typeface="Sylfaen" panose="010A0502050306030303" pitchFamily="18" charset="0"/>
              </a:rPr>
              <a:t>Որպեսզի մարդ հնարավորինս հեռու մնա այս մեղքերից, պետք է աշխատի իր կյանքում եւ կենցաղում լինել համեստ, առաքինի, ազնիվ, անշահախնդիր, ողորմած, առատաձեռն, խոնարհ եւ զուսպ:</a:t>
            </a:r>
          </a:p>
          <a:p>
            <a:r>
              <a:rPr lang="hy-AM" sz="2300" b="0" dirty="0">
                <a:solidFill>
                  <a:schemeClr val="tx1"/>
                </a:solidFill>
                <a:latin typeface="Sylfaen" panose="010A0502050306030303" pitchFamily="18" charset="0"/>
              </a:rPr>
              <a:t>Պողոս առաքյալը ագահությունը կռապաշտություն է անվանում (Եփես.5.5, Կողոս. 3.5), որովհետեւ, ըստ Տիրոջ խոսքի (Մատթ.6.24), մարդ չի կարող միաժամանակ երկու տիրոջ ծառայել, այսինքն` չի կարող ծառայել եւ՛ Աստծուն, եւ՛ մամոնային, որը դրամն է: Ուստի ագահը, որ ծառայում է մամոնային, կռապաշտ է եւ ոչ թե աստվածապաշտ: Ագահության ծնունդներն են փողասիրությունը, առեւտրում կամ դրամական այլ կարգի հաշիվներում խարդախությունը, գողությունը, զրկողությունը, աղքատների, թշվառների հանդեպ ատելությունը եւ օգնությունից նրանց զրկելը, ժլատությունը եւ այլն: Աստվածաշնչում կարդում ենք Աբրահամի, Հոբի մասին, որոնք մեծահարուստ լինելով աստվածապաշտ էին, ողորմած, եւ որոնց կյանքի նպատակը փառք ձեռք բերելը չէր: Քանի որ, երբ մարդու նպատակն է դառնում հարստանալը եւ փառքին հասնելը, ապա նա դառնում է ագահ եւ ցանկասեր եւ կռապաշտ:</a:t>
            </a:r>
          </a:p>
          <a:p>
            <a:endParaRPr lang="ru-RU" sz="4000" dirty="0"/>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91494" y="3589301"/>
            <a:ext cx="4515555" cy="2618742"/>
          </a:xfrm>
        </p:spPr>
      </p:pic>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91494" y="375921"/>
            <a:ext cx="4515555" cy="2862262"/>
          </a:xfrm>
        </p:spPr>
      </p:pic>
      <p:sp>
        <p:nvSpPr>
          <p:cNvPr id="8" name="Скругленный прямоугольник 7"/>
          <p:cNvSpPr/>
          <p:nvPr/>
        </p:nvSpPr>
        <p:spPr>
          <a:xfrm>
            <a:off x="8273627" y="3255962"/>
            <a:ext cx="2551289" cy="315560"/>
          </a:xfrm>
          <a:prstGeom prst="round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Աբրահամ</a:t>
            </a:r>
            <a:endParaRPr lang="ru-RU" i="1" dirty="0">
              <a:latin typeface="Sylfaen" panose="010A0502050306030303" pitchFamily="18" charset="0"/>
            </a:endParaRPr>
          </a:p>
        </p:txBody>
      </p:sp>
      <p:sp>
        <p:nvSpPr>
          <p:cNvPr id="10" name="Прямоугольник 9"/>
          <p:cNvSpPr/>
          <p:nvPr/>
        </p:nvSpPr>
        <p:spPr>
          <a:xfrm>
            <a:off x="8416008" y="6208043"/>
            <a:ext cx="2240703" cy="260490"/>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Հոբի</a:t>
            </a:r>
            <a:endParaRPr lang="ru-RU" i="1" dirty="0">
              <a:latin typeface="Sylfaen" panose="010A0502050306030303" pitchFamily="18" charset="0"/>
            </a:endParaRPr>
          </a:p>
        </p:txBody>
      </p:sp>
    </p:spTree>
    <p:extLst>
      <p:ext uri="{BB962C8B-B14F-4D97-AF65-F5344CB8AC3E}">
        <p14:creationId xmlns:p14="http://schemas.microsoft.com/office/powerpoint/2010/main" val="2533708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5531" y="-46942"/>
            <a:ext cx="4696178" cy="524690"/>
          </a:xfrm>
        </p:spPr>
        <p:txBody>
          <a:bodyPr>
            <a:normAutofit fontScale="90000"/>
          </a:bodyPr>
          <a:lstStyle/>
          <a:p>
            <a:r>
              <a:rPr lang="hy-AM" dirty="0" smtClean="0">
                <a:latin typeface="Sylfaen" panose="010A0502050306030303" pitchFamily="18" charset="0"/>
              </a:rPr>
              <a:t>Բարկություն</a:t>
            </a:r>
            <a:endParaRPr lang="ru-RU" dirty="0">
              <a:latin typeface="Sylfaen" panose="010A0502050306030303" pitchFamily="18" charset="0"/>
            </a:endParaRPr>
          </a:p>
        </p:txBody>
      </p:sp>
      <p:sp>
        <p:nvSpPr>
          <p:cNvPr id="3" name="Текст 2"/>
          <p:cNvSpPr>
            <a:spLocks noGrp="1"/>
          </p:cNvSpPr>
          <p:nvPr>
            <p:ph type="body" idx="1"/>
          </p:nvPr>
        </p:nvSpPr>
        <p:spPr>
          <a:xfrm>
            <a:off x="352303" y="918611"/>
            <a:ext cx="8389406" cy="2059656"/>
          </a:xfrm>
        </p:spPr>
        <p:txBody>
          <a:bodyPr>
            <a:noAutofit/>
          </a:bodyPr>
          <a:lstStyle/>
          <a:p>
            <a:pPr algn="l"/>
            <a:r>
              <a:rPr lang="hy-AM" sz="1400" dirty="0">
                <a:solidFill>
                  <a:srgbClr val="000000"/>
                </a:solidFill>
                <a:latin typeface="Sylfaen" panose="010A0502050306030303" pitchFamily="18" charset="0"/>
              </a:rPr>
              <a:t>Բարկություն նշանակում է ցասում, նզովել, զրպարտել, քրթմնջալ և այլն: Բարկությունն այն մեղքն է, որ ամեն անգամ զրկում է մարդուն առողջ դատողությունից: «Բարկացած մարդը չի ճանաչում ճշմարտությունը»,- գրում է Մանդակունին, ուստի պետք է զգուշանալ, քանի որ բարկությամբ մարդ կորցնում է Աստծո պատկերը (Ս. Մայիլյան, «Ոսկեփորիկ»):</a:t>
            </a:r>
            <a:r>
              <a:rPr lang="hy-AM" sz="1400" dirty="0">
                <a:latin typeface="Sylfaen" panose="010A0502050306030303" pitchFamily="18" charset="0"/>
              </a:rPr>
              <a:t/>
            </a:r>
            <a:br>
              <a:rPr lang="hy-AM" sz="1400" dirty="0">
                <a:latin typeface="Sylfaen" panose="010A0502050306030303" pitchFamily="18" charset="0"/>
              </a:rPr>
            </a:br>
            <a:r>
              <a:rPr lang="hy-AM" sz="1400" dirty="0">
                <a:solidFill>
                  <a:srgbClr val="000000"/>
                </a:solidFill>
                <a:latin typeface="Sylfaen" panose="010A0502050306030303" pitchFamily="18" charset="0"/>
              </a:rPr>
              <a:t>Եկեղեցու հայրերը այս մեղքի տարատեսակներն են համարում ցասումը, կատաղությունը, վիրավորելը, հարվածելը, վեճեր ստեղծելը, հակառակելը, բազում տրտունջներն ու բողոքները, հայհոյանքը և այլն:</a:t>
            </a:r>
            <a:r>
              <a:rPr lang="hy-AM" sz="1400" dirty="0">
                <a:latin typeface="Sylfaen" panose="010A0502050306030303" pitchFamily="18" charset="0"/>
              </a:rPr>
              <a:t/>
            </a:r>
            <a:br>
              <a:rPr lang="hy-AM" sz="1400" dirty="0">
                <a:latin typeface="Sylfaen" panose="010A0502050306030303" pitchFamily="18" charset="0"/>
              </a:rPr>
            </a:br>
            <a:r>
              <a:rPr lang="hy-AM" sz="1400" dirty="0">
                <a:solidFill>
                  <a:srgbClr val="000000"/>
                </a:solidFill>
                <a:latin typeface="Sylfaen" panose="010A0502050306030303" pitchFamily="18" charset="0"/>
              </a:rPr>
              <a:t>Պողոս առաքյալն իր Գաղատացիներին ուղղված թղթում բարկությունը դասում է մի շարք մարդկային գործերի`շնության, պոռնկության, անբարոյության, կռապաշտության, կախարդության, թշնամության, կռվի , նախանձի, երկպառակության, հակառակության, բաժանումների, չարակամության, սպանության, հարբեցողության և նման մեղքերի շարքին: Հետո էլ նախազգուշացնում է, որ այսպիսի բաներ անողները չեն ժառանգելու Աստծու արքայությունը (Գաղատացիներ 5.19-22):</a:t>
            </a:r>
            <a:endParaRPr lang="ru-RU" sz="1400" dirty="0">
              <a:latin typeface="Sylfaen" panose="010A0502050306030303"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0115" y="3465046"/>
            <a:ext cx="3233173" cy="2259063"/>
          </a:xfrm>
        </p:spPr>
      </p:pic>
      <p:sp>
        <p:nvSpPr>
          <p:cNvPr id="5" name="Текст 4"/>
          <p:cNvSpPr>
            <a:spLocks noGrp="1"/>
          </p:cNvSpPr>
          <p:nvPr>
            <p:ph type="body" sz="quarter" idx="3"/>
          </p:nvPr>
        </p:nvSpPr>
        <p:spPr>
          <a:xfrm>
            <a:off x="3548114" y="4594578"/>
            <a:ext cx="8252312" cy="463522"/>
          </a:xfrm>
        </p:spPr>
        <p:txBody>
          <a:bodyPr>
            <a:noAutofit/>
          </a:bodyPr>
          <a:lstStyle/>
          <a:p>
            <a:pPr algn="l"/>
            <a:r>
              <a:rPr lang="hy-AM" sz="1400" b="0" dirty="0">
                <a:solidFill>
                  <a:srgbClr val="000000"/>
                </a:solidFill>
                <a:latin typeface="Sylfaen" panose="010A0502050306030303" pitchFamily="18" charset="0"/>
              </a:rPr>
              <a:t>Բարկության և նրա պատճառի մասին Հովհան Մանդակունին հետևյալն է ներկայացնում.«Բարկությունը սեփական կամքը պարտադրելն է, հակառակությունը, վեճը, նենգությունը, սուտ գիտությունը, կարճամտությունը, նեղսրտությունը, ձանձրույթը, թշնամանքը մտքից չհեռացնելը, չարի փոխարեն չարով հատուցելն ու վրեժ առնելը: Բարկությունը գալիս է շատերին ուսուցիչ լինելը սիրելուց, իրեն ուրիշներից առավել իմաստուն կարծելուց</a:t>
            </a:r>
            <a:r>
              <a:rPr lang="hy-AM" sz="1400" b="0" dirty="0" smtClean="0">
                <a:solidFill>
                  <a:srgbClr val="000000"/>
                </a:solidFill>
                <a:latin typeface="Sylfaen" panose="010A0502050306030303" pitchFamily="18" charset="0"/>
              </a:rPr>
              <a:t>»:</a:t>
            </a:r>
            <a:r>
              <a:rPr lang="hy-AM" sz="1400" b="0" dirty="0">
                <a:solidFill>
                  <a:srgbClr val="000000"/>
                </a:solidFill>
                <a:latin typeface="Sylfaen" panose="010A0502050306030303" pitchFamily="18" charset="0"/>
              </a:rPr>
              <a:t>Բարկությունը առաջ է գալիս նաև չներող հոգուց, որովհետև ներողամիտ մարդը, երբ տեսնում է ուրիշի հանցանքը կամ սխալը, փոխանակ բարկանալու, սկսում է իր անձի վրա մտածել, թե քանի- քանի անգամներ ինքն էլ նմանօրինակ հանցանքների մեջ է գտնվել, բայց աչքերից անտես ու անպատիժ է մնացել: Հարկ է, ուրեմն, ներել հանցավորին`առանց բարկանալու և վրեժխնդիր լինելու, չէ՞ որ Աստված մեզ պիտի չափի այն չափով, որով մենք չափում ենք ուրիշներին» (Տեր Գաբրիել քահանա, «Խրատանի ապաշխարության» հավաքածուից ):</a:t>
            </a:r>
            <a:r>
              <a:rPr lang="hy-AM" sz="1400" dirty="0">
                <a:latin typeface="Sylfaen" panose="010A0502050306030303" pitchFamily="18" charset="0"/>
              </a:rPr>
              <a:t/>
            </a:r>
            <a:br>
              <a:rPr lang="hy-AM" sz="1400" dirty="0">
                <a:latin typeface="Sylfaen" panose="010A0502050306030303" pitchFamily="18" charset="0"/>
              </a:rPr>
            </a:br>
            <a:r>
              <a:rPr lang="hy-AM" sz="1400" b="0" dirty="0">
                <a:solidFill>
                  <a:srgbClr val="000000"/>
                </a:solidFill>
                <a:latin typeface="Sylfaen" panose="010A0502050306030303" pitchFamily="18" charset="0"/>
              </a:rPr>
              <a:t>«Բարկությունն անվանել բոլոր չարիքների աղբյուր, անտեղի </a:t>
            </a:r>
            <a:r>
              <a:rPr lang="hy-AM" sz="1400" b="0" dirty="0" smtClean="0">
                <a:solidFill>
                  <a:srgbClr val="000000"/>
                </a:solidFill>
                <a:latin typeface="Sylfaen" panose="010A0502050306030303" pitchFamily="18" charset="0"/>
              </a:rPr>
              <a:t>չէ։Մի </a:t>
            </a:r>
            <a:r>
              <a:rPr lang="hy-AM" sz="1400" b="0" dirty="0">
                <a:solidFill>
                  <a:srgbClr val="000000"/>
                </a:solidFill>
                <a:latin typeface="Sylfaen" panose="010A0502050306030303" pitchFamily="18" charset="0"/>
              </a:rPr>
              <a:t>խոսքով`բարկությունը մարդկային ցեղի ժանտախտ ու դժոխքի դուռ է» (Պողոս պատրիարք Ադրիանուպոլսեցի, «Խրատի թանգարան»):</a:t>
            </a:r>
            <a:endParaRPr lang="ru-RU" sz="1400" dirty="0">
              <a:latin typeface="Sylfaen" panose="010A0502050306030303" pitchFamily="18" charset="0"/>
            </a:endParaRPr>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8389405" y="393921"/>
            <a:ext cx="3411021" cy="2627417"/>
          </a:xfrm>
        </p:spPr>
      </p:pic>
      <p:sp>
        <p:nvSpPr>
          <p:cNvPr id="9" name="Прямоугольник 8"/>
          <p:cNvSpPr/>
          <p:nvPr/>
        </p:nvSpPr>
        <p:spPr>
          <a:xfrm>
            <a:off x="444879" y="5787582"/>
            <a:ext cx="3146547" cy="400050"/>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Պողոս առաքյալ</a:t>
            </a:r>
            <a:endParaRPr lang="ru-RU" i="1" dirty="0">
              <a:latin typeface="Sylfaen" panose="010A0502050306030303" pitchFamily="18" charset="0"/>
            </a:endParaRPr>
          </a:p>
        </p:txBody>
      </p:sp>
      <p:sp>
        <p:nvSpPr>
          <p:cNvPr id="10" name="Прямоугольник 9"/>
          <p:cNvSpPr/>
          <p:nvPr/>
        </p:nvSpPr>
        <p:spPr>
          <a:xfrm>
            <a:off x="8389405" y="3021338"/>
            <a:ext cx="3411021" cy="308884"/>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Հովհաննես Ա Մանդակունի</a:t>
            </a:r>
            <a:endParaRPr lang="ru-RU" i="1" dirty="0">
              <a:latin typeface="Sylfaen" panose="010A0502050306030303" pitchFamily="18" charset="0"/>
            </a:endParaRPr>
          </a:p>
        </p:txBody>
      </p:sp>
    </p:spTree>
    <p:extLst>
      <p:ext uri="{BB962C8B-B14F-4D97-AF65-F5344CB8AC3E}">
        <p14:creationId xmlns:p14="http://schemas.microsoft.com/office/powerpoint/2010/main" val="124641881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1702" y="-36441"/>
            <a:ext cx="5144735" cy="526959"/>
          </a:xfrm>
        </p:spPr>
        <p:txBody>
          <a:bodyPr>
            <a:normAutofit fontScale="90000"/>
          </a:bodyPr>
          <a:lstStyle/>
          <a:p>
            <a:r>
              <a:rPr lang="hy-AM" dirty="0" smtClean="0">
                <a:latin typeface="Sylfaen" panose="010A0502050306030303" pitchFamily="18" charset="0"/>
              </a:rPr>
              <a:t>Որկրամոլություն</a:t>
            </a:r>
            <a:endParaRPr lang="ru-RU" dirty="0">
              <a:latin typeface="Sylfaen" panose="010A0502050306030303" pitchFamily="18" charset="0"/>
            </a:endParaRPr>
          </a:p>
        </p:txBody>
      </p:sp>
      <p:sp>
        <p:nvSpPr>
          <p:cNvPr id="3" name="Текст 2"/>
          <p:cNvSpPr>
            <a:spLocks noGrp="1"/>
          </p:cNvSpPr>
          <p:nvPr>
            <p:ph type="body" idx="1"/>
          </p:nvPr>
        </p:nvSpPr>
        <p:spPr>
          <a:xfrm>
            <a:off x="372094" y="1920098"/>
            <a:ext cx="4349533" cy="3051810"/>
          </a:xfrm>
        </p:spPr>
        <p:txBody>
          <a:bodyPr>
            <a:normAutofit fontScale="25000" lnSpcReduction="20000"/>
          </a:bodyPr>
          <a:lstStyle/>
          <a:p>
            <a:pPr algn="just"/>
            <a:r>
              <a:rPr lang="hy-AM" sz="6400" b="0" dirty="0">
                <a:solidFill>
                  <a:srgbClr val="000000"/>
                </a:solidFill>
                <a:latin typeface="Sylfaen" panose="010A0502050306030303" pitchFamily="18" charset="0"/>
              </a:rPr>
              <a:t>Որկրամոլություն են թե՛ շատակերությունը և թե՛ այնպիսի քչակերությունը, որ կատարվում է չափազանց մեծ հաճույքով ու հափշտակությամբ: «Նրանց վախճանը կորուստ է, որովհետև նրանց Աստվածը իրենց փորն է» (Փիլիպպեցիներ 3.19):</a:t>
            </a:r>
          </a:p>
          <a:p>
            <a:pPr algn="just"/>
            <a:r>
              <a:rPr lang="hy-AM" sz="6400" b="0" dirty="0">
                <a:solidFill>
                  <a:srgbClr val="000000"/>
                </a:solidFill>
                <a:latin typeface="Sylfaen" panose="010A0502050306030303" pitchFamily="18" charset="0"/>
              </a:rPr>
              <a:t>Այս մեղքի պատճառով մարդը զրկվեց աստվածային փառքից: Չարը Եվային նախ ասաց. «Երբ ուտես պտղից, կաստվածանաս» (Ծննդոց 3.4-5): Աստվածանալու միտքը նախամորը հպարտացրեց, առիթը պատրաստ էր, և չարը նրա մտքում լիուլի սերմանեց որկրամոլության և ագահության սերմեր: Մեր նախածնողները ճաշակեցին կարծեցյալ «քաղցր» պտուղները, որոնց դառը հետևանքները առ այսօր ճաշակում են մարդիկ:</a:t>
            </a:r>
          </a:p>
          <a:p>
            <a:pPr algn="just"/>
            <a:r>
              <a:rPr lang="hy-AM" sz="6400" b="0" dirty="0">
                <a:solidFill>
                  <a:srgbClr val="000000"/>
                </a:solidFill>
                <a:latin typeface="Sylfaen" panose="010A0502050306030303" pitchFamily="18" charset="0"/>
              </a:rPr>
              <a:t>Իսկ Հիսուս Քրիստոս պատգամում է աշխատել ոչ թե կորստական կերակրի համար, այլ այն կերակրի, որ տանում է դեպի հավիտենական կյանք (Հովհաննես 6.27): Եվ փորձելով մարդուն ազատել այս մտահոգություններից՝ ասում է. «Եվ դուք մի՛ մտահոգվեք, թե ինչ եք ուտելու կամ ինչ եք խմելու, և մի՛ մտատանջվեք, որովհետև այդ ամենը աշխարհի հեթանոսներն են, որ փնտրում են: Իսկ ձեր Հայրը գիտե, որ այդ ամենը պետք է ձեզ: Այլ դուք հետամուտ եղեք Աստծո Արքայությանը, և այդ ամենը ավելիով կտրվի ձեզ» (Ղուկաս 12.29-31):</a:t>
            </a:r>
          </a:p>
          <a:p>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7043" y="532690"/>
            <a:ext cx="3556911" cy="2564010"/>
          </a:xfrm>
        </p:spPr>
      </p:pic>
      <p:sp>
        <p:nvSpPr>
          <p:cNvPr id="5" name="Текст 4"/>
          <p:cNvSpPr>
            <a:spLocks noGrp="1"/>
          </p:cNvSpPr>
          <p:nvPr>
            <p:ph type="body" sz="quarter" idx="3"/>
          </p:nvPr>
        </p:nvSpPr>
        <p:spPr>
          <a:xfrm>
            <a:off x="8209369" y="319265"/>
            <a:ext cx="3666605" cy="6377866"/>
          </a:xfrm>
        </p:spPr>
        <p:txBody>
          <a:bodyPr>
            <a:noAutofit/>
          </a:bodyPr>
          <a:lstStyle/>
          <a:p>
            <a:pPr algn="just"/>
            <a:r>
              <a:rPr lang="hy-AM" sz="1600" b="0" dirty="0" smtClean="0">
                <a:solidFill>
                  <a:srgbClr val="000000"/>
                </a:solidFill>
                <a:latin typeface="Sylfaen" panose="010A0502050306030303" pitchFamily="18" charset="0"/>
              </a:rPr>
              <a:t>Ըստ Վարդան </a:t>
            </a:r>
            <a:r>
              <a:rPr lang="hy-AM" sz="1600" b="0" dirty="0">
                <a:solidFill>
                  <a:srgbClr val="000000"/>
                </a:solidFill>
                <a:latin typeface="Sylfaen" panose="010A0502050306030303" pitchFamily="18" charset="0"/>
              </a:rPr>
              <a:t>Այգեկցու՝ միայն Աստծուն է հայտնի այն մեծությունն ու շահը, որ պահքից լինելու էր մարդուն: Այդ պատճառով առաջին պատվիրանը ուղղված առաջին մարդուն կապված էր պահքի հետ. «Մի՛ ճաշակիր ծառի պտղից» (Ծննդոց 2.17): Բայց Ադամը չհավատաց Աստծո պատվիրանին, որովհետև չգիտեր, թե որքան բարի բան է պահքը, և ճաշակելով պտուղը՝ արտաքսվեց կենաց դրախտից: Այս պատճառով էլ աստվածային գրքերով հրամայվեց պահք պահել, երկնքի երանություն մտնելու համար, որից զրկվեց Ադամը կերակուրի պատճառով:</a:t>
            </a:r>
          </a:p>
          <a:p>
            <a:pPr algn="just"/>
            <a:r>
              <a:rPr lang="hy-AM" sz="1600" b="0" dirty="0" smtClean="0">
                <a:solidFill>
                  <a:srgbClr val="000000"/>
                </a:solidFill>
                <a:latin typeface="Sylfaen" panose="010A0502050306030303" pitchFamily="18" charset="0"/>
              </a:rPr>
              <a:t>Ուրեմն</a:t>
            </a:r>
            <a:r>
              <a:rPr lang="hy-AM" sz="1600" b="0" dirty="0">
                <a:solidFill>
                  <a:srgbClr val="000000"/>
                </a:solidFill>
                <a:latin typeface="Sylfaen" panose="010A0502050306030303" pitchFamily="18" charset="0"/>
              </a:rPr>
              <a:t>՝ մարդ պետք է իրեն պահի ոչ միայն պարարտ կերակուրներից, այլև մեղքի ամեն պատճառից: Երբ մարմինը պահեցողությամբ տկարանում է, հոգին է զորանում՝ ըստ Պողոս առաքյալի խոսքերի. «Երբ տկար եմ, այն ժամանակ եմ զորավոր» (Բ Կորնթացիներ 12.10):</a:t>
            </a:r>
          </a:p>
          <a:p>
            <a:endParaRPr lang="ru-RU" sz="1600" dirty="0">
              <a:latin typeface="Sylfaen" panose="010A0502050306030303" pitchFamily="18" charset="0"/>
            </a:endParaRPr>
          </a:p>
        </p:txBody>
      </p:sp>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87043" y="3578578"/>
            <a:ext cx="3601963" cy="2335808"/>
          </a:xfrm>
        </p:spPr>
      </p:pic>
      <p:sp>
        <p:nvSpPr>
          <p:cNvPr id="8" name="Прямоугольник 7"/>
          <p:cNvSpPr/>
          <p:nvPr/>
        </p:nvSpPr>
        <p:spPr>
          <a:xfrm>
            <a:off x="4905156" y="3092439"/>
            <a:ext cx="3086100" cy="342900"/>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Եվան լսում է Սատանային</a:t>
            </a:r>
            <a:endParaRPr lang="ru-RU" i="1" dirty="0">
              <a:latin typeface="Sylfaen" panose="010A0502050306030303" pitchFamily="18" charset="0"/>
            </a:endParaRPr>
          </a:p>
        </p:txBody>
      </p:sp>
      <p:sp>
        <p:nvSpPr>
          <p:cNvPr id="12" name="Прямоугольник 11"/>
          <p:cNvSpPr/>
          <p:nvPr/>
        </p:nvSpPr>
        <p:spPr>
          <a:xfrm>
            <a:off x="5011214" y="5914386"/>
            <a:ext cx="2873983" cy="265152"/>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hy-AM" i="1" dirty="0" smtClean="0">
                <a:latin typeface="Sylfaen" panose="010A0502050306030303" pitchFamily="18" charset="0"/>
              </a:rPr>
              <a:t>Վարդան Այգեկցի</a:t>
            </a:r>
            <a:endParaRPr lang="ru-RU" i="1" dirty="0">
              <a:latin typeface="Sylfaen" panose="010A0502050306030303" pitchFamily="18" charset="0"/>
            </a:endParaRPr>
          </a:p>
        </p:txBody>
      </p:sp>
    </p:spTree>
    <p:extLst>
      <p:ext uri="{BB962C8B-B14F-4D97-AF65-F5344CB8AC3E}">
        <p14:creationId xmlns:p14="http://schemas.microsoft.com/office/powerpoint/2010/main" val="14731316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Савон</Template>
  <TotalTime>535</TotalTime>
  <Words>1659</Words>
  <Application>Microsoft Office PowerPoint</Application>
  <PresentationFormat>Широкоэкранный</PresentationFormat>
  <Paragraphs>66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arianamu</vt:lpstr>
      <vt:lpstr>Garamond</vt:lpstr>
      <vt:lpstr>Sylfaen</vt:lpstr>
      <vt:lpstr>tahoma</vt:lpstr>
      <vt:lpstr>Savon</vt:lpstr>
      <vt:lpstr>Գործնական Աշխատանք</vt:lpstr>
      <vt:lpstr>Մեզ հայտնի է, որ Աստված մարդկությանը շնորհել է առաքինություններ՝  խոնարհություն, եղբայրություն, հեզություն, ողջախոհություն, ժուժկալություն, ողորմածություն, աշխատասիրություն։ Եվ միայն վերոնշյալ հատկություններն իրենց մեջ կրող ու դրանք անվերապահորեն կատարող մարդիկ են հասնելու աստվածային կատարելությանը, ձուլվելու Աստծո էությանն ու թույլտվություն ստանալու բարձրյալից՝  բնակվելու հավերժական դրախտում․․․ Սակայն, սրանց հակառակ աստվածաբաններն առանձնացնում են նաև յոթ մոլություններ կամ մեղքեր, որոնց հետ որոշակիորեն կապված են մարդկային մյուս բոլոր մեղքերը։   Մեր խումբն այսօր ավելի մանրամասն անդրադառնալու է յոթ մոլություններին։</vt:lpstr>
      <vt:lpstr>Презентация PowerPoint</vt:lpstr>
      <vt:lpstr>Հպարտություն</vt:lpstr>
      <vt:lpstr>Ծուլություն</vt:lpstr>
      <vt:lpstr>Նախանձ</vt:lpstr>
      <vt:lpstr>Ագահություն</vt:lpstr>
      <vt:lpstr>Բարկություն</vt:lpstr>
      <vt:lpstr>Որկրամոլություն</vt:lpstr>
      <vt:lpstr>Բղջախոհություն</vt:lpstr>
      <vt:lpstr>շնորհակալություն</vt:lpstr>
    </vt:vector>
  </TitlesOfParts>
  <Company>XTreme.ws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Գործնական Աշխատանք</dc:title>
  <dc:creator>XTreme.ws</dc:creator>
  <cp:lastModifiedBy>XTreme.ws</cp:lastModifiedBy>
  <cp:revision>53</cp:revision>
  <dcterms:created xsi:type="dcterms:W3CDTF">2019-01-05T15:04:56Z</dcterms:created>
  <dcterms:modified xsi:type="dcterms:W3CDTF">2019-01-13T07:49:50Z</dcterms:modified>
</cp:coreProperties>
</file>