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60" r:id="rId2"/>
    <p:sldId id="270" r:id="rId3"/>
    <p:sldId id="259" r:id="rId4"/>
    <p:sldId id="258" r:id="rId5"/>
    <p:sldId id="261" r:id="rId6"/>
    <p:sldId id="264" r:id="rId7"/>
    <p:sldId id="265" r:id="rId8"/>
    <p:sldId id="266" r:id="rId9"/>
    <p:sldId id="267" r:id="rId10"/>
    <p:sldId id="268" r:id="rId11"/>
    <p:sldId id="269"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2BDF067-6D52-4345-A8E8-829C3012E574}">
          <p14:sldIdLst>
            <p14:sldId id="260"/>
            <p14:sldId id="270"/>
            <p14:sldId id="259"/>
            <p14:sldId id="258"/>
            <p14:sldId id="261"/>
            <p14:sldId id="264"/>
            <p14:sldId id="265"/>
            <p14:sldId id="266"/>
            <p14:sldId id="267"/>
            <p14:sldId id="268"/>
            <p14:sldId id="269"/>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03" d="100"/>
          <a:sy n="103" d="100"/>
        </p:scale>
        <p:origin x="-2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DA67773-CC94-46F1-AD2E-48C14E060077}" type="datetimeFigureOut">
              <a:rPr lang="ru-RU" smtClean="0"/>
              <a:t>27.01.2019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4121EBE-23FD-433F-8DFF-7E30732C4A3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A67773-CC94-46F1-AD2E-48C14E060077}" type="datetimeFigureOut">
              <a:rPr lang="ru-RU" smtClean="0"/>
              <a:t>27.01.2019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A67773-CC94-46F1-AD2E-48C14E060077}" type="datetimeFigureOut">
              <a:rPr lang="ru-RU" smtClean="0"/>
              <a:t>27.01.2019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DA67773-CC94-46F1-AD2E-48C14E060077}" type="datetimeFigureOut">
              <a:rPr lang="ru-RU" smtClean="0"/>
              <a:t>27.01.2019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4121EBE-23FD-433F-8DFF-7E30732C4A3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DA67773-CC94-46F1-AD2E-48C14E060077}" type="datetimeFigureOut">
              <a:rPr lang="ru-RU" smtClean="0"/>
              <a:t>27.01.2019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4121EBE-23FD-433F-8DFF-7E30732C4A3C}"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DA67773-CC94-46F1-AD2E-48C14E060077}" type="datetimeFigureOut">
              <a:rPr lang="ru-RU" smtClean="0"/>
              <a:t>27.01.2019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DA67773-CC94-46F1-AD2E-48C14E060077}" type="datetimeFigureOut">
              <a:rPr lang="ru-RU" smtClean="0"/>
              <a:t>27.01.2019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4121EBE-23FD-433F-8DFF-7E30732C4A3C}"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DA67773-CC94-46F1-AD2E-48C14E060077}" type="datetimeFigureOut">
              <a:rPr lang="ru-RU" smtClean="0"/>
              <a:t>27.01.2019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DA67773-CC94-46F1-AD2E-48C14E060077}" type="datetimeFigureOut">
              <a:rPr lang="ru-RU" smtClean="0"/>
              <a:t>27.01.2019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DA67773-CC94-46F1-AD2E-48C14E060077}" type="datetimeFigureOut">
              <a:rPr lang="ru-RU" smtClean="0"/>
              <a:t>27.01.2019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121EBE-23FD-433F-8DFF-7E30732C4A3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DA67773-CC94-46F1-AD2E-48C14E060077}" type="datetimeFigureOut">
              <a:rPr lang="ru-RU" smtClean="0"/>
              <a:t>27.01.2019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4121EBE-23FD-433F-8DFF-7E30732C4A3C}"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A67773-CC94-46F1-AD2E-48C14E060077}" type="datetimeFigureOut">
              <a:rPr lang="ru-RU" smtClean="0"/>
              <a:t>27.01.2019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121EBE-23FD-433F-8DFF-7E30732C4A3C}"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ViberDownloads\0-02-04-6f2b731d3b6d9d00d4ea7b3c24106892539587a5fee4b58856566dfcf179e606_488980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225406"/>
            <a:ext cx="9444541" cy="708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67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hy-AM" dirty="0"/>
              <a:t>Ողորմածությունը </a:t>
            </a:r>
            <a:endParaRPr lang="ru-RU" dirty="0"/>
          </a:p>
        </p:txBody>
      </p:sp>
      <p:sp>
        <p:nvSpPr>
          <p:cNvPr id="3" name="Объект 2"/>
          <p:cNvSpPr>
            <a:spLocks noGrp="1"/>
          </p:cNvSpPr>
          <p:nvPr>
            <p:ph idx="1"/>
          </p:nvPr>
        </p:nvSpPr>
        <p:spPr>
          <a:xfrm>
            <a:off x="3419872" y="1124744"/>
            <a:ext cx="5435918" cy="5377757"/>
          </a:xfrm>
        </p:spPr>
        <p:txBody>
          <a:bodyPr>
            <a:noAutofit/>
          </a:bodyPr>
          <a:lstStyle/>
          <a:p>
            <a:pPr marL="0" indent="0">
              <a:buNone/>
            </a:pPr>
            <a:r>
              <a:rPr lang="hy-AM" sz="1200" dirty="0"/>
              <a:t>Ողորմածությունը քրիստոնեական բարոյագիտության  յոթ առաքինություններից է:Ողոմածությունը  մարդուն &lt;&lt;աստվածանման&gt;&gt; է դարձնում:</a:t>
            </a:r>
          </a:p>
          <a:p>
            <a:pPr marL="0" indent="0">
              <a:buNone/>
            </a:pPr>
            <a:r>
              <a:rPr lang="hy-AM" sz="1200" dirty="0"/>
              <a:t>Ավետարանում նշված է.&lt;&lt;Գանձեր մի՛ դիզեք ձեր համար երկրի վրա, ուր ցեց  և ժանգ ոչնչացնում են, և ուր գողեր պատերն են ծակում ու գողանում,այլ գանձեր դիզե՛ք ձեր համար  երկնքում,որտեղ ո՛չ ցեց և ո՛չ ժանգ չեն ոչնչացնում, և ո՛չ էլ գողերը պատերն են ծակում ու գողանում.  քանի որ ուր ձեր գանձերն են, այնտեղ էլ ձեր սրտերը կլինեն&gt;&gt;:</a:t>
            </a:r>
          </a:p>
          <a:p>
            <a:pPr marL="0" indent="0">
              <a:buNone/>
            </a:pPr>
            <a:r>
              <a:rPr lang="hy-AM" sz="1200" dirty="0"/>
              <a:t>Քրիստոնեական բարոյագիտության մեջ հատուկ ուշադրություն է դարձվում ողորմություն տալու ձևի, չափի և նպատակի հարցերին:</a:t>
            </a:r>
          </a:p>
          <a:p>
            <a:pPr marL="0" indent="0">
              <a:buNone/>
            </a:pPr>
            <a:r>
              <a:rPr lang="hy-AM" sz="1200" dirty="0"/>
              <a:t>Քրիստոնեական  բարեգործության հետ ոչ մի  կապ չունի  այն նվիրատվությունը, որը կատարվում է ոչ թէ  կարեկցանքից, այլ ի ցույց  մարդկանց, գովաբանվելու և փառքի արժանանալու համար:</a:t>
            </a:r>
          </a:p>
          <a:p>
            <a:pPr marL="0" indent="0">
              <a:buNone/>
            </a:pPr>
            <a:r>
              <a:rPr lang="hy-AM" sz="1200" dirty="0"/>
              <a:t>Ոչ մի արժեք չունի նաև այն ողորմությունը, որ մարդ  կատարում է պահի ազդեցությամբ, իսկ քիչ անց`ափսոսում:</a:t>
            </a:r>
          </a:p>
          <a:p>
            <a:pPr marL="0" indent="0">
              <a:buNone/>
            </a:pPr>
            <a:r>
              <a:rPr lang="hy-AM" sz="1200" dirty="0"/>
              <a:t>Ս. Գրիգոր Տաթևացին  նշում է, որ ողորմությունը  լինում է մարմնավոր և հոգևոր: Մարմնավոր ողորմության ձևերն են`քաղցածին կերակրելը, մերկին հագցնելը, ծարավին ջուր տալը, օտարին հյուրընկալելը և մահացածին թաղելը: Իսկ հոգևոր են` հանցավորին  ներելը, մեղավորին դարձի  բերելը, ճշմատություն ուսուցանելը, ուրիշի համար աղոթելը, տրտմածին մխիթարելը,սխալվածին խրատելը:</a:t>
            </a:r>
          </a:p>
          <a:p>
            <a:pPr marL="0" indent="0">
              <a:buNone/>
            </a:pPr>
            <a:r>
              <a:rPr lang="hy-AM" sz="1200" dirty="0"/>
              <a:t>Ողորմության կամ բարեգործության ձևերից  մեկն էլ հայերի մեջ  շատ  տարածված  մատաղի բարեպաշտական արարողությունն է:</a:t>
            </a:r>
          </a:p>
          <a:p>
            <a:pPr marL="0" indent="0">
              <a:buNone/>
            </a:pPr>
            <a:r>
              <a:rPr lang="hy-AM" sz="1200" dirty="0"/>
              <a:t>Կարեկցելը,  մերձավորին  օգնելը, ինչ-որ բան  զոհաբերելը նաև մարդու և միայն մարդու ներքին  էությունից  բխող  հատկություններ են: Միայն մարդն է, որ մտահոգվում է այն հասարակության ապագայով, որի անդամն է ինքը:</a:t>
            </a:r>
            <a:endParaRPr lang="ru-RU" sz="1200" dirty="0"/>
          </a:p>
        </p:txBody>
      </p:sp>
      <p:pic>
        <p:nvPicPr>
          <p:cNvPr id="8194" name="Picture 2" descr="C:\Users\User\Documents\ViberDownloads\0-02-05-9caafe52cced295555c518ec0703d50db5b46f039fc148a48c3c39b1a0a51298_8563ea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24500"/>
            <a:ext cx="3048055" cy="20291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ocuments\ViberDownloads\0-02-04-d62bee4772b1d7911d6ad5bc5439c6bd8603b722a25b93a103215fd146b4f737_aa57bb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858712"/>
            <a:ext cx="3048054" cy="229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795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a:t>Աշխատասիրությունը</a:t>
            </a:r>
            <a:endParaRPr lang="ru-RU" dirty="0"/>
          </a:p>
        </p:txBody>
      </p:sp>
      <p:sp>
        <p:nvSpPr>
          <p:cNvPr id="3" name="Объект 2"/>
          <p:cNvSpPr>
            <a:spLocks noGrp="1"/>
          </p:cNvSpPr>
          <p:nvPr>
            <p:ph idx="1"/>
          </p:nvPr>
        </p:nvSpPr>
        <p:spPr>
          <a:xfrm>
            <a:off x="304800" y="1340768"/>
            <a:ext cx="8659688" cy="5517232"/>
          </a:xfrm>
        </p:spPr>
        <p:txBody>
          <a:bodyPr>
            <a:noAutofit/>
          </a:bodyPr>
          <a:lstStyle/>
          <a:p>
            <a:pPr marL="0" indent="0">
              <a:buNone/>
            </a:pPr>
            <a:r>
              <a:rPr lang="hy-AM" sz="1400" dirty="0"/>
              <a:t>Աշխատասիրությունը միշտ էլ բարձր է գնահատվել ու գովասանքի արժանացել:</a:t>
            </a:r>
          </a:p>
          <a:p>
            <a:pPr marL="0" indent="0">
              <a:buNone/>
            </a:pPr>
            <a:r>
              <a:rPr lang="hy-AM" sz="1400" dirty="0" smtClean="0"/>
              <a:t>‹‹</a:t>
            </a:r>
            <a:r>
              <a:rPr lang="hy-AM" sz="1400" dirty="0"/>
              <a:t>Փոքր մարդը, ով ցանկանում է աշխատել, անհաղթելի ուժ է››,- ասել է Մաքսիմ Գորկին:</a:t>
            </a:r>
          </a:p>
          <a:p>
            <a:pPr marL="0" indent="0">
              <a:buNone/>
            </a:pPr>
            <a:r>
              <a:rPr lang="hy-AM" sz="1400" dirty="0" smtClean="0"/>
              <a:t>Կյանքն </a:t>
            </a:r>
            <a:r>
              <a:rPr lang="hy-AM" sz="1400" dirty="0"/>
              <a:t>ապացուցում է այս խոսքերի ճշմարտացիությունը: </a:t>
            </a:r>
            <a:r>
              <a:rPr lang="hy-AM" sz="1400" dirty="0" smtClean="0"/>
              <a:t>Ի</a:t>
            </a:r>
            <a:r>
              <a:rPr lang="en-US" sz="1400" dirty="0" err="1" smtClean="0"/>
              <a:t>սկա</a:t>
            </a:r>
            <a:r>
              <a:rPr lang="hy-AM" sz="1400" dirty="0" smtClean="0"/>
              <a:t>պես</a:t>
            </a:r>
            <a:r>
              <a:rPr lang="hy-AM" sz="1400" dirty="0"/>
              <a:t>, ցանկացած նպատակ, ցանկացած հաղթանակ պահանջում է ջանք, աշխատանք, և առանց այդ աշխատանքի՝ որևէ դրական արդյունքի սպասելն առնվազն տարօրինակ է: Այս բանաձևն այնքան պարզ է. ցանկանում ես որևէ բանի հասնել՝ սկսի′ր աշխատանք տանել դրա համար:</a:t>
            </a:r>
          </a:p>
          <a:p>
            <a:pPr marL="0" indent="0">
              <a:buNone/>
            </a:pPr>
            <a:r>
              <a:rPr lang="hy-AM" sz="1400" dirty="0" smtClean="0"/>
              <a:t>Դեռ </a:t>
            </a:r>
            <a:r>
              <a:rPr lang="hy-AM" sz="1400" dirty="0"/>
              <a:t>աշխարհի արարումից հետո, երբ մարդը մեղքի հետևանքով Եդեմի պարտեզից դուրս հանվեց, այդ ժամանակներից աշխարհում սկսեց գործել «</a:t>
            </a:r>
            <a:r>
              <a:rPr lang="hy-AM" sz="1400" dirty="0" smtClean="0"/>
              <a:t>քր</a:t>
            </a:r>
            <a:r>
              <a:rPr lang="en-US" sz="1400" smtClean="0"/>
              <a:t>տ</a:t>
            </a:r>
            <a:r>
              <a:rPr lang="hy-AM" sz="1400" smtClean="0"/>
              <a:t>ինքովդ </a:t>
            </a:r>
            <a:r>
              <a:rPr lang="hy-AM" sz="1400" dirty="0"/>
              <a:t>հաց վաստակես» արտահայտությունը, և մարդն իր ֆիզիկական գոյությունը պահելու համար սկսեց աշխատել…</a:t>
            </a:r>
          </a:p>
          <a:p>
            <a:pPr marL="0" indent="0">
              <a:buNone/>
            </a:pPr>
            <a:r>
              <a:rPr lang="hy-AM" sz="1400" dirty="0" smtClean="0"/>
              <a:t>Աշխատասիրությունը </a:t>
            </a:r>
            <a:r>
              <a:rPr lang="hy-AM" sz="1400" dirty="0"/>
              <a:t>և բարգավաճումը քայլում են կողք-կողքի:</a:t>
            </a:r>
          </a:p>
          <a:p>
            <a:pPr marL="0" indent="0">
              <a:buNone/>
            </a:pPr>
            <a:r>
              <a:rPr lang="hy-AM" sz="1400" dirty="0" smtClean="0"/>
              <a:t>Պաշտոնյայից </a:t>
            </a:r>
            <a:r>
              <a:rPr lang="hy-AM" sz="1400" dirty="0"/>
              <a:t>մինչև բանվոր՝ յուրաքանչյուրն իր գործն անելուց պետք է լավ անի, ինչքան էլ դժվար լինի: Իսկ գործը լավ կատարելու համար այն պետք է սիրել ու կարևորել:</a:t>
            </a:r>
          </a:p>
          <a:p>
            <a:pPr marL="0" indent="0">
              <a:buNone/>
            </a:pPr>
            <a:r>
              <a:rPr lang="hy-AM" sz="1400" dirty="0" smtClean="0"/>
              <a:t>Բոլորն </a:t>
            </a:r>
            <a:r>
              <a:rPr lang="hy-AM" sz="1400" dirty="0"/>
              <a:t>էլ ցանկանում են հարուստ լինել, բարեկեցիկ կյանքով ապրել: Սակայն հաճախ տեսնում ես մարդկանց, որոնք գրեթե ոչինչ չունեն, ապրում են աղքատության մեջ, իսկ ֆիզիկական, առողջական խնդիր չունեն: Երբ հարցնում ես, թե ինչո՞ւ չեն աշխատում, լսում ես մի շատ ծանոթ պատասխան. «Գործ չկա»: Մեր երկրում աշխատանքի խնդիր կա, բայց, համաձայնեք՝ այնպես չէ, որ ընդանրապես աշխատանք չկա: Պարզապես մարդիկ չունեն աշխատասիրություն, ցանկանում են միանգամից օֆիսային աշխատող լինել, նստել համակարգչի մոտ ու բարձր աշխատավարձ ստանալ: Սակայն ոչինչ միանգամից չի լինում, իսկ ծույլերի համար ոչ թե միանգամից, այլ ընդհանրապես ոչ մի լավ բան չի լինում:</a:t>
            </a:r>
            <a:endParaRPr lang="ru-RU" sz="1400" dirty="0"/>
          </a:p>
        </p:txBody>
      </p:sp>
    </p:spTree>
    <p:extLst>
      <p:ext uri="{BB962C8B-B14F-4D97-AF65-F5344CB8AC3E}">
        <p14:creationId xmlns:p14="http://schemas.microsoft.com/office/powerpoint/2010/main" val="456412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052736"/>
            <a:ext cx="6048672" cy="838200"/>
          </a:xfrm>
        </p:spPr>
        <p:txBody>
          <a:bodyPr/>
          <a:lstStyle/>
          <a:p>
            <a:r>
              <a:rPr lang="en-US" i="1" dirty="0" err="1" smtClean="0"/>
              <a:t>շՆՈՐՀԱԿԱԼՈՒԹՅՈՒՆ</a:t>
            </a:r>
            <a:endParaRPr lang="ru-RU" i="1" dirty="0"/>
          </a:p>
        </p:txBody>
      </p:sp>
      <p:sp>
        <p:nvSpPr>
          <p:cNvPr id="3" name="Объект 2"/>
          <p:cNvSpPr>
            <a:spLocks noGrp="1"/>
          </p:cNvSpPr>
          <p:nvPr>
            <p:ph idx="1"/>
          </p:nvPr>
        </p:nvSpPr>
        <p:spPr>
          <a:xfrm>
            <a:off x="1619672" y="2367459"/>
            <a:ext cx="5688632" cy="3365797"/>
          </a:xfrm>
        </p:spPr>
        <p:txBody>
          <a:bodyPr/>
          <a:lstStyle/>
          <a:p>
            <a:pPr marL="0" indent="0" algn="ctr">
              <a:buNone/>
            </a:pPr>
            <a:r>
              <a:rPr lang="en-US" dirty="0" err="1" smtClean="0"/>
              <a:t>Պատրաստեցին</a:t>
            </a:r>
            <a:r>
              <a:rPr lang="en-US" dirty="0" smtClean="0"/>
              <a:t> Ս. </a:t>
            </a:r>
            <a:r>
              <a:rPr lang="en-US" dirty="0" err="1" smtClean="0"/>
              <a:t>Վարդանյանի</a:t>
            </a:r>
            <a:r>
              <a:rPr lang="en-US" dirty="0" smtClean="0"/>
              <a:t> </a:t>
            </a:r>
            <a:r>
              <a:rPr lang="en-US" dirty="0" err="1" smtClean="0"/>
              <a:t>անվան</a:t>
            </a:r>
            <a:r>
              <a:rPr lang="en-US" dirty="0" smtClean="0"/>
              <a:t> </a:t>
            </a:r>
            <a:r>
              <a:rPr lang="en-US" dirty="0" err="1" smtClean="0"/>
              <a:t>ավագ</a:t>
            </a:r>
            <a:r>
              <a:rPr lang="en-US" dirty="0" smtClean="0"/>
              <a:t> </a:t>
            </a:r>
            <a:r>
              <a:rPr lang="en-US" dirty="0" err="1" smtClean="0"/>
              <a:t>դպրոցի</a:t>
            </a:r>
            <a:r>
              <a:rPr lang="en-US" dirty="0" smtClean="0"/>
              <a:t> 10բ </a:t>
            </a:r>
            <a:r>
              <a:rPr lang="en-US" dirty="0" err="1" smtClean="0"/>
              <a:t>դասարանի</a:t>
            </a:r>
            <a:r>
              <a:rPr lang="en-US" dirty="0" smtClean="0"/>
              <a:t> </a:t>
            </a:r>
            <a:r>
              <a:rPr lang="en-US" dirty="0" err="1" smtClean="0"/>
              <a:t>աշակերտները</a:t>
            </a:r>
            <a:endParaRPr lang="ru-RU" dirty="0"/>
          </a:p>
        </p:txBody>
      </p:sp>
    </p:spTree>
    <p:extLst>
      <p:ext uri="{BB962C8B-B14F-4D97-AF65-F5344CB8AC3E}">
        <p14:creationId xmlns:p14="http://schemas.microsoft.com/office/powerpoint/2010/main" val="89304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185118" y="1706679"/>
            <a:ext cx="2736304" cy="2592288"/>
          </a:xfrm>
          <a:prstGeom prst="ellipse">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Յոթ</a:t>
            </a:r>
            <a:endParaRPr lang="en-US" sz="1600" dirty="0" smtClean="0">
              <a:solidFill>
                <a:schemeClr val="tx1"/>
              </a:solidFill>
            </a:endParaRPr>
          </a:p>
          <a:p>
            <a:pPr algn="ctr"/>
            <a:r>
              <a:rPr lang="en-US" sz="1400" dirty="0" err="1" smtClean="0">
                <a:solidFill>
                  <a:schemeClr val="tx1"/>
                </a:solidFill>
              </a:rPr>
              <a:t>առաքինությունները</a:t>
            </a:r>
            <a:endParaRPr lang="ru-RU" sz="1400" dirty="0">
              <a:solidFill>
                <a:schemeClr val="tx1"/>
              </a:solidFill>
            </a:endParaRPr>
          </a:p>
        </p:txBody>
      </p:sp>
      <p:sp>
        <p:nvSpPr>
          <p:cNvPr id="5" name="Скругленный прямоугольник 4"/>
          <p:cNvSpPr/>
          <p:nvPr/>
        </p:nvSpPr>
        <p:spPr>
          <a:xfrm>
            <a:off x="6033405" y="1166262"/>
            <a:ext cx="2604548" cy="594244"/>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Աշխատասիրություն</a:t>
            </a:r>
            <a:endParaRPr lang="ru-RU" dirty="0" smtClean="0">
              <a:solidFill>
                <a:schemeClr val="tx1"/>
              </a:solidFill>
            </a:endParaRPr>
          </a:p>
        </p:txBody>
      </p:sp>
      <p:sp>
        <p:nvSpPr>
          <p:cNvPr id="6" name="Скругленный прямоугольник 5"/>
          <p:cNvSpPr/>
          <p:nvPr/>
        </p:nvSpPr>
        <p:spPr>
          <a:xfrm>
            <a:off x="488295" y="1166262"/>
            <a:ext cx="2595458" cy="540417"/>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Խոնարհություն</a:t>
            </a:r>
            <a:endParaRPr lang="ru-RU" dirty="0">
              <a:solidFill>
                <a:schemeClr val="tx1"/>
              </a:solidFill>
            </a:endParaRPr>
          </a:p>
        </p:txBody>
      </p:sp>
      <p:sp>
        <p:nvSpPr>
          <p:cNvPr id="7" name="Скругленный прямоугольник 6"/>
          <p:cNvSpPr/>
          <p:nvPr/>
        </p:nvSpPr>
        <p:spPr>
          <a:xfrm>
            <a:off x="6300191" y="2714673"/>
            <a:ext cx="2602271" cy="594125"/>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Ողորմածություն</a:t>
            </a:r>
            <a:endParaRPr lang="ru-RU" dirty="0">
              <a:solidFill>
                <a:schemeClr val="tx1"/>
              </a:solidFill>
            </a:endParaRPr>
          </a:p>
        </p:txBody>
      </p:sp>
      <p:sp>
        <p:nvSpPr>
          <p:cNvPr id="8" name="Скругленный прямоугольник 7"/>
          <p:cNvSpPr/>
          <p:nvPr/>
        </p:nvSpPr>
        <p:spPr>
          <a:xfrm>
            <a:off x="201855" y="2696847"/>
            <a:ext cx="2627653" cy="611951"/>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Եղբայրասիրություն</a:t>
            </a:r>
            <a:endParaRPr lang="ru-RU" dirty="0">
              <a:solidFill>
                <a:schemeClr val="tx1"/>
              </a:solidFill>
            </a:endParaRPr>
          </a:p>
        </p:txBody>
      </p:sp>
      <p:sp>
        <p:nvSpPr>
          <p:cNvPr id="9" name="Скругленный прямоугольник 8"/>
          <p:cNvSpPr/>
          <p:nvPr/>
        </p:nvSpPr>
        <p:spPr>
          <a:xfrm>
            <a:off x="347366" y="4394017"/>
            <a:ext cx="2767991" cy="668706"/>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Հեզություն</a:t>
            </a:r>
            <a:endParaRPr lang="ru-RU" dirty="0">
              <a:solidFill>
                <a:schemeClr val="tx1"/>
              </a:solidFill>
            </a:endParaRPr>
          </a:p>
        </p:txBody>
      </p:sp>
      <p:sp>
        <p:nvSpPr>
          <p:cNvPr id="10" name="Скругленный прямоугольник 9"/>
          <p:cNvSpPr/>
          <p:nvPr/>
        </p:nvSpPr>
        <p:spPr>
          <a:xfrm>
            <a:off x="5938454" y="4394017"/>
            <a:ext cx="2859882" cy="668706"/>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Ժուժկալություն</a:t>
            </a:r>
            <a:endParaRPr lang="ru-RU" dirty="0">
              <a:solidFill>
                <a:schemeClr val="tx1"/>
              </a:solidFill>
            </a:endParaRPr>
          </a:p>
        </p:txBody>
      </p:sp>
      <p:sp>
        <p:nvSpPr>
          <p:cNvPr id="11" name="Скругленный прямоугольник 10"/>
          <p:cNvSpPr/>
          <p:nvPr/>
        </p:nvSpPr>
        <p:spPr>
          <a:xfrm>
            <a:off x="2966725" y="5499088"/>
            <a:ext cx="3092666" cy="715026"/>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Ողջախոհություն</a:t>
            </a:r>
            <a:endParaRPr lang="ru-RU" dirty="0">
              <a:solidFill>
                <a:schemeClr val="tx1"/>
              </a:solidFill>
            </a:endParaRPr>
          </a:p>
        </p:txBody>
      </p:sp>
      <p:cxnSp>
        <p:nvCxnSpPr>
          <p:cNvPr id="13" name="Прямая соединительная линия 12"/>
          <p:cNvCxnSpPr>
            <a:stCxn id="2" idx="7"/>
            <a:endCxn id="5" idx="2"/>
          </p:cNvCxnSpPr>
          <p:nvPr/>
        </p:nvCxnSpPr>
        <p:spPr>
          <a:xfrm flipV="1">
            <a:off x="5520700" y="1760506"/>
            <a:ext cx="1814979" cy="3258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2" idx="1"/>
            <a:endCxn id="6" idx="2"/>
          </p:cNvCxnSpPr>
          <p:nvPr/>
        </p:nvCxnSpPr>
        <p:spPr>
          <a:xfrm flipH="1" flipV="1">
            <a:off x="1786024" y="1706679"/>
            <a:ext cx="1799816" cy="3796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2" idx="6"/>
            <a:endCxn id="7" idx="1"/>
          </p:cNvCxnSpPr>
          <p:nvPr/>
        </p:nvCxnSpPr>
        <p:spPr>
          <a:xfrm>
            <a:off x="5921422" y="3002823"/>
            <a:ext cx="378769" cy="89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2" idx="2"/>
            <a:endCxn id="8" idx="3"/>
          </p:cNvCxnSpPr>
          <p:nvPr/>
        </p:nvCxnSpPr>
        <p:spPr>
          <a:xfrm flipH="1">
            <a:off x="2829508" y="3002823"/>
            <a:ext cx="35561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2" idx="4"/>
          </p:cNvCxnSpPr>
          <p:nvPr/>
        </p:nvCxnSpPr>
        <p:spPr>
          <a:xfrm>
            <a:off x="4553270" y="4298967"/>
            <a:ext cx="0" cy="12001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2" idx="5"/>
            <a:endCxn id="10" idx="0"/>
          </p:cNvCxnSpPr>
          <p:nvPr/>
        </p:nvCxnSpPr>
        <p:spPr>
          <a:xfrm>
            <a:off x="5520700" y="3919335"/>
            <a:ext cx="1847695" cy="4746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2" idx="3"/>
            <a:endCxn id="9" idx="0"/>
          </p:cNvCxnSpPr>
          <p:nvPr/>
        </p:nvCxnSpPr>
        <p:spPr>
          <a:xfrm flipH="1">
            <a:off x="1731362" y="3919335"/>
            <a:ext cx="1854478" cy="4746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34223"/>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722313" y="908720"/>
            <a:ext cx="7772400" cy="5760639"/>
          </a:xfrm>
        </p:spPr>
        <p:txBody>
          <a:bodyPr>
            <a:normAutofit/>
          </a:bodyPr>
          <a:lstStyle/>
          <a:p>
            <a:pPr algn="l"/>
            <a:r>
              <a:rPr lang="hy-AM" dirty="0" smtClean="0">
                <a:solidFill>
                  <a:schemeClr val="tx1"/>
                </a:solidFill>
              </a:rPr>
              <a:t>Քրիստնեական բարոյագիտության մեջ խոնարհությունը համարվում է մեծագույն բարիք:</a:t>
            </a:r>
            <a:r>
              <a:rPr lang="en-US" dirty="0" smtClean="0">
                <a:solidFill>
                  <a:schemeClr val="tx1"/>
                </a:solidFill>
              </a:rPr>
              <a:t>  </a:t>
            </a:r>
            <a:r>
              <a:rPr lang="hy-AM" dirty="0" smtClean="0">
                <a:solidFill>
                  <a:schemeClr val="tx1"/>
                </a:solidFill>
              </a:rPr>
              <a:t>Խոնարհության ամենապարզ դրսևորումը հնազանդությունն է:</a:t>
            </a:r>
          </a:p>
          <a:p>
            <a:pPr algn="l"/>
            <a:r>
              <a:rPr lang="hy-AM" dirty="0" smtClean="0">
                <a:solidFill>
                  <a:schemeClr val="tx1"/>
                </a:solidFill>
              </a:rPr>
              <a:t>Որպես քրիստոսավանդ բար</a:t>
            </a:r>
            <a:r>
              <a:rPr lang="en-US" dirty="0" smtClean="0">
                <a:solidFill>
                  <a:schemeClr val="tx1"/>
                </a:solidFill>
              </a:rPr>
              <a:t>ո</a:t>
            </a:r>
            <a:r>
              <a:rPr lang="hy-AM" dirty="0" smtClean="0">
                <a:solidFill>
                  <a:schemeClr val="tx1"/>
                </a:solidFill>
              </a:rPr>
              <a:t>յական արժեք՝ </a:t>
            </a:r>
            <a:r>
              <a:rPr lang="en-US" dirty="0" smtClean="0">
                <a:solidFill>
                  <a:schemeClr val="tx1"/>
                </a:solidFill>
              </a:rPr>
              <a:t> </a:t>
            </a:r>
            <a:r>
              <a:rPr lang="hy-AM" dirty="0" smtClean="0">
                <a:solidFill>
                  <a:schemeClr val="tx1"/>
                </a:solidFill>
              </a:rPr>
              <a:t>խոնարհությունը նախևառաջ անվերապահ հնազանդություն է Աստծու կամքին և աստվածային պատվիրանների</a:t>
            </a:r>
            <a:r>
              <a:rPr lang="en-US" dirty="0" smtClean="0">
                <a:solidFill>
                  <a:schemeClr val="tx1"/>
                </a:solidFill>
              </a:rPr>
              <a:t>ն: </a:t>
            </a:r>
            <a:r>
              <a:rPr lang="hy-AM" dirty="0" smtClean="0">
                <a:solidFill>
                  <a:schemeClr val="tx1"/>
                </a:solidFill>
              </a:rPr>
              <a:t>Խոնարհության մյուս դրսևորումը զիջելու պատրաստակամությունն է:</a:t>
            </a:r>
            <a:r>
              <a:rPr lang="en-US" dirty="0" smtClean="0">
                <a:solidFill>
                  <a:schemeClr val="tx1"/>
                </a:solidFill>
              </a:rPr>
              <a:t> </a:t>
            </a:r>
            <a:r>
              <a:rPr lang="hy-AM" dirty="0" smtClean="0">
                <a:solidFill>
                  <a:schemeClr val="tx1"/>
                </a:solidFill>
              </a:rPr>
              <a:t>Երբեմն օգնության համար անհրաժեշտ ենք գտնում մեր իրավունքը կամ ունեցվածքը զիջել առավել թույլին ու կարիքավորին:Սակայն պետք չէ ենթադրել, թե անհրաժեշտ է զիջել միշտ և ցանկացած հարցում:Քրիստոնյաները պարտավոր են ստի, դավաճանության, կաշառակերության և այլ վտանգավոր արատների դեմ պայքար մղել </a:t>
            </a:r>
            <a:r>
              <a:rPr lang="en-US" dirty="0" smtClean="0">
                <a:solidFill>
                  <a:schemeClr val="tx1"/>
                </a:solidFill>
              </a:rPr>
              <a:t>, </a:t>
            </a:r>
            <a:r>
              <a:rPr lang="hy-AM" dirty="0" smtClean="0">
                <a:solidFill>
                  <a:schemeClr val="tx1"/>
                </a:solidFill>
              </a:rPr>
              <a:t>այլապես հասարակությունը երբեք չի կարող ազատվել դրանցից:Խոնարհությունը դրսևորվում է նաև համեստությամբ:Որքան շատ առաքինություններով ու շնորհներով է օժտված լինում մարդը, այնքան ավելի խոնարհ ու համեստ է դառնում:</a:t>
            </a:r>
            <a:endParaRPr lang="ru-RU" dirty="0">
              <a:solidFill>
                <a:schemeClr val="tx1"/>
              </a:solidFill>
            </a:endParaRPr>
          </a:p>
        </p:txBody>
      </p:sp>
      <p:sp>
        <p:nvSpPr>
          <p:cNvPr id="2" name="Заголовок 1"/>
          <p:cNvSpPr>
            <a:spLocks noGrp="1"/>
          </p:cNvSpPr>
          <p:nvPr>
            <p:ph type="title"/>
          </p:nvPr>
        </p:nvSpPr>
        <p:spPr>
          <a:xfrm>
            <a:off x="-612576" y="188640"/>
            <a:ext cx="7667129" cy="836712"/>
          </a:xfrm>
        </p:spPr>
        <p:txBody>
          <a:bodyPr/>
          <a:lstStyle/>
          <a:p>
            <a:r>
              <a:rPr lang="hy-AM" dirty="0" smtClean="0"/>
              <a:t>          Խոնարհություն</a:t>
            </a:r>
            <a:endParaRPr lang="ru-RU" dirty="0"/>
          </a:p>
        </p:txBody>
      </p:sp>
    </p:spTree>
    <p:extLst>
      <p:ext uri="{BB962C8B-B14F-4D97-AF65-F5344CB8AC3E}">
        <p14:creationId xmlns:p14="http://schemas.microsoft.com/office/powerpoint/2010/main" val="1343719424"/>
      </p:ext>
    </p:extLst>
  </p:cSld>
  <p:clrMapOvr>
    <a:masterClrMapping/>
  </p:clrMapOvr>
  <mc:AlternateContent xmlns:mc="http://schemas.openxmlformats.org/markup-compatibility/2006" xmlns:p14="http://schemas.microsoft.com/office/powerpoint/2010/main">
    <mc:Choice Requires="p14">
      <p:transition spd="slow" p14:dur="225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707904" y="0"/>
            <a:ext cx="5436096" cy="4293096"/>
          </a:xfrm>
        </p:spPr>
      </p:sp>
      <p:sp>
        <p:nvSpPr>
          <p:cNvPr id="2" name="Заголовок 1"/>
          <p:cNvSpPr>
            <a:spLocks noGrp="1"/>
          </p:cNvSpPr>
          <p:nvPr>
            <p:ph type="title"/>
          </p:nvPr>
        </p:nvSpPr>
        <p:spPr>
          <a:xfrm>
            <a:off x="179512" y="144016"/>
            <a:ext cx="3779912" cy="4149080"/>
          </a:xfrm>
        </p:spPr>
        <p:txBody>
          <a:bodyPr>
            <a:normAutofit fontScale="90000"/>
          </a:bodyPr>
          <a:lstStyle/>
          <a:p>
            <a:r>
              <a:rPr lang="hy-AM" b="0" dirty="0" smtClean="0">
                <a:solidFill>
                  <a:schemeClr val="tx1"/>
                </a:solidFill>
              </a:rPr>
              <a:t>Խոնարհ են այն մարդիկ, ովքեր ազգային ու համամարդկային բարոյական արժեքների պահապան են և ջատագով:Խոնարհությունը միևնույն ժամանակ այն առաինությունն է, որը մարդուն հեռու է պահում այնպիսի վատ արարքներից, ինչպիսիք են զայրանալը, հայհոյելը, </a:t>
            </a:r>
            <a:r>
              <a:rPr lang="hy-AM" sz="1800" b="0" dirty="0" smtClean="0">
                <a:solidFill>
                  <a:schemeClr val="tx1"/>
                </a:solidFill>
              </a:rPr>
              <a:t>վատաբանելը</a:t>
            </a:r>
            <a:r>
              <a:rPr lang="hy-AM" b="0" dirty="0" smtClean="0">
                <a:solidFill>
                  <a:schemeClr val="tx1"/>
                </a:solidFill>
              </a:rPr>
              <a:t>, ուրիշի վրա ծիծաղելը և այլն:Խոնարհության լավագույն օրինակը ինքը՝ Հիսուս Քրիստոսն է:</a:t>
            </a:r>
            <a:endParaRPr lang="ru-RU" b="0" dirty="0">
              <a:solidFill>
                <a:schemeClr val="tx1"/>
              </a:solidFill>
            </a:endParaRPr>
          </a:p>
        </p:txBody>
      </p:sp>
      <p:sp>
        <p:nvSpPr>
          <p:cNvPr id="4" name="Текст 3"/>
          <p:cNvSpPr>
            <a:spLocks noGrp="1"/>
          </p:cNvSpPr>
          <p:nvPr>
            <p:ph type="body" sz="half" idx="2"/>
          </p:nvPr>
        </p:nvSpPr>
        <p:spPr>
          <a:xfrm>
            <a:off x="169577" y="4437112"/>
            <a:ext cx="8947248" cy="2304256"/>
          </a:xfrm>
        </p:spPr>
        <p:txBody>
          <a:bodyPr>
            <a:noAutofit/>
          </a:bodyPr>
          <a:lstStyle/>
          <a:p>
            <a:r>
              <a:rPr lang="hy-AM" sz="1800" dirty="0" smtClean="0">
                <a:solidFill>
                  <a:schemeClr val="tx1"/>
                </a:solidFill>
              </a:rPr>
              <a:t>Ցույց տալու համար, թե մեծը ինչպես պետք է խոնարհեցնի իր անձը և ծառայի փոքրին, Հիսուսը, իբրև ծառա, լվաց աշակերտների ոտքերը:Խոնարհ մարդիկ առավել մեծ ուշադրություն են դարձնում ոչ թե իրենց ունեցած արժանիքներին ու առավելություններին,</a:t>
            </a:r>
            <a:r>
              <a:rPr lang="en-US" sz="1800" dirty="0" smtClean="0">
                <a:solidFill>
                  <a:schemeClr val="tx1"/>
                </a:solidFill>
              </a:rPr>
              <a:t> </a:t>
            </a:r>
            <a:r>
              <a:rPr lang="hy-AM" sz="1800" dirty="0" smtClean="0">
                <a:solidFill>
                  <a:schemeClr val="tx1"/>
                </a:solidFill>
              </a:rPr>
              <a:t>այլ՝ թերություններին, դրանք հայտնաբերելու և վերացնելու համար:</a:t>
            </a:r>
            <a:r>
              <a:rPr lang="en-US" sz="1800" dirty="0">
                <a:solidFill>
                  <a:schemeClr val="tx1"/>
                </a:solidFill>
              </a:rPr>
              <a:t> </a:t>
            </a:r>
            <a:r>
              <a:rPr lang="en-US" sz="1800" dirty="0" smtClean="0">
                <a:solidFill>
                  <a:schemeClr val="tx1"/>
                </a:solidFill>
              </a:rPr>
              <a:t>«</a:t>
            </a:r>
            <a:r>
              <a:rPr lang="hy-AM" sz="1800" dirty="0" smtClean="0">
                <a:solidFill>
                  <a:schemeClr val="tx1"/>
                </a:solidFill>
              </a:rPr>
              <a:t>Սուրբ Գրիգոր Տաթևացին ասում է</a:t>
            </a:r>
            <a:r>
              <a:rPr lang="en-US" sz="1800" dirty="0" smtClean="0">
                <a:solidFill>
                  <a:schemeClr val="tx1"/>
                </a:solidFill>
              </a:rPr>
              <a:t>, </a:t>
            </a:r>
            <a:r>
              <a:rPr lang="hy-AM" sz="1800" dirty="0" smtClean="0">
                <a:solidFill>
                  <a:schemeClr val="tx1"/>
                </a:solidFill>
              </a:rPr>
              <a:t>խոնարհությունն այն է, երբ մարդ խոնարվում է իրենից ավելի փոքրին»:</a:t>
            </a:r>
            <a:endParaRPr lang="ru-RU" sz="1800" dirty="0">
              <a:solidFill>
                <a:schemeClr val="tx1"/>
              </a:solidFill>
            </a:endParaRPr>
          </a:p>
        </p:txBody>
      </p:sp>
      <p:pic>
        <p:nvPicPr>
          <p:cNvPr id="2050" name="Picture 2" descr="C:\Users\User\Documents\ViberDownloads\0-02-04-8f878adbd7edf0fab545b3e8ab6ad42aa21ee460af7c3c0619380c69f5acd478_bbda8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0"/>
            <a:ext cx="5436096"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315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229600" cy="792088"/>
          </a:xfrm>
        </p:spPr>
        <p:txBody>
          <a:bodyPr/>
          <a:lstStyle/>
          <a:p>
            <a:r>
              <a:rPr lang="en-US" dirty="0" err="1" smtClean="0"/>
              <a:t>Եղբայրասիրություն</a:t>
            </a:r>
            <a:endParaRPr lang="ru-RU" dirty="0"/>
          </a:p>
        </p:txBody>
      </p:sp>
      <p:sp>
        <p:nvSpPr>
          <p:cNvPr id="3" name="Объект 2"/>
          <p:cNvSpPr>
            <a:spLocks noGrp="1"/>
          </p:cNvSpPr>
          <p:nvPr>
            <p:ph idx="1"/>
          </p:nvPr>
        </p:nvSpPr>
        <p:spPr>
          <a:xfrm>
            <a:off x="-5471" y="1073824"/>
            <a:ext cx="3281327" cy="5616625"/>
          </a:xfrm>
        </p:spPr>
        <p:txBody>
          <a:bodyPr>
            <a:normAutofit/>
          </a:bodyPr>
          <a:lstStyle/>
          <a:p>
            <a:pPr marL="0" indent="0">
              <a:buNone/>
            </a:pPr>
            <a:r>
              <a:rPr lang="hy-AM" sz="1200" dirty="0" smtClean="0"/>
              <a:t> Հունարեն ֆիլադելֆիա բառը, որ Պողոսը օգտագործեց, բառացի նշանակում է «սեր եղբոր հանդեպ»։ Եղբայրասիրությունը սիրո տեսակ է, որը ներառում է ուժեղ, ջերմ և անձնական կապվածություն, ինչպիսին ընտանիքի անդամների կամ մտերիմ ընկերների միջև է լինո</a:t>
            </a:r>
            <a:r>
              <a:rPr lang="en-US" sz="1200" dirty="0" err="1" smtClean="0"/>
              <a:t>ւմ</a:t>
            </a:r>
            <a:r>
              <a:rPr lang="en-US" sz="1200" dirty="0" smtClean="0"/>
              <a:t>:</a:t>
            </a:r>
            <a:r>
              <a:rPr lang="hy-AM" sz="1200" dirty="0" smtClean="0"/>
              <a:t> Մենք ոչ թե քույր ու եղբայր ձևանում ենք, այլ քույր ու եղբայր են</a:t>
            </a:r>
            <a:r>
              <a:rPr lang="en-US" sz="1200" dirty="0" smtClean="0"/>
              <a:t>ք</a:t>
            </a:r>
            <a:r>
              <a:rPr lang="hy-AM" sz="1200" dirty="0" smtClean="0"/>
              <a:t>։ Միմյանց հանդեպ ունեցած կապվածության այդ ուժեղ զգացումը արտահայտված է հետևյալ խոսքերում. «Եղբայրասիրության մեջ գորովանք ունեցեք իրար հանդեպ։ Միմյանց պատվելու մեջ առաջինը եղեք»։ Ագապե-ի՝ սկզբունքային սիրո հետ այն նպաստում է Աստծու ծառաների միջև եղած մտերմությանը և միասնությանը։</a:t>
            </a:r>
          </a:p>
          <a:p>
            <a:pPr marL="0" indent="0">
              <a:buNone/>
            </a:pPr>
            <a:r>
              <a:rPr lang="hy-AM" sz="1200" dirty="0" smtClean="0"/>
              <a:t>Մի գիտնականի խոսքերի համաձայն՝ ««եղբայրասիրություն» բառը համեմատաբար հազվադեպ է հանդիպում քրիստոնեական գրականությունից դուրս»։ Հուդայականության մեջ «եղբայր» բառը երբեմն օգտագործվում էր նաև նրանց վերաբերյալ, որոնց միջև արյունակցական կապեր չկային, բայց դա միայն հրեա ազգի շրջանակներում։ Սակայն քրիստոնեության մեջ բոլորը եղբայրներ են՝ անկախ նրանց ազգությունի</a:t>
            </a:r>
            <a:r>
              <a:rPr lang="en-US" sz="1200" dirty="0" smtClean="0"/>
              <a:t>ց</a:t>
            </a:r>
            <a:r>
              <a:rPr lang="hy-AM" sz="1200" dirty="0" smtClean="0"/>
              <a:t>։</a:t>
            </a:r>
            <a:endParaRPr lang="ru-RU" sz="1200" dirty="0"/>
          </a:p>
        </p:txBody>
      </p:sp>
      <p:pic>
        <p:nvPicPr>
          <p:cNvPr id="5122" name="Picture 2" descr="C:\Users\User\Documents\ViberDownloads\0-02-05-7ca3b1cadde53775a9a9eb22c18b4d9669ad572b80e1e7f5b5d03a0adfd350d9_4f03b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1628800"/>
            <a:ext cx="5724128" cy="3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3547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hy-AM" dirty="0" smtClean="0"/>
              <a:t>Հեզություն</a:t>
            </a:r>
            <a:endParaRPr lang="ru-RU" dirty="0"/>
          </a:p>
        </p:txBody>
      </p:sp>
      <p:sp>
        <p:nvSpPr>
          <p:cNvPr id="3" name="Объект 2"/>
          <p:cNvSpPr>
            <a:spLocks noGrp="1"/>
          </p:cNvSpPr>
          <p:nvPr>
            <p:ph idx="1"/>
          </p:nvPr>
        </p:nvSpPr>
        <p:spPr>
          <a:xfrm>
            <a:off x="471387" y="1268760"/>
            <a:ext cx="7416824" cy="5256584"/>
          </a:xfrm>
        </p:spPr>
        <p:txBody>
          <a:bodyPr>
            <a:noAutofit/>
          </a:bodyPr>
          <a:lstStyle/>
          <a:p>
            <a:pPr marL="0" indent="0">
              <a:buNone/>
            </a:pPr>
            <a:r>
              <a:rPr lang="hy-AM" sz="1800" dirty="0" smtClean="0">
                <a:solidFill>
                  <a:schemeClr val="tx1"/>
                </a:solidFill>
              </a:rPr>
              <a:t>Ոմանք </a:t>
            </a:r>
            <a:r>
              <a:rPr lang="hy-AM" sz="1800" dirty="0">
                <a:solidFill>
                  <a:schemeClr val="tx1"/>
                </a:solidFill>
              </a:rPr>
              <a:t>հեզություն և խոնարհություն գրեթե նույն բանն են համարում, սակայն սրանց մեջ տարբերություններ կան, որովհետև խոնարհությունը միշտ դուրս է գալիս հպարտության դեմ, իսկ հեզությունը` բարկության: Սակայն կատարյալ խոնարհ կարող ենք լինել միայն այս երկուսի առկայությամբ, որովհետև Քրիստոս ևս սրանք միասին է ասում. «Սովորեցեք Ինձանից, որ հ</a:t>
            </a:r>
            <a:r>
              <a:rPr lang="en-US" sz="1800" dirty="0">
                <a:solidFill>
                  <a:schemeClr val="tx1"/>
                </a:solidFill>
              </a:rPr>
              <a:t>ե</a:t>
            </a:r>
            <a:r>
              <a:rPr lang="hy-AM" sz="1800" dirty="0">
                <a:solidFill>
                  <a:schemeClr val="tx1"/>
                </a:solidFill>
              </a:rPr>
              <a:t>զ եմ և սրտով </a:t>
            </a:r>
            <a:r>
              <a:rPr lang="hy-AM" sz="1800" dirty="0" smtClean="0">
                <a:solidFill>
                  <a:schemeClr val="tx1"/>
                </a:solidFill>
              </a:rPr>
              <a:t>խոնարհ»</a:t>
            </a:r>
            <a:r>
              <a:rPr lang="en-US" sz="1800" dirty="0">
                <a:solidFill>
                  <a:schemeClr val="tx1"/>
                </a:solidFill>
              </a:rPr>
              <a:t>:</a:t>
            </a:r>
            <a:endParaRPr lang="ru-RU" sz="1800" dirty="0">
              <a:solidFill>
                <a:schemeClr val="tx1"/>
              </a:solidFill>
            </a:endParaRPr>
          </a:p>
        </p:txBody>
      </p:sp>
      <p:sp>
        <p:nvSpPr>
          <p:cNvPr id="4" name="Прямоугольник 3"/>
          <p:cNvSpPr/>
          <p:nvPr/>
        </p:nvSpPr>
        <p:spPr>
          <a:xfrm>
            <a:off x="467544" y="3284984"/>
            <a:ext cx="7272808" cy="3139321"/>
          </a:xfrm>
          <a:prstGeom prst="rect">
            <a:avLst/>
          </a:prstGeom>
        </p:spPr>
        <p:txBody>
          <a:bodyPr wrap="square">
            <a:spAutoFit/>
          </a:bodyPr>
          <a:lstStyle/>
          <a:p>
            <a:r>
              <a:rPr lang="hy-AM" dirty="0" smtClean="0"/>
              <a:t>Ոչինչ այդքան չի նմանեցնում քրիստոնյային Քրիստոսի էությանը, որքան հեզությունը: Իրական խոնարհությունը դիմակայում է ամեն տեսակ վիրավորանքին, ներում ցավ պատճառողին և բարիով պատասխանում իրեն հասցրած տհաճությանը: Հեզ է նա, ով լռում է, իրեն բարձրագույն չի համարում, փորձում է չվիճաբանել, հնազանդվում է: Ով հետ է պահում իրեն ստից, չի մասնակցում անօգուտ և անմիտ խոսակցությունների, չի հակառակում մեծահասակներին: Ով շարունակ չի պնդում սեփական տեսակետը, ով դիմադրում է յուրաքանչյուր սադրանքի, ատում է ծուլությունը, ջանասիրաբար աշխատում է և ոչ ոքի չի բարկացնում: Իրական հեզությունը խոնարհվում է Աստծո առջև…</a:t>
            </a:r>
            <a:endParaRPr lang="ru-RU" dirty="0"/>
          </a:p>
        </p:txBody>
      </p:sp>
    </p:spTree>
    <p:extLst>
      <p:ext uri="{BB962C8B-B14F-4D97-AF65-F5344CB8AC3E}">
        <p14:creationId xmlns:p14="http://schemas.microsoft.com/office/powerpoint/2010/main" val="3596011376"/>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28135"/>
            <a:ext cx="4680520" cy="6858000"/>
          </a:xfrm>
        </p:spPr>
        <p:txBody>
          <a:bodyPr>
            <a:normAutofit/>
          </a:bodyPr>
          <a:lstStyle/>
          <a:p>
            <a:r>
              <a:rPr lang="hy-AM" sz="1400" dirty="0" smtClean="0"/>
              <a:t>Անտոն Անապատականի կյանքից մի դրվագ մեզ հեզության դաս է տալիս: Անտոնը լսում է մի ճգնավորի մասին, որը կատարյալ էր դարձել առաքինությունների մեջ, և խնդրում ճգնավորին իր մոտ բերել, որ տեսնի և զրուցի: Երբ բերում են, Անտոնը խցում չի լինում: Քիչ հետո մտնում է խուց և ոչ ոքի  ուշադրություն չդարձնելով` իր գործերն է անում, խուցը դասավորում, դուրս գալիս, նորից մտնում: Ի վերջո առաքինությամբ հայտնի ճգնավորը չի դիմանում, պոռթկում է և ասում. «Ցանկացար ինձ տեսնել, և այսքան երկար ճանապարհ կտրեցի, մինչդեռ հիմա ոչ մի ուշադրություն չես դարձնում»:</a:t>
            </a:r>
            <a:br>
              <a:rPr lang="hy-AM" sz="1400" dirty="0" smtClean="0"/>
            </a:br>
            <a:r>
              <a:rPr lang="hy-AM" sz="1400" dirty="0" smtClean="0"/>
              <a:t/>
            </a:r>
            <a:br>
              <a:rPr lang="hy-AM" sz="1400" dirty="0" smtClean="0"/>
            </a:br>
            <a:r>
              <a:rPr lang="hy-AM" sz="1400" dirty="0" smtClean="0"/>
              <a:t>Այդ ժամանակ Անտոնը նրան խրատում է և ասում. «Թեև ասում են, թե կատարյալ ես դարձել առաքինությունների մեջ, բայց իրականում դու նման ես ավերված գյուղի, որովհետև մի փոքրիկ արհամարհանքին անգամ չկարողացար դիմանալ»: Սա խոնարհության ու հեզության մեծ դաս է մեզ համար, որովհետև եթե մենք էլ կյանքում այս կամ այն պարագային չենք կարողանում տանել արհամարհանքը, ապա ինչպե՞ս կարող ենք առավել ևս իրագործել թշնամիներին սիրելու և նույնիսկ նրանց համար աղոթելու Քրիստոսի պատվիրանը</a:t>
            </a:r>
            <a:endParaRPr lang="ru-RU" sz="1400" dirty="0"/>
          </a:p>
        </p:txBody>
      </p:sp>
      <p:pic>
        <p:nvPicPr>
          <p:cNvPr id="6147" name="Picture 3" descr="C:\Users\User\Documents\ViberDownloads\0-02-05-9115c550ece65a5a7121d061fd65dc37701aa3e025c072e5fdee0412e395d919_14bc04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03" y="764704"/>
            <a:ext cx="409494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8706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y-AM" dirty="0" smtClean="0"/>
              <a:t>Ողջախոհություն</a:t>
            </a:r>
            <a:br>
              <a:rPr lang="hy-AM" dirty="0" smtClean="0"/>
            </a:br>
            <a:endParaRPr lang="ru-RU" dirty="0"/>
          </a:p>
        </p:txBody>
      </p:sp>
      <p:sp>
        <p:nvSpPr>
          <p:cNvPr id="3" name="Объект 2"/>
          <p:cNvSpPr>
            <a:spLocks noGrp="1"/>
          </p:cNvSpPr>
          <p:nvPr>
            <p:ph idx="1"/>
          </p:nvPr>
        </p:nvSpPr>
        <p:spPr>
          <a:xfrm>
            <a:off x="457200" y="1268760"/>
            <a:ext cx="8229600" cy="4857403"/>
          </a:xfrm>
        </p:spPr>
        <p:txBody>
          <a:bodyPr>
            <a:normAutofit fontScale="55000" lnSpcReduction="20000"/>
          </a:bodyPr>
          <a:lstStyle/>
          <a:p>
            <a:pPr marL="0" indent="0">
              <a:buNone/>
            </a:pPr>
            <a:r>
              <a:rPr lang="hy-AM" dirty="0" smtClean="0"/>
              <a:t>Ողջամտությունը բնորոշ է ազատ ու անկաշկանդ մարդուն: Ողջամիտն իր գործերով ու ապրելակերպով միշտ նպաստում է հոգևոր և նյութական արժեքների ստեղծմանը, իր  վրա դրված պարտականությունները կատարում է անշեղորեն և երբեք չի քայլում այնպիսի  ճանապարհով, որը հեռացնում է տրամաբանական քայլեր անելուց: Ողջամիտը ուշիմ է, զգոն և առաքինի:</a:t>
            </a:r>
          </a:p>
          <a:p>
            <a:pPr marL="0" indent="0">
              <a:buNone/>
            </a:pPr>
            <a:r>
              <a:rPr lang="hy-AM" dirty="0" smtClean="0"/>
              <a:t>Ուշիմը լսում է ավագներին, հետամուտ լինում իմաստուն և խելացի խորհուրդներին, ձգտում </a:t>
            </a:r>
          </a:p>
          <a:p>
            <a:pPr marL="0" indent="0">
              <a:buNone/>
            </a:pPr>
            <a:r>
              <a:rPr lang="hy-AM" dirty="0" smtClean="0"/>
              <a:t>կատարելագործել իր գիտելիքներն իրեն մատչելի ոլորտներում:</a:t>
            </a:r>
          </a:p>
          <a:p>
            <a:pPr marL="0" indent="0">
              <a:buNone/>
            </a:pPr>
            <a:r>
              <a:rPr lang="hy-AM" dirty="0" smtClean="0"/>
              <a:t>Զգոնը զինվորի նման արթուն է և պատրաստ արձագանքելու ցանկացած մարտահրավերի:  Ուստի ավելի  քան երբևէ այժմէական է հոգևոր արթնության մեջ իմանալու Քրիստոսի կոչը. &lt;&lt;Արթուն եղեք, որպեսզի փորձության մեջ չընկնեք&gt;&gt;:</a:t>
            </a:r>
          </a:p>
          <a:p>
            <a:pPr marL="0" indent="0">
              <a:buNone/>
            </a:pPr>
            <a:r>
              <a:rPr lang="hy-AM" dirty="0" smtClean="0"/>
              <a:t>Առաքինին միշտ հաղթում է իր մեղավոր ցանկություններին և, ի տարրբերություն մոլության հետևողներին, մերժում է այդպիսի ընթացքը: Առաքինի մարդը երբեք չի թողնի հուսահոտության ու նեղության մեջ գտնվողին, նա պատրաստ է իր ժամանակն ու շահերը զոհաբերել ընկերոջ, մերձավորի համար անգամ այն դեպքերում, երբ դիմացինն իրեն պատասխանել է չարությամբ:</a:t>
            </a:r>
            <a:endParaRPr lang="ru-RU" dirty="0"/>
          </a:p>
        </p:txBody>
      </p:sp>
    </p:spTree>
    <p:extLst>
      <p:ext uri="{BB962C8B-B14F-4D97-AF65-F5344CB8AC3E}">
        <p14:creationId xmlns:p14="http://schemas.microsoft.com/office/powerpoint/2010/main" val="2966027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a:t>Ժուժկալություն</a:t>
            </a:r>
            <a:endParaRPr lang="ru-RU" dirty="0"/>
          </a:p>
        </p:txBody>
      </p:sp>
      <p:sp>
        <p:nvSpPr>
          <p:cNvPr id="3" name="Объект 2"/>
          <p:cNvSpPr>
            <a:spLocks noGrp="1"/>
          </p:cNvSpPr>
          <p:nvPr>
            <p:ph idx="1"/>
          </p:nvPr>
        </p:nvSpPr>
        <p:spPr>
          <a:xfrm>
            <a:off x="323528" y="1124743"/>
            <a:ext cx="4248472" cy="5564049"/>
          </a:xfrm>
        </p:spPr>
        <p:txBody>
          <a:bodyPr>
            <a:normAutofit fontScale="25000" lnSpcReduction="20000"/>
          </a:bodyPr>
          <a:lstStyle/>
          <a:p>
            <a:pPr marL="0" indent="0">
              <a:buNone/>
            </a:pPr>
            <a:r>
              <a:rPr lang="hy-AM" sz="5600" dirty="0" smtClean="0"/>
              <a:t>Յոթ </a:t>
            </a:r>
            <a:r>
              <a:rPr lang="hy-AM" sz="5600" dirty="0"/>
              <a:t>առաքինություններից է </a:t>
            </a:r>
            <a:r>
              <a:rPr lang="hy-AM" sz="5600" dirty="0" smtClean="0"/>
              <a:t>ժուժկալությունը:Ժուժկալ </a:t>
            </a:r>
            <a:r>
              <a:rPr lang="hy-AM" sz="5600" dirty="0"/>
              <a:t>նշանակւմ է սակավապետ, քչով բավարարվող, </a:t>
            </a:r>
            <a:r>
              <a:rPr lang="hy-AM" sz="5600" dirty="0" smtClean="0"/>
              <a:t>չափավոր:Քրիստոնեական </a:t>
            </a:r>
            <a:r>
              <a:rPr lang="hy-AM" sz="5600" dirty="0"/>
              <a:t>բարոյագիտության համաձայն՝ մարդը պետք է չափավոր լինի ուտելու, ոգելից խմիչքի օգտագործման, քնելու, հանգստի, մարմնական հաճույքների և կենցաղի հետ կապված հարցերում:Ոչ ոք չի կարող ապրել առանց սնվելու, սակայն չափից շատ ուտելը որկրամոլություն է:Խմիչքի չափավոր կիրառությունն օգտակար է, բայց չարաշահելը՝ վնասակար:Ժուժկալության մասին Աստվածաշնչում համեմատաբար քիչ է խոսվում, սակայն քիչ է խոսվում, սակայն Հիսուս Քրիստոսի, նրա առաքյալների և բոլոր մարգարեների կյանքը կենդանի քարոզ է օրինակ է չափավոր ու համեստ ապրելակերպի:Նրանց օրինակին հետևելով՝ բազմաթիվ հոգևոր այրեր, խիստ ժուժկալ կենցաղավարությունն ընտրելով, գնում էին անապատներ և վանքեր կյանքի վայելքներից և գայթակղություններից հեռու մնալու համար:Ժուժկալությունը քրիստոնիայի համար ոչ միայն առաքինություն է, այլև սկզբունք և ապրելակերպ:Քանի որ եկեղեցական տոնացույցի համաձայն տարվա օրերի գրեթե կեսը պահքի օրեր են, ապա յուրաքանչյուր բարեպաշտ և ավանդապահ քրիստոնյա տարվա կեսն արդեն իսկ պարտավոր է ապրել ժուժկալ կյանքով:Ժուժկալ և չափավոր ապրելակերպ վարելով մարդը դառնում է զուսպ և չափավոր նաև խոսքի մեջ,ձեռք է բերում կայուն և հավասարակշռված վարքագիծ:</a:t>
            </a:r>
            <a:endParaRPr lang="ru-RU" sz="5600" dirty="0"/>
          </a:p>
        </p:txBody>
      </p:sp>
      <p:pic>
        <p:nvPicPr>
          <p:cNvPr id="7170" name="Picture 2" descr="C:\Users\User\Documents\ViberDownloads\0-02-05-c0e59207698a00859019fb31c48526ba821f29177df1f206291afeba1bcf9dda_3fea12b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424847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6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225</TotalTime>
  <Words>1524</Words>
  <Application>Microsoft Office PowerPoint</Application>
  <PresentationFormat>Экран (4:3)</PresentationFormat>
  <Paragraphs>48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Презентация PowerPoint</vt:lpstr>
      <vt:lpstr>Презентация PowerPoint</vt:lpstr>
      <vt:lpstr>          Խոնարհություն</vt:lpstr>
      <vt:lpstr>Խոնարհ են այն մարդիկ, ովքեր ազգային ու համամարդկային բարոյական արժեքների պահապան են և ջատագով:Խոնարհությունը միևնույն ժամանակ այն առաինությունն է, որը մարդուն հեռու է պահում այնպիսի վատ արարքներից, ինչպիսիք են զայրանալը, հայհոյելը, վատաբանելը, ուրիշի վրա ծիծաղելը և այլն:Խոնարհության լավագույն օրինակը ինքը՝ Հիսուս Քրիստոսն է:</vt:lpstr>
      <vt:lpstr>Եղբայրասիրություն</vt:lpstr>
      <vt:lpstr>Հեզություն</vt:lpstr>
      <vt:lpstr>Անտոն Անապատականի կյանքից մի դրվագ մեզ հեզության դաս է տալիս: Անտոնը լսում է մի ճգնավորի մասին, որը կատարյալ էր դարձել առաքինությունների մեջ, և խնդրում ճգնավորին իր մոտ բերել, որ տեսնի և զրուցի: Երբ բերում են, Անտոնը խցում չի լինում: Քիչ հետո մտնում է խուց և ոչ ոքի  ուշադրություն չդարձնելով` իր գործերն է անում, խուցը դասավորում, դուրս գալիս, նորից մտնում: Ի վերջո առաքինությամբ հայտնի ճգնավորը չի դիմանում, պոռթկում է և ասում. «Ցանկացար ինձ տեսնել, և այսքան երկար ճանապարհ կտրեցի, մինչդեռ հիմա ոչ մի ուշադրություն չես դարձնում»:  Այդ ժամանակ Անտոնը նրան խրատում է և ասում. «Թեև ասում են, թե կատարյալ ես դարձել առաքինությունների մեջ, բայց իրականում դու նման ես ավերված գյուղի, որովհետև մի փոքրիկ արհամարհանքին անգամ չկարողացար դիմանալ»: Սա խոնարհության ու հեզության մեծ դաս է մեզ համար, որովհետև եթե մենք էլ կյանքում այս կամ այն պարագային չենք կարողանում տանել արհամարհանքը, ապա ինչպե՞ս կարող ենք առավել ևս իրագործել թշնամիներին սիրելու և նույնիսկ նրանց համար աղոթելու Քրիստոսի պատվիրանը</vt:lpstr>
      <vt:lpstr>Ողջախոհություն </vt:lpstr>
      <vt:lpstr>Ժուժկալություն</vt:lpstr>
      <vt:lpstr>Ողորմածությունը </vt:lpstr>
      <vt:lpstr>Աշխատասիրությունը</vt:lpstr>
      <vt:lpstr>շՆՈՐՀԱԿԱԼՈՒԹՅՈՒՆ</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21</cp:revision>
  <dcterms:created xsi:type="dcterms:W3CDTF">2019-01-27T07:53:11Z</dcterms:created>
  <dcterms:modified xsi:type="dcterms:W3CDTF">2019-01-27T11:57:41Z</dcterms:modified>
</cp:coreProperties>
</file>