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auK8R5Ju2CpvaetdWEPaw==" hashData="0Yek/6pzu5ZP/ufsjq3WennASl8o0Syv1Wyqy6yn6vORvCi9i4I01VjQmRcSScaFglRGEBWc531LjpIdqRPOI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6A3BE-2CA3-414D-8CA9-AA207DFAC2A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1A5F3-406B-4D7C-AACB-1696A042E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07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CE0DF0-3C5F-4610-91AF-19F77BC4C6A9}" type="slidenum">
              <a:rPr lang="hy-AM" smtClean="0"/>
              <a:pPr/>
              <a:t>3</a:t>
            </a:fld>
            <a:endParaRPr lang="hy-AM"/>
          </a:p>
        </p:txBody>
      </p:sp>
    </p:spTree>
    <p:extLst>
      <p:ext uri="{BB962C8B-B14F-4D97-AF65-F5344CB8AC3E}">
        <p14:creationId xmlns:p14="http://schemas.microsoft.com/office/powerpoint/2010/main" val="160688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2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7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51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6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0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0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4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44941-1C13-44EE-9A40-076CED0B7912}" type="datetimeFigureOut">
              <a:rPr lang="en-US" smtClean="0"/>
              <a:t>5/22/2022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BED93-9FE0-4289-AD13-4027FCF9B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" Target="slide3.xm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NULL"/><Relationship Id="rId5" Type="http://schemas.openxmlformats.org/officeDocument/2006/relationships/image" Target="../media/image13.png"/><Relationship Id="rId10" Type="http://schemas.openxmlformats.org/officeDocument/2006/relationships/image" Target="NULL"/><Relationship Id="rId4" Type="http://schemas.openxmlformats.org/officeDocument/2006/relationships/image" Target="../media/image12.jpeg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openxmlformats.org/officeDocument/2006/relationships/image" Target="NULL"/><Relationship Id="rId5" Type="http://schemas.openxmlformats.org/officeDocument/2006/relationships/image" Target="../media/image11.jpeg"/><Relationship Id="rId10" Type="http://schemas.openxmlformats.org/officeDocument/2006/relationships/image" Target="NULL"/><Relationship Id="rId4" Type="http://schemas.openxmlformats.org/officeDocument/2006/relationships/slide" Target="slide3.xm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11.jpeg"/><Relationship Id="rId10" Type="http://schemas.openxmlformats.org/officeDocument/2006/relationships/image" Target="NULL"/><Relationship Id="rId4" Type="http://schemas.openxmlformats.org/officeDocument/2006/relationships/slide" Target="slide3.xml"/><Relationship Id="rId9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7.jpeg"/><Relationship Id="rId10" Type="http://schemas.openxmlformats.org/officeDocument/2006/relationships/image" Target="NULL"/><Relationship Id="rId4" Type="http://schemas.openxmlformats.org/officeDocument/2006/relationships/slide" Target="slide3.xml"/><Relationship Id="rId9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" Target="slide3.xml"/><Relationship Id="rId7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7.jpeg"/><Relationship Id="rId9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" Target="slide3.xml"/><Relationship Id="rId7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microsoft.com/office/2007/relationships/hdphoto" Target="../media/hdphoto1.wdp"/><Relationship Id="rId4" Type="http://schemas.openxmlformats.org/officeDocument/2006/relationships/image" Target="../media/image5.jpe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7.jpeg"/><Relationship Id="rId7" Type="http://schemas.openxmlformats.org/officeDocument/2006/relationships/image" Target="NUL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0.png"/><Relationship Id="rId4" Type="http://schemas.openxmlformats.org/officeDocument/2006/relationships/image" Target="../media/image18.jpeg"/><Relationship Id="rId9" Type="http://schemas.openxmlformats.org/officeDocument/2006/relationships/image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NUL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image" Target="NULL"/><Relationship Id="rId3" Type="http://schemas.openxmlformats.org/officeDocument/2006/relationships/image" Target="../media/image22.jpeg"/><Relationship Id="rId21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17" Type="http://schemas.openxmlformats.org/officeDocument/2006/relationships/image" Target="NULL"/><Relationship Id="rId2" Type="http://schemas.openxmlformats.org/officeDocument/2006/relationships/image" Target="../media/image17.jpeg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NULL"/><Relationship Id="rId19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Relationship Id="rId14" Type="http://schemas.openxmlformats.org/officeDocument/2006/relationships/image" Target="NULL"/><Relationship Id="rId22" Type="http://schemas.openxmlformats.org/officeDocument/2006/relationships/image" Target="NUL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18" Type="http://schemas.openxmlformats.org/officeDocument/2006/relationships/slide" Target="slide14.xml"/><Relationship Id="rId3" Type="http://schemas.openxmlformats.org/officeDocument/2006/relationships/image" Target="../media/image3.jpeg"/><Relationship Id="rId7" Type="http://schemas.openxmlformats.org/officeDocument/2006/relationships/slide" Target="slide7.xml"/><Relationship Id="rId12" Type="http://schemas.openxmlformats.org/officeDocument/2006/relationships/slide" Target="slide8.xml"/><Relationship Id="rId17" Type="http://schemas.openxmlformats.org/officeDocument/2006/relationships/slide" Target="slide15.xml"/><Relationship Id="rId2" Type="http://schemas.openxmlformats.org/officeDocument/2006/relationships/notesSlide" Target="../notesSlides/notesSlide1.xml"/><Relationship Id="rId16" Type="http://schemas.openxmlformats.org/officeDocument/2006/relationships/slide" Target="slide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5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slide" Target="slide3.xm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12" Type="http://schemas.openxmlformats.org/officeDocument/2006/relationships/image" Target="../media/image6.png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../media/image8.jpeg"/><Relationship Id="rId10" Type="http://schemas.openxmlformats.org/officeDocument/2006/relationships/image" Target="NULL"/><Relationship Id="rId4" Type="http://schemas.openxmlformats.org/officeDocument/2006/relationships/slide" Target="slide3.xm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" Target="slide3.xml"/><Relationship Id="rId7" Type="http://schemas.openxmlformats.org/officeDocument/2006/relationships/image" Target="NUL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../media/image9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8.jpeg"/><Relationship Id="rId10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image" Target="NUL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../media/image3.jpeg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11" Type="http://schemas.openxmlformats.org/officeDocument/2006/relationships/image" Target="NULL"/><Relationship Id="rId5" Type="http://schemas.openxmlformats.org/officeDocument/2006/relationships/image" Target="../media/image11.jpeg"/><Relationship Id="rId10" Type="http://schemas.openxmlformats.org/officeDocument/2006/relationships/image" Target="NULL"/><Relationship Id="rId4" Type="http://schemas.openxmlformats.org/officeDocument/2006/relationships/slide" Target="slide3.xm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1875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5" name="TextBox 14"/>
          <p:cNvSpPr txBox="1"/>
          <p:nvPr/>
        </p:nvSpPr>
        <p:spPr>
          <a:xfrm>
            <a:off x="205386" y="614821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Գայանե Սիմոնյան</a:t>
            </a:r>
          </a:p>
          <a:p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Կոտայքի</a:t>
            </a:r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մարզի</a:t>
            </a:r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Ակունքի</a:t>
            </a:r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միջն</a:t>
            </a:r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. </a:t>
            </a:r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դպրոց</a:t>
            </a:r>
            <a:endParaRPr lang="en-CA" sz="140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Courier Unicod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697" y="293396"/>
            <a:ext cx="5136630" cy="707886"/>
          </a:xfrm>
          <a:prstGeom prst="rect">
            <a:avLst/>
          </a:prstGeom>
          <a:solidFill>
            <a:srgbClr val="B700E2"/>
          </a:solidFill>
          <a:ln w="25400">
            <a:solidFill>
              <a:srgbClr val="FFFFFF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spc="300" dirty="0" smtClean="0">
                <a:ln w="0">
                  <a:noFill/>
                </a:ln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ՄԱԹԵՄԱՏԻԿԱ 5</a:t>
            </a:r>
            <a:endParaRPr lang="en-CA" sz="3600" b="1" spc="300" dirty="0">
              <a:ln w="0">
                <a:noFill/>
              </a:ln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831021" y="1292772"/>
            <a:ext cx="8097130" cy="5265673"/>
            <a:chOff x="3831021" y="1292772"/>
            <a:chExt cx="8097130" cy="5265673"/>
          </a:xfrm>
        </p:grpSpPr>
        <p:sp>
          <p:nvSpPr>
            <p:cNvPr id="16" name="Rectangle 15"/>
            <p:cNvSpPr/>
            <p:nvPr/>
          </p:nvSpPr>
          <p:spPr>
            <a:xfrm>
              <a:off x="5085908" y="1623846"/>
              <a:ext cx="6842243" cy="4934599"/>
            </a:xfrm>
            <a:prstGeom prst="rect">
              <a:avLst/>
            </a:prstGeom>
            <a:solidFill>
              <a:srgbClr val="B700E2"/>
            </a:solidFill>
            <a:ln>
              <a:solidFill>
                <a:srgbClr val="85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461640" y="1292772"/>
              <a:ext cx="6977771" cy="5060730"/>
            </a:xfrm>
            <a:prstGeom prst="rect">
              <a:avLst/>
            </a:prstGeom>
            <a:solidFill>
              <a:srgbClr val="6CDD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  <p:pic>
          <p:nvPicPr>
            <p:cNvPr id="1026" name="Picture 2" descr="D:\1.Math-5grade-picture\մմմ-111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3831021" y="1504192"/>
              <a:ext cx="7882759" cy="4664678"/>
            </a:xfrm>
            <a:prstGeom prst="rect">
              <a:avLst/>
            </a:prstGeom>
            <a:noFill/>
            <a:effectLst>
              <a:outerShdw blurRad="381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Picture 2" descr="D:\1.Math-5grade-picture\մմմ-111.png"/>
            <p:cNvPicPr>
              <a:picLocks noChangeAspect="1" noChangeArrowheads="1"/>
            </p:cNvPicPr>
            <p:nvPr/>
          </p:nvPicPr>
          <p:blipFill>
            <a:blip r:embed="rId2" cstate="print"/>
            <a:srcRect l="44200" t="28902" r="34678" b="61150"/>
            <a:stretch>
              <a:fillRect/>
            </a:stretch>
          </p:blipFill>
          <p:spPr bwMode="auto">
            <a:xfrm>
              <a:off x="7670042" y="3330054"/>
              <a:ext cx="1542197" cy="1146412"/>
            </a:xfrm>
            <a:prstGeom prst="rect">
              <a:avLst/>
            </a:prstGeom>
            <a:noFill/>
            <a:effectLst/>
          </p:spPr>
        </p:pic>
      </p:grpSp>
      <p:sp>
        <p:nvSpPr>
          <p:cNvPr id="11" name="TextBox 10"/>
          <p:cNvSpPr txBox="1"/>
          <p:nvPr/>
        </p:nvSpPr>
        <p:spPr>
          <a:xfrm>
            <a:off x="154153" y="3628511"/>
            <a:ext cx="4051972" cy="7694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hy-AM" sz="4400" b="1" spc="-150" dirty="0" smtClean="0">
                <a:ln w="0">
                  <a:solidFill>
                    <a:srgbClr val="008269"/>
                  </a:solidFill>
                </a:ln>
                <a:solidFill>
                  <a:srgbClr val="2CBEBB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ԽԱՌԸ  ԹՎ</a:t>
            </a:r>
            <a:r>
              <a:rPr lang="ru-RU" sz="4400" b="1" spc="-150" dirty="0" smtClean="0">
                <a:ln w="0">
                  <a:solidFill>
                    <a:srgbClr val="008269"/>
                  </a:solidFill>
                </a:ln>
                <a:solidFill>
                  <a:srgbClr val="2CBEBB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ԵՐ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910609" y="1693085"/>
            <a:ext cx="6150974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hy-AM" sz="3600" b="1" spc="-150" dirty="0" smtClean="0">
                <a:ln w="0">
                  <a:solidFill>
                    <a:srgbClr val="008269"/>
                  </a:solidFill>
                </a:ln>
                <a:solidFill>
                  <a:srgbClr val="2CBEBB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ԹԵՄԱՅԻ  ԱՄՓՈՓՈՒՄ</a:t>
            </a:r>
            <a:endParaRPr lang="ru-RU" sz="3600" b="1" spc="-150" dirty="0" smtClean="0">
              <a:ln w="0">
                <a:solidFill>
                  <a:srgbClr val="008269"/>
                </a:solidFill>
              </a:ln>
              <a:solidFill>
                <a:srgbClr val="2CBEBB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78553" y="3303251"/>
                <a:ext cx="1237166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4</a:t>
                </a:r>
                <a:r>
                  <a:rPr lang="en-US" sz="2400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400" b="1" i="1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2400" b="1" i="1" smtClean="0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CA" sz="4400" b="1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553" y="3303251"/>
                <a:ext cx="1237166" cy="631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9751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480392" y="1060258"/>
            <a:ext cx="10510834" cy="907941"/>
          </a:xfrm>
          <a:prstGeom prst="rect">
            <a:avLst/>
          </a:prstGeom>
          <a:solidFill>
            <a:srgbClr val="FFD2B3"/>
          </a:solidFill>
          <a:ln>
            <a:solidFill>
              <a:srgbClr val="FF6A0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Sylfaen" pitchFamily="18" charset="0"/>
              </a:rPr>
              <a:t>         </a:t>
            </a:r>
            <a:r>
              <a:rPr lang="hy-AM" sz="2200" b="1" dirty="0" smtClean="0">
                <a:latin typeface="Sylfaen" panose="010A0502050306030303" pitchFamily="18" charset="0"/>
              </a:rPr>
              <a:t>Կոորդինատային  ճառագայթի  վրա  նշված  են  </a:t>
            </a:r>
            <a:r>
              <a:rPr lang="en-US" sz="2200" b="1" dirty="0" smtClean="0">
                <a:latin typeface="Sylfaen" panose="010A0502050306030303" pitchFamily="18" charset="0"/>
              </a:rPr>
              <a:t>A, B, C, D, E, F  </a:t>
            </a:r>
            <a:r>
              <a:rPr lang="hy-AM" sz="2200" b="1" dirty="0" smtClean="0">
                <a:latin typeface="Sylfaen" panose="010A0502050306030303" pitchFamily="18" charset="0"/>
              </a:rPr>
              <a:t>կետերը։  Որոշել  այդ  կետերի  կոորդինատները։</a:t>
            </a:r>
          </a:p>
          <a:p>
            <a:endParaRPr lang="ru-RU" sz="700" i="1" dirty="0" smtClean="0">
              <a:latin typeface="Sylfaen" pitchFamily="18" charset="0"/>
            </a:endParaRP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88000" y="297839"/>
            <a:ext cx="1104469" cy="1187643"/>
            <a:chOff x="457199" y="1066802"/>
            <a:chExt cx="978408" cy="1052090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>
            <a:xfrm>
              <a:off x="457199" y="1066802"/>
              <a:ext cx="978408" cy="1052090"/>
              <a:chOff x="2273970" y="2780301"/>
              <a:chExt cx="1459830" cy="1568575"/>
            </a:xfrm>
          </p:grpSpPr>
          <p:pic>
            <p:nvPicPr>
              <p:cNvPr id="11" name="Picture 10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333" t="6000" r="6000" b="48155"/>
              <a:stretch>
                <a:fillRect/>
              </a:stretch>
            </p:blipFill>
            <p:spPr bwMode="auto">
              <a:xfrm>
                <a:off x="2273970" y="2780301"/>
                <a:ext cx="1459830" cy="156857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333" t="88667" r="14000" b="5333"/>
              <a:stretch>
                <a:fillRect/>
              </a:stretch>
            </p:blipFill>
            <p:spPr bwMode="auto">
              <a:xfrm>
                <a:off x="2547688" y="4096512"/>
                <a:ext cx="912394" cy="205289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25713" y="1161288"/>
              <a:ext cx="685800" cy="81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5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7</a:t>
              </a:r>
            </a:p>
          </p:txBody>
        </p:sp>
      </p:grpSp>
      <p:pic>
        <p:nvPicPr>
          <p:cNvPr id="3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226302" y="214704"/>
            <a:ext cx="764924" cy="678147"/>
          </a:xfrm>
          <a:prstGeom prst="rect">
            <a:avLst/>
          </a:prstGeom>
          <a:noFill/>
        </p:spPr>
      </p:pic>
      <p:sp>
        <p:nvSpPr>
          <p:cNvPr id="16" name="Trapezoid 15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Trapezoid 3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rapezoid 17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Rectangle 6"/>
          <p:cNvSpPr/>
          <p:nvPr/>
        </p:nvSpPr>
        <p:spPr>
          <a:xfrm rot="5400000" flipV="1">
            <a:off x="-3041877" y="3213132"/>
            <a:ext cx="6675034" cy="438878"/>
          </a:xfrm>
          <a:prstGeom prst="rect">
            <a:avLst/>
          </a:prstGeom>
          <a:solidFill>
            <a:srgbClr val="FF6F0D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rapezoid 19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FF6F0D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1" r="7815"/>
          <a:stretch/>
        </p:blipFill>
        <p:spPr>
          <a:xfrm>
            <a:off x="9775596" y="4837996"/>
            <a:ext cx="2300142" cy="192266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102830" y="2219687"/>
            <a:ext cx="6540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i="1" dirty="0" smtClean="0">
                <a:solidFill>
                  <a:srgbClr val="00B050"/>
                </a:solidFill>
                <a:latin typeface="Sylfaen" pitchFamily="18" charset="0"/>
              </a:rPr>
              <a:t>Ճիշտ  պատասխանը  տեսնելու  համար  սեղմել  տառի  վրա</a:t>
            </a:r>
            <a:r>
              <a:rPr lang="en-CA" i="1" dirty="0" smtClean="0">
                <a:solidFill>
                  <a:srgbClr val="00B050"/>
                </a:solidFill>
                <a:latin typeface="Sylfaen" pitchFamily="18" charset="0"/>
              </a:rPr>
              <a:t>:</a:t>
            </a:r>
            <a:endParaRPr lang="en-CA" i="1" dirty="0" smtClean="0">
              <a:solidFill>
                <a:srgbClr val="00B050"/>
              </a:solidFill>
              <a:latin typeface="Sylfaen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1181540" y="2887826"/>
            <a:ext cx="10326282" cy="1338652"/>
            <a:chOff x="1181540" y="2566811"/>
            <a:chExt cx="10326282" cy="1338652"/>
          </a:xfrm>
        </p:grpSpPr>
        <p:cxnSp>
          <p:nvCxnSpPr>
            <p:cNvPr id="160" name="Straight Connector 159"/>
            <p:cNvCxnSpPr/>
            <p:nvPr/>
          </p:nvCxnSpPr>
          <p:spPr>
            <a:xfrm>
              <a:off x="6055648" y="3070101"/>
              <a:ext cx="0" cy="190297"/>
            </a:xfrm>
            <a:prstGeom prst="line">
              <a:avLst/>
            </a:prstGeom>
            <a:ln w="31750">
              <a:solidFill>
                <a:srgbClr val="9400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2"/>
            <p:cNvGrpSpPr/>
            <p:nvPr/>
          </p:nvGrpSpPr>
          <p:grpSpPr>
            <a:xfrm>
              <a:off x="1181540" y="2566811"/>
              <a:ext cx="10326282" cy="1338652"/>
              <a:chOff x="1181540" y="1885873"/>
              <a:chExt cx="10326282" cy="1338652"/>
            </a:xfrm>
          </p:grpSpPr>
          <p:grpSp>
            <p:nvGrpSpPr>
              <p:cNvPr id="149" name="Group 148"/>
              <p:cNvGrpSpPr/>
              <p:nvPr/>
            </p:nvGrpSpPr>
            <p:grpSpPr>
              <a:xfrm>
                <a:off x="1181540" y="2340667"/>
                <a:ext cx="10326282" cy="883858"/>
                <a:chOff x="1181540" y="2340667"/>
                <a:chExt cx="10326282" cy="883858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181540" y="2340667"/>
                  <a:ext cx="10326282" cy="883858"/>
                  <a:chOff x="345956" y="3873710"/>
                  <a:chExt cx="8282986" cy="704533"/>
                </a:xfrm>
              </p:grpSpPr>
              <p:grpSp>
                <p:nvGrpSpPr>
                  <p:cNvPr id="111" name="Group 48"/>
                  <p:cNvGrpSpPr/>
                  <p:nvPr/>
                </p:nvGrpSpPr>
                <p:grpSpPr>
                  <a:xfrm>
                    <a:off x="552483" y="3873710"/>
                    <a:ext cx="8076459" cy="229170"/>
                    <a:chOff x="1577273" y="3053878"/>
                    <a:chExt cx="8076459" cy="229170"/>
                  </a:xfrm>
                </p:grpSpPr>
                <p:grpSp>
                  <p:nvGrpSpPr>
                    <p:cNvPr id="125" name="Group 31"/>
                    <p:cNvGrpSpPr/>
                    <p:nvPr/>
                  </p:nvGrpSpPr>
                  <p:grpSpPr>
                    <a:xfrm>
                      <a:off x="1577273" y="3053878"/>
                      <a:ext cx="8076459" cy="218664"/>
                      <a:chOff x="3079465" y="2740202"/>
                      <a:chExt cx="8076459" cy="218664"/>
                    </a:xfrm>
                  </p:grpSpPr>
                  <p:cxnSp>
                    <p:nvCxnSpPr>
                      <p:cNvPr id="130" name="Straight Connector 129"/>
                      <p:cNvCxnSpPr/>
                      <p:nvPr/>
                    </p:nvCxnSpPr>
                    <p:spPr>
                      <a:xfrm>
                        <a:off x="3079465" y="2850972"/>
                        <a:ext cx="8076459" cy="0"/>
                      </a:xfrm>
                      <a:prstGeom prst="line">
                        <a:avLst/>
                      </a:prstGeom>
                      <a:ln w="50800">
                        <a:solidFill>
                          <a:srgbClr val="9400C8"/>
                        </a:solidFill>
                        <a:headEnd type="oval"/>
                        <a:tailEnd type="stealt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1" name="Straight Connector 130"/>
                      <p:cNvCxnSpPr/>
                      <p:nvPr/>
                    </p:nvCxnSpPr>
                    <p:spPr>
                      <a:xfrm>
                        <a:off x="4533355" y="2740202"/>
                        <a:ext cx="0" cy="218664"/>
                      </a:xfrm>
                      <a:prstGeom prst="line">
                        <a:avLst/>
                      </a:prstGeom>
                      <a:ln w="38100">
                        <a:solidFill>
                          <a:srgbClr val="9400C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6" name="Straight Connector 135"/>
                      <p:cNvCxnSpPr/>
                      <p:nvPr/>
                    </p:nvCxnSpPr>
                    <p:spPr>
                      <a:xfrm>
                        <a:off x="6039179" y="2740202"/>
                        <a:ext cx="0" cy="218664"/>
                      </a:xfrm>
                      <a:prstGeom prst="line">
                        <a:avLst/>
                      </a:prstGeom>
                      <a:ln w="38100">
                        <a:solidFill>
                          <a:srgbClr val="9400C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37" name="Straight Connector 136"/>
                      <p:cNvCxnSpPr/>
                      <p:nvPr/>
                    </p:nvCxnSpPr>
                    <p:spPr>
                      <a:xfrm>
                        <a:off x="7513163" y="2740202"/>
                        <a:ext cx="0" cy="218664"/>
                      </a:xfrm>
                      <a:prstGeom prst="line">
                        <a:avLst/>
                      </a:prstGeom>
                      <a:ln w="38100">
                        <a:solidFill>
                          <a:srgbClr val="9400C8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27" name="Straight Connector 126"/>
                    <p:cNvCxnSpPr/>
                    <p:nvPr/>
                  </p:nvCxnSpPr>
                  <p:spPr>
                    <a:xfrm>
                      <a:off x="7446665" y="3064384"/>
                      <a:ext cx="0" cy="218664"/>
                    </a:xfrm>
                    <a:prstGeom prst="line">
                      <a:avLst/>
                    </a:prstGeom>
                    <a:ln w="38100">
                      <a:solidFill>
                        <a:srgbClr val="9400C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" name="Straight Connector 127"/>
                    <p:cNvCxnSpPr/>
                    <p:nvPr/>
                  </p:nvCxnSpPr>
                  <p:spPr>
                    <a:xfrm>
                      <a:off x="8945673" y="3064384"/>
                      <a:ext cx="0" cy="218664"/>
                    </a:xfrm>
                    <a:prstGeom prst="line">
                      <a:avLst/>
                    </a:prstGeom>
                    <a:ln w="38100">
                      <a:solidFill>
                        <a:srgbClr val="9400C8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112" name="Group 111"/>
                  <p:cNvGrpSpPr/>
                  <p:nvPr/>
                </p:nvGrpSpPr>
                <p:grpSpPr>
                  <a:xfrm>
                    <a:off x="345956" y="4111318"/>
                    <a:ext cx="7807009" cy="466925"/>
                    <a:chOff x="330190" y="4111318"/>
                    <a:chExt cx="7807009" cy="466925"/>
                  </a:xfrm>
                </p:grpSpPr>
                <p:sp>
                  <p:nvSpPr>
                    <p:cNvPr id="113" name="TextBox 112"/>
                    <p:cNvSpPr txBox="1"/>
                    <p:nvPr/>
                  </p:nvSpPr>
                  <p:spPr>
                    <a:xfrm>
                      <a:off x="330190" y="4116578"/>
                      <a:ext cx="451936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2400" dirty="0" smtClean="0">
                          <a:ln w="0">
                            <a:noFill/>
                          </a:ln>
                          <a:solidFill>
                            <a:sysClr val="windowText" lastClr="000000"/>
                          </a:solidFill>
                          <a:latin typeface="Sylfaen" pitchFamily="18" charset="0"/>
                          <a:ea typeface="Cambria Math"/>
                        </a:rPr>
                        <a:t>0</a:t>
                      </a:r>
                      <a:r>
                        <a:rPr lang="ru-RU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hy-AM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endParaRPr lang="ru-RU" sz="2400" i="1" dirty="0">
                        <a:ln w="0">
                          <a:solidFill>
                            <a:srgbClr val="FF2929"/>
                          </a:solidFill>
                        </a:ln>
                        <a:solidFill>
                          <a:srgbClr val="6C0092"/>
                        </a:solidFill>
                        <a:latin typeface="Sylfaen" pitchFamily="18" charset="0"/>
                      </a:endParaRPr>
                    </a:p>
                  </p:txBody>
                </p:sp>
                <p:sp>
                  <p:nvSpPr>
                    <p:cNvPr id="114" name="TextBox 113"/>
                    <p:cNvSpPr txBox="1"/>
                    <p:nvPr/>
                  </p:nvSpPr>
                  <p:spPr>
                    <a:xfrm>
                      <a:off x="1750910" y="4116578"/>
                      <a:ext cx="451936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2400" dirty="0" smtClean="0">
                          <a:ln w="0">
                            <a:noFill/>
                          </a:ln>
                          <a:solidFill>
                            <a:sysClr val="windowText" lastClr="000000"/>
                          </a:solidFill>
                          <a:latin typeface="Sylfaen" pitchFamily="18" charset="0"/>
                          <a:ea typeface="Cambria Math"/>
                        </a:rPr>
                        <a:t>1</a:t>
                      </a:r>
                      <a:r>
                        <a:rPr lang="ru-RU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hy-AM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endParaRPr lang="ru-RU" sz="2400" i="1" dirty="0">
                        <a:ln w="0">
                          <a:solidFill>
                            <a:srgbClr val="FF2929"/>
                          </a:solidFill>
                        </a:ln>
                        <a:solidFill>
                          <a:srgbClr val="6C0092"/>
                        </a:solidFill>
                        <a:latin typeface="Sylfaen" pitchFamily="18" charset="0"/>
                      </a:endParaRPr>
                    </a:p>
                  </p:txBody>
                </p:sp>
                <p:sp>
                  <p:nvSpPr>
                    <p:cNvPr id="115" name="TextBox 114"/>
                    <p:cNvSpPr txBox="1"/>
                    <p:nvPr/>
                  </p:nvSpPr>
                  <p:spPr>
                    <a:xfrm>
                      <a:off x="3275607" y="4116578"/>
                      <a:ext cx="451936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2400" dirty="0" smtClean="0">
                          <a:ln w="0">
                            <a:noFill/>
                          </a:ln>
                          <a:solidFill>
                            <a:sysClr val="windowText" lastClr="000000"/>
                          </a:solidFill>
                          <a:latin typeface="Sylfaen" pitchFamily="18" charset="0"/>
                          <a:ea typeface="Cambria Math"/>
                        </a:rPr>
                        <a:t>2</a:t>
                      </a:r>
                      <a:r>
                        <a:rPr lang="ru-RU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hy-AM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endParaRPr lang="ru-RU" sz="2400" i="1" dirty="0">
                        <a:ln w="0">
                          <a:solidFill>
                            <a:srgbClr val="FF2929"/>
                          </a:solidFill>
                        </a:ln>
                        <a:solidFill>
                          <a:srgbClr val="6C0092"/>
                        </a:solidFill>
                        <a:latin typeface="Sylfaen" pitchFamily="18" charset="0"/>
                      </a:endParaRPr>
                    </a:p>
                  </p:txBody>
                </p:sp>
                <p:sp>
                  <p:nvSpPr>
                    <p:cNvPr id="116" name="TextBox 115"/>
                    <p:cNvSpPr txBox="1"/>
                    <p:nvPr/>
                  </p:nvSpPr>
                  <p:spPr>
                    <a:xfrm>
                      <a:off x="4732217" y="4116578"/>
                      <a:ext cx="451936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2400" dirty="0" smtClean="0">
                          <a:ln w="0">
                            <a:noFill/>
                          </a:ln>
                          <a:solidFill>
                            <a:sysClr val="windowText" lastClr="000000"/>
                          </a:solidFill>
                          <a:latin typeface="Sylfaen" pitchFamily="18" charset="0"/>
                          <a:ea typeface="Cambria Math"/>
                        </a:rPr>
                        <a:t>3</a:t>
                      </a:r>
                      <a:r>
                        <a:rPr lang="ru-RU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hy-AM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endParaRPr lang="ru-RU" sz="2400" i="1" dirty="0">
                        <a:ln w="0">
                          <a:solidFill>
                            <a:srgbClr val="FF2929"/>
                          </a:solidFill>
                        </a:ln>
                        <a:solidFill>
                          <a:srgbClr val="6C0092"/>
                        </a:solidFill>
                        <a:latin typeface="Sylfaen" pitchFamily="18" charset="0"/>
                      </a:endParaRPr>
                    </a:p>
                  </p:txBody>
                </p:sp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6157322" y="4116578"/>
                      <a:ext cx="451936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2400" dirty="0" smtClean="0">
                          <a:ln w="0">
                            <a:noFill/>
                          </a:ln>
                          <a:solidFill>
                            <a:sysClr val="windowText" lastClr="000000"/>
                          </a:solidFill>
                          <a:latin typeface="Sylfaen" pitchFamily="18" charset="0"/>
                          <a:ea typeface="Cambria Math"/>
                        </a:rPr>
                        <a:t>4</a:t>
                      </a:r>
                      <a:r>
                        <a:rPr lang="ru-RU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hy-AM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endParaRPr lang="ru-RU" sz="2400" i="1" dirty="0">
                        <a:ln w="0">
                          <a:solidFill>
                            <a:srgbClr val="FF2929"/>
                          </a:solidFill>
                        </a:ln>
                        <a:solidFill>
                          <a:srgbClr val="6C0092"/>
                        </a:solidFill>
                        <a:latin typeface="Sylfaen" pitchFamily="18" charset="0"/>
                      </a:endParaRPr>
                    </a:p>
                  </p:txBody>
                </p:sp>
                <p:sp>
                  <p:nvSpPr>
                    <p:cNvPr id="118" name="TextBox 117"/>
                    <p:cNvSpPr txBox="1"/>
                    <p:nvPr/>
                  </p:nvSpPr>
                  <p:spPr>
                    <a:xfrm>
                      <a:off x="7685263" y="4111318"/>
                      <a:ext cx="451936" cy="4616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noFill/>
                    </a:ln>
                    <a:effectLst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ru-RU" sz="2400" dirty="0" smtClean="0">
                          <a:ln w="0">
                            <a:noFill/>
                          </a:ln>
                          <a:solidFill>
                            <a:sysClr val="windowText" lastClr="000000"/>
                          </a:solidFill>
                          <a:latin typeface="Sylfaen" pitchFamily="18" charset="0"/>
                          <a:ea typeface="Cambria Math"/>
                        </a:rPr>
                        <a:t>5</a:t>
                      </a:r>
                      <a:r>
                        <a:rPr lang="ru-RU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r>
                        <a:rPr lang="hy-AM" sz="2400" i="1" dirty="0" smtClean="0">
                          <a:solidFill>
                            <a:srgbClr val="6C0092"/>
                          </a:solidFill>
                          <a:latin typeface="Sylfaen" pitchFamily="18" charset="0"/>
                        </a:rPr>
                        <a:t> </a:t>
                      </a:r>
                      <a:endParaRPr lang="ru-RU" sz="2400" i="1" dirty="0">
                        <a:ln w="0">
                          <a:solidFill>
                            <a:srgbClr val="FF2929"/>
                          </a:solidFill>
                        </a:ln>
                        <a:solidFill>
                          <a:srgbClr val="6C0092"/>
                        </a:solidFill>
                        <a:latin typeface="Sylfaen" pitchFamily="18" charset="0"/>
                      </a:endParaRPr>
                    </a:p>
                  </p:txBody>
                </p:sp>
              </p:grpSp>
            </p:grp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4200905" y="2382678"/>
                  <a:ext cx="0" cy="190297"/>
                </a:xfrm>
                <a:prstGeom prst="line">
                  <a:avLst/>
                </a:prstGeom>
                <a:ln w="31750">
                  <a:solidFill>
                    <a:srgbClr val="9400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3733977" y="2389931"/>
                  <a:ext cx="0" cy="182880"/>
                </a:xfrm>
                <a:prstGeom prst="line">
                  <a:avLst/>
                </a:prstGeom>
                <a:ln w="31750">
                  <a:solidFill>
                    <a:srgbClr val="9400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7560911" y="2399567"/>
                  <a:ext cx="0" cy="182880"/>
                </a:xfrm>
                <a:prstGeom prst="line">
                  <a:avLst/>
                </a:prstGeom>
                <a:ln w="31750">
                  <a:solidFill>
                    <a:srgbClr val="9400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4668553" y="2386386"/>
                  <a:ext cx="0" cy="182880"/>
                </a:xfrm>
                <a:prstGeom prst="line">
                  <a:avLst/>
                </a:prstGeom>
                <a:ln w="31750">
                  <a:solidFill>
                    <a:srgbClr val="9400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8147813" y="2399567"/>
                  <a:ext cx="0" cy="182880"/>
                </a:xfrm>
                <a:prstGeom prst="line">
                  <a:avLst/>
                </a:prstGeom>
                <a:ln w="31750">
                  <a:solidFill>
                    <a:srgbClr val="9400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10145227" y="2393196"/>
                  <a:ext cx="0" cy="182880"/>
                </a:xfrm>
                <a:prstGeom prst="line">
                  <a:avLst/>
                </a:prstGeom>
                <a:ln w="31750">
                  <a:solidFill>
                    <a:srgbClr val="9400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698477" y="2389931"/>
                  <a:ext cx="0" cy="182880"/>
                </a:xfrm>
                <a:prstGeom prst="line">
                  <a:avLst/>
                </a:prstGeom>
                <a:ln w="31750">
                  <a:solidFill>
                    <a:srgbClr val="9400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234068" y="2389931"/>
                  <a:ext cx="0" cy="182880"/>
                </a:xfrm>
                <a:prstGeom prst="line">
                  <a:avLst/>
                </a:prstGeom>
                <a:ln w="31750">
                  <a:solidFill>
                    <a:srgbClr val="9400C8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4620854" y="2406483"/>
                <a:ext cx="138600" cy="138600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7497003" y="2412965"/>
                <a:ext cx="138600" cy="138600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9643577" y="2419448"/>
                <a:ext cx="138600" cy="138600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10091052" y="2419448"/>
                <a:ext cx="138600" cy="138600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4510030" y="1944601"/>
                <a:ext cx="451936" cy="461665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n w="0">
                      <a:noFill/>
                    </a:ln>
                    <a:solidFill>
                      <a:sysClr val="windowText" lastClr="000000"/>
                    </a:solidFill>
                    <a:latin typeface="Sylfaen" pitchFamily="18" charset="0"/>
                    <a:ea typeface="Cambria Math"/>
                  </a:rPr>
                  <a:t>B</a:t>
                </a:r>
                <a:r>
                  <a:rPr lang="ru-RU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r>
                  <a:rPr lang="hy-AM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endParaRPr lang="ru-RU" sz="2400" b="1" dirty="0">
                  <a:solidFill>
                    <a:sysClr val="windowText" lastClr="000000"/>
                  </a:solidFill>
                  <a:latin typeface="Sylfaen" pitchFamily="18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3528487" y="1943170"/>
                <a:ext cx="451936" cy="461665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n w="0">
                      <a:noFill/>
                    </a:ln>
                    <a:solidFill>
                      <a:sysClr val="windowText" lastClr="000000"/>
                    </a:solidFill>
                    <a:latin typeface="Sylfaen" pitchFamily="18" charset="0"/>
                    <a:ea typeface="Cambria Math"/>
                  </a:rPr>
                  <a:t>A</a:t>
                </a:r>
                <a:r>
                  <a:rPr lang="ru-RU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r>
                  <a:rPr lang="hy-AM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endParaRPr lang="ru-RU" sz="2400" b="1" dirty="0">
                  <a:solidFill>
                    <a:sysClr val="windowText" lastClr="000000"/>
                  </a:solidFill>
                  <a:latin typeface="Sylfaen" pitchFamily="18" charset="0"/>
                </a:endParaRP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5859651" y="1953578"/>
                <a:ext cx="451936" cy="461665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n w="0">
                      <a:noFill/>
                    </a:ln>
                    <a:solidFill>
                      <a:sysClr val="windowText" lastClr="000000"/>
                    </a:solidFill>
                    <a:latin typeface="Sylfaen" pitchFamily="18" charset="0"/>
                    <a:ea typeface="Cambria Math"/>
                  </a:rPr>
                  <a:t>C</a:t>
                </a:r>
                <a:r>
                  <a:rPr lang="ru-RU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r>
                  <a:rPr lang="hy-AM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endParaRPr lang="ru-RU" sz="2400" b="1" dirty="0">
                  <a:solidFill>
                    <a:sysClr val="windowText" lastClr="000000"/>
                  </a:solidFill>
                  <a:latin typeface="Sylfaen" pitchFamily="18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7209657" y="1934513"/>
                <a:ext cx="683042" cy="461665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n w="0">
                      <a:noFill/>
                    </a:ln>
                    <a:solidFill>
                      <a:sysClr val="windowText" lastClr="000000"/>
                    </a:solidFill>
                    <a:latin typeface="Sylfaen" pitchFamily="18" charset="0"/>
                    <a:ea typeface="Cambria Math"/>
                  </a:rPr>
                  <a:t>D</a:t>
                </a:r>
                <a:r>
                  <a:rPr lang="hy-AM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endParaRPr lang="ru-RU" sz="2400" b="1" dirty="0">
                  <a:solidFill>
                    <a:sysClr val="windowText" lastClr="000000"/>
                  </a:solidFill>
                  <a:latin typeface="Sylfaen" pitchFamily="18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9383201" y="1885873"/>
                <a:ext cx="683042" cy="461665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n w="0">
                      <a:noFill/>
                    </a:ln>
                    <a:solidFill>
                      <a:sysClr val="windowText" lastClr="000000"/>
                    </a:solidFill>
                    <a:latin typeface="Sylfaen" pitchFamily="18" charset="0"/>
                    <a:ea typeface="Cambria Math"/>
                  </a:rPr>
                  <a:t>E</a:t>
                </a:r>
                <a:r>
                  <a:rPr lang="hy-AM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endParaRPr lang="ru-RU" sz="2400" b="1" dirty="0">
                  <a:solidFill>
                    <a:sysClr val="windowText" lastClr="000000"/>
                  </a:solidFill>
                  <a:latin typeface="Sylfaen" pitchFamily="18" charset="0"/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3664301" y="2412964"/>
                <a:ext cx="138600" cy="138600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9837991" y="1885873"/>
                <a:ext cx="683042" cy="461665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ln w="0">
                      <a:noFill/>
                    </a:ln>
                    <a:solidFill>
                      <a:sysClr val="windowText" lastClr="000000"/>
                    </a:solidFill>
                    <a:latin typeface="Sylfaen" pitchFamily="18" charset="0"/>
                    <a:ea typeface="Cambria Math"/>
                  </a:rPr>
                  <a:t>F</a:t>
                </a:r>
                <a:r>
                  <a:rPr lang="hy-AM" sz="2400" b="1" dirty="0" smtClean="0">
                    <a:solidFill>
                      <a:sysClr val="windowText" lastClr="000000"/>
                    </a:solidFill>
                    <a:latin typeface="Sylfaen" pitchFamily="18" charset="0"/>
                  </a:rPr>
                  <a:t> </a:t>
                </a:r>
                <a:endParaRPr lang="ru-RU" sz="2400" b="1" dirty="0">
                  <a:solidFill>
                    <a:sysClr val="windowText" lastClr="000000"/>
                  </a:solidFill>
                  <a:latin typeface="Sylfaen" pitchFamily="18" charset="0"/>
                </a:endParaRP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5995697" y="2419449"/>
                <a:ext cx="138600" cy="138600"/>
              </a:xfrm>
              <a:prstGeom prst="ellipse">
                <a:avLst/>
              </a:prstGeom>
              <a:solidFill>
                <a:srgbClr val="FF00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</p:grpSp>
      <p:sp>
        <p:nvSpPr>
          <p:cNvPr id="165" name="TextBox 164"/>
          <p:cNvSpPr txBox="1"/>
          <p:nvPr/>
        </p:nvSpPr>
        <p:spPr>
          <a:xfrm>
            <a:off x="4399782" y="4470555"/>
            <a:ext cx="451936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  <a:ea typeface="Cambria Math"/>
              </a:rPr>
              <a:t>B</a:t>
            </a:r>
            <a:r>
              <a:rPr lang="ru-RU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endParaRPr lang="ru-RU" sz="3200" b="1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703604" y="4463457"/>
            <a:ext cx="451936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  <a:ea typeface="Cambria Math"/>
              </a:rPr>
              <a:t>A</a:t>
            </a:r>
            <a:r>
              <a:rPr lang="ru-RU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endParaRPr lang="ru-RU" sz="3200" b="1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7072366" y="4479532"/>
            <a:ext cx="451936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  <a:ea typeface="Cambria Math"/>
              </a:rPr>
              <a:t>C</a:t>
            </a:r>
            <a:r>
              <a:rPr lang="ru-RU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endParaRPr lang="ru-RU" sz="3200" b="1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1603266" y="5832069"/>
            <a:ext cx="683042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  <a:ea typeface="Cambria Math"/>
              </a:rPr>
              <a:t>D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endParaRPr lang="ru-RU" sz="3200" b="1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4263193" y="5832069"/>
            <a:ext cx="683042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  <a:ea typeface="Cambria Math"/>
              </a:rPr>
              <a:t>E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endParaRPr lang="ru-RU" sz="3200" b="1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974815" y="5832069"/>
            <a:ext cx="683042" cy="584775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  <a:ea typeface="Cambria Math"/>
              </a:rPr>
              <a:t>F</a:t>
            </a:r>
            <a:r>
              <a:rPr lang="hy-AM" sz="3200" b="1" dirty="0" smtClean="0">
                <a:solidFill>
                  <a:sysClr val="windowText" lastClr="000000"/>
                </a:solidFill>
                <a:latin typeface="Sylfaen" pitchFamily="18" charset="0"/>
              </a:rPr>
              <a:t> </a:t>
            </a:r>
            <a:endParaRPr lang="ru-RU" sz="3200" b="1" dirty="0">
              <a:solidFill>
                <a:sysClr val="windowText" lastClr="00000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/>
              <p:cNvSpPr txBox="1"/>
              <p:nvPr/>
            </p:nvSpPr>
            <p:spPr>
              <a:xfrm>
                <a:off x="2137016" y="4250586"/>
                <a:ext cx="122650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y-AM" sz="2800" b="1" i="1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f>
                            <m:fPr>
                              <m:ctrlPr>
                                <a:rPr lang="en-CA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hy-AM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71" name="TextBox 1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16" y="4250586"/>
                <a:ext cx="1226506" cy="106048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/>
              <p:cNvSpPr txBox="1"/>
              <p:nvPr/>
            </p:nvSpPr>
            <p:spPr>
              <a:xfrm>
                <a:off x="4820201" y="4232700"/>
                <a:ext cx="1125874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y-AM" sz="2800" b="1" i="1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f>
                            <m:fPr>
                              <m:ctrlPr>
                                <a:rPr lang="en-CA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8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hy-AM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75" name="TextBox 1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201" y="4232700"/>
                <a:ext cx="1125874" cy="1060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7564635" y="4223940"/>
                <a:ext cx="122650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CA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hy-AM" sz="28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4635" y="4223940"/>
                <a:ext cx="1226506" cy="1060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/>
              <p:cNvSpPr txBox="1"/>
              <p:nvPr/>
            </p:nvSpPr>
            <p:spPr>
              <a:xfrm>
                <a:off x="2143499" y="5580040"/>
                <a:ext cx="122650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f>
                            <m:fPr>
                              <m:ctrlPr>
                                <a:rPr lang="en-CA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hy-AM" sz="28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77" name="TextBox 1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99" y="5580040"/>
                <a:ext cx="1226506" cy="1060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TextBox 177"/>
              <p:cNvSpPr txBox="1"/>
              <p:nvPr/>
            </p:nvSpPr>
            <p:spPr>
              <a:xfrm>
                <a:off x="4826684" y="5562154"/>
                <a:ext cx="122650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f>
                            <m:fPr>
                              <m:ctrlPr>
                                <a:rPr lang="en-CA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hy-AM" sz="28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78" name="TextBox 1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84" y="5562154"/>
                <a:ext cx="1226506" cy="10604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/>
              <p:cNvSpPr txBox="1"/>
              <p:nvPr/>
            </p:nvSpPr>
            <p:spPr>
              <a:xfrm>
                <a:off x="7571118" y="5553394"/>
                <a:ext cx="1226506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y-AM" sz="28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f>
                            <m:fPr>
                              <m:ctrlPr>
                                <a:rPr lang="en-CA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8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hy-AM" sz="28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CA" sz="28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79" name="TextBox 1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1118" y="5553394"/>
                <a:ext cx="1226506" cy="1060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09498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1" dur="10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50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5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</p:childTnLst>
        </p:cTn>
      </p:par>
    </p:tnLst>
    <p:bldLst>
      <p:bldP spid="13" grpId="0" animBg="1"/>
      <p:bldP spid="72" grpId="0"/>
      <p:bldP spid="72" grpId="1"/>
      <p:bldP spid="72" grpId="2"/>
      <p:bldP spid="72" grpId="3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5" grpId="0"/>
      <p:bldP spid="176" grpId="0"/>
      <p:bldP spid="177" grpId="0"/>
      <p:bldP spid="178" grpId="0"/>
      <p:bldP spid="1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/>
                  <a:t>12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</a:t>
                </a:r>
                <a:endParaRPr lang="hy-AM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81559" y="3124405"/>
            <a:ext cx="60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1)</a:t>
            </a:r>
            <a:endParaRPr lang="en-CA" sz="40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3363" y="1129785"/>
            <a:ext cx="9829068" cy="800219"/>
          </a:xfrm>
          <a:prstGeom prst="rect">
            <a:avLst/>
          </a:prstGeom>
          <a:solidFill>
            <a:srgbClr val="D5F4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hy-AM" sz="3200" b="1" dirty="0" smtClean="0">
                <a:latin typeface="Sylfaen" panose="010A0502050306030303" pitchFamily="18" charset="0"/>
              </a:rPr>
              <a:t>     Խառը  թիվը  գրել</a:t>
            </a:r>
            <a:r>
              <a:rPr lang="en-US" sz="3200" b="1" dirty="0">
                <a:latin typeface="Sylfaen" panose="010A0502050306030303" pitchFamily="18" charset="0"/>
              </a:rPr>
              <a:t>  </a:t>
            </a:r>
            <a:r>
              <a:rPr lang="hy-AM" sz="3200" b="1" dirty="0" smtClean="0">
                <a:latin typeface="Sylfaen" panose="010A0502050306030303" pitchFamily="18" charset="0"/>
              </a:rPr>
              <a:t>ա</a:t>
            </a:r>
            <a:r>
              <a:rPr lang="en-US" sz="3200" b="1" dirty="0" err="1" smtClean="0">
                <a:latin typeface="Sylfaen" panose="010A0502050306030303" pitchFamily="18" charset="0"/>
              </a:rPr>
              <a:t>նկանոն</a:t>
            </a:r>
            <a:r>
              <a:rPr lang="en-US" sz="3200" b="1" dirty="0" smtClean="0">
                <a:latin typeface="Sylfaen" panose="010A0502050306030303" pitchFamily="18" charset="0"/>
              </a:rPr>
              <a:t>  </a:t>
            </a:r>
            <a:r>
              <a:rPr lang="en-US" sz="3200" b="1" dirty="0" err="1" smtClean="0">
                <a:latin typeface="Sylfaen" panose="010A0502050306030303" pitchFamily="18" charset="0"/>
              </a:rPr>
              <a:t>կոտորակ</a:t>
            </a:r>
            <a:r>
              <a:rPr lang="hy-AM" sz="3200" b="1" dirty="0" smtClean="0">
                <a:latin typeface="Sylfaen" panose="010A0502050306030303" pitchFamily="18" charset="0"/>
              </a:rPr>
              <a:t>ի  </a:t>
            </a:r>
            <a:r>
              <a:rPr lang="en-US" sz="3200" b="1" dirty="0" err="1" smtClean="0">
                <a:latin typeface="Sylfaen" panose="010A0502050306030303" pitchFamily="18" charset="0"/>
              </a:rPr>
              <a:t>տեսքով</a:t>
            </a:r>
            <a:r>
              <a:rPr lang="hy-AM" sz="3200" b="1" dirty="0" smtClean="0">
                <a:latin typeface="Sylfaen" panose="010A0502050306030303" pitchFamily="18" charset="0"/>
              </a:rPr>
              <a:t>։</a:t>
            </a:r>
          </a:p>
          <a:p>
            <a:endParaRPr lang="ru-RU" sz="1400" i="1" dirty="0" smtClean="0">
              <a:latin typeface="Sylfaen" pitchFamily="18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42524" y="306610"/>
            <a:ext cx="1024190" cy="1165336"/>
            <a:chOff x="457200" y="1066799"/>
            <a:chExt cx="941832" cy="1032130"/>
          </a:xfrm>
        </p:grpSpPr>
        <p:grpSp>
          <p:nvGrpSpPr>
            <p:cNvPr id="10" name="Group 13"/>
            <p:cNvGrpSpPr>
              <a:grpSpLocks noChangeAspect="1"/>
            </p:cNvGrpSpPr>
            <p:nvPr/>
          </p:nvGrpSpPr>
          <p:grpSpPr>
            <a:xfrm>
              <a:off x="457200" y="1066799"/>
              <a:ext cx="941832" cy="1032130"/>
              <a:chOff x="609600" y="2780301"/>
              <a:chExt cx="1414210" cy="1531185"/>
            </a:xfrm>
          </p:grpSpPr>
          <p:pic>
            <p:nvPicPr>
              <p:cNvPr id="12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000" t="6000" r="52666" b="49248"/>
              <a:stretch>
                <a:fillRect/>
              </a:stretch>
            </p:blipFill>
            <p:spPr bwMode="auto">
              <a:xfrm>
                <a:off x="609600" y="2780301"/>
                <a:ext cx="1414210" cy="153118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9333" t="88667" r="14000" b="5333"/>
              <a:stretch>
                <a:fillRect/>
              </a:stretch>
            </p:blipFill>
            <p:spPr bwMode="auto">
              <a:xfrm>
                <a:off x="877844" y="4088673"/>
                <a:ext cx="912394" cy="205289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95667" y="1135164"/>
              <a:ext cx="685800" cy="8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y-AM" sz="5400" b="1" dirty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8</a:t>
              </a:r>
              <a:endParaRPr lang="en-CA" sz="54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pic>
        <p:nvPicPr>
          <p:cNvPr id="3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51326" y="214858"/>
            <a:ext cx="772423" cy="684795"/>
          </a:xfrm>
          <a:prstGeom prst="rect">
            <a:avLst/>
          </a:prstGeom>
          <a:noFill/>
        </p:spPr>
      </p:pic>
      <p:sp>
        <p:nvSpPr>
          <p:cNvPr id="15" name="Trapezoid 3"/>
          <p:cNvSpPr/>
          <p:nvPr/>
        </p:nvSpPr>
        <p:spPr>
          <a:xfrm rot="16200000" flipV="1">
            <a:off x="62492" y="3004077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rapezoid 15"/>
          <p:cNvSpPr/>
          <p:nvPr/>
        </p:nvSpPr>
        <p:spPr>
          <a:xfrm rot="16200000" flipV="1">
            <a:off x="62491" y="413485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rapezoid 16"/>
          <p:cNvSpPr/>
          <p:nvPr/>
        </p:nvSpPr>
        <p:spPr>
          <a:xfrm rot="16200000" flipV="1">
            <a:off x="62491" y="733622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6"/>
          <p:cNvSpPr/>
          <p:nvPr/>
        </p:nvSpPr>
        <p:spPr>
          <a:xfrm rot="5400000" flipV="1">
            <a:off x="-3043638" y="3214892"/>
            <a:ext cx="6678556" cy="438878"/>
          </a:xfrm>
          <a:prstGeom prst="rect">
            <a:avLst/>
          </a:prstGeom>
          <a:solidFill>
            <a:srgbClr val="2F83FF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rapezoid 18"/>
          <p:cNvSpPr/>
          <p:nvPr/>
        </p:nvSpPr>
        <p:spPr>
          <a:xfrm rot="16200000" flipV="1">
            <a:off x="62492" y="1873302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2892" y="4979643"/>
            <a:ext cx="2131182" cy="177524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85297" y="2950764"/>
                <a:ext cx="1508179" cy="1027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hy-AM" sz="3200" b="1" i="1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97" y="2950764"/>
                <a:ext cx="1508179" cy="10277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824609" y="3124406"/>
            <a:ext cx="60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dirty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2</a:t>
            </a:r>
            <a:r>
              <a:rPr lang="hy-AM" sz="40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)</a:t>
            </a:r>
            <a:endParaRPr lang="en-CA" sz="40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28347" y="2950765"/>
                <a:ext cx="1508179" cy="1013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𝟏𝟏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hy-AM" sz="3200" b="1" i="1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47" y="2950765"/>
                <a:ext cx="1508179" cy="1013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498790" y="5082162"/>
            <a:ext cx="60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dirty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3</a:t>
            </a:r>
            <a:r>
              <a:rPr lang="hy-AM" sz="40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)</a:t>
            </a:r>
            <a:endParaRPr lang="en-CA" sz="40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02528" y="4908521"/>
                <a:ext cx="150817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  <m:r>
                        <a:rPr lang="hy-AM" sz="3200" b="1" i="1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528" y="4908521"/>
                <a:ext cx="1508179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69321" y="2950765"/>
                <a:ext cx="797175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321" y="2950765"/>
                <a:ext cx="797175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823381" y="2950766"/>
                <a:ext cx="797175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381" y="2950766"/>
                <a:ext cx="797175" cy="1017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544462" y="4908329"/>
                <a:ext cx="797175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𝟕𝟑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462" y="4908329"/>
                <a:ext cx="797175" cy="10116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94439" y="2111599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Պատասխանը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ստուգելու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համար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սեղմել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hy-AM" sz="1600" i="1" dirty="0" smtClean="0">
                <a:solidFill>
                  <a:srgbClr val="FF0000"/>
                </a:solidFill>
                <a:latin typeface="Sylfaen" pitchFamily="18" charset="0"/>
              </a:rPr>
              <a:t>խառը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թվի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վրա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:</a:t>
            </a:r>
            <a:endParaRPr lang="en-CA" sz="1600" i="1" dirty="0" smtClean="0">
              <a:solidFill>
                <a:srgbClr val="FF0000"/>
              </a:solidFill>
              <a:latin typeface="Sylfae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9778" y="5082163"/>
            <a:ext cx="60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4)</a:t>
            </a:r>
            <a:endParaRPr lang="en-CA" sz="40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63516" y="4908522"/>
                <a:ext cx="1508179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hy-AM" sz="3200" b="1" i="1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16" y="4908522"/>
                <a:ext cx="1508179" cy="10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905450" y="4908330"/>
                <a:ext cx="797175" cy="101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𝟔𝟕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450" y="4908330"/>
                <a:ext cx="797175" cy="10116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04626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29" grpId="2"/>
      <p:bldP spid="29" grpId="3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sz="1600"/>
          </a:p>
        </p:txBody>
      </p:sp>
      <p:sp>
        <p:nvSpPr>
          <p:cNvPr id="13" name="TextBox 12"/>
          <p:cNvSpPr txBox="1"/>
          <p:nvPr/>
        </p:nvSpPr>
        <p:spPr>
          <a:xfrm>
            <a:off x="1442682" y="1079112"/>
            <a:ext cx="6932833" cy="584775"/>
          </a:xfrm>
          <a:prstGeom prst="rect">
            <a:avLst/>
          </a:prstGeom>
          <a:solidFill>
            <a:srgbClr val="FFD2B3"/>
          </a:solidFill>
          <a:ln>
            <a:solidFill>
              <a:srgbClr val="FF6A05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Sylfaen" pitchFamily="18" charset="0"/>
              </a:rPr>
              <a:t>          </a:t>
            </a:r>
            <a:r>
              <a:rPr lang="ru-RU" sz="3200" dirty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Ճ</a:t>
            </a:r>
            <a:r>
              <a:rPr lang="en-CA" sz="3200" dirty="0" err="1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շմարի</a:t>
            </a:r>
            <a:r>
              <a:rPr lang="hy-AM" sz="3200" dirty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՞</a:t>
            </a:r>
            <a:r>
              <a:rPr lang="en-CA" sz="3200" dirty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տ </a:t>
            </a:r>
            <a:r>
              <a:rPr lang="hy-AM" sz="3200" dirty="0" smtClean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 </a:t>
            </a:r>
            <a:r>
              <a:rPr lang="en-CA" sz="3200" dirty="0" smtClean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է </a:t>
            </a:r>
            <a:r>
              <a:rPr lang="hy-AM" sz="3200" dirty="0" smtClean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 </a:t>
            </a:r>
            <a:r>
              <a:rPr lang="ru-RU" sz="3200" dirty="0" smtClean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արդյոք </a:t>
            </a:r>
            <a:r>
              <a:rPr lang="hy-AM" sz="3200" dirty="0" smtClean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 </a:t>
            </a:r>
            <a:r>
              <a:rPr lang="en-CA" sz="3200" dirty="0" err="1" smtClean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պնդումը</a:t>
            </a:r>
            <a:r>
              <a:rPr lang="en-CA" sz="3200" dirty="0">
                <a:ln w="0">
                  <a:noFill/>
                </a:ln>
                <a:uFill>
                  <a:solidFill>
                    <a:srgbClr val="00E600"/>
                  </a:solidFill>
                </a:uFill>
                <a:latin typeface="Sylfaen" panose="010A0502050306030303" pitchFamily="18" charset="0"/>
              </a:rPr>
              <a:t>.</a:t>
            </a:r>
            <a:r>
              <a:rPr lang="en-CA" sz="3200" dirty="0">
                <a:ln w="0">
                  <a:noFill/>
                </a:ln>
                <a:latin typeface="Sylfaen" panose="010A0502050306030303" pitchFamily="18" charset="0"/>
              </a:rPr>
              <a:t>  </a:t>
            </a:r>
          </a:p>
        </p:txBody>
      </p:sp>
      <p:grpSp>
        <p:nvGrpSpPr>
          <p:cNvPr id="4" name="Group 7"/>
          <p:cNvGrpSpPr>
            <a:grpSpLocks noChangeAspect="1"/>
          </p:cNvGrpSpPr>
          <p:nvPr/>
        </p:nvGrpSpPr>
        <p:grpSpPr>
          <a:xfrm>
            <a:off x="850290" y="316693"/>
            <a:ext cx="1046371" cy="1158148"/>
            <a:chOff x="457199" y="1066802"/>
            <a:chExt cx="978408" cy="1025961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>
            <a:xfrm>
              <a:off x="457199" y="1066802"/>
              <a:ext cx="978408" cy="1025961"/>
              <a:chOff x="2273970" y="2780301"/>
              <a:chExt cx="1459830" cy="1529619"/>
            </a:xfrm>
          </p:grpSpPr>
          <p:pic>
            <p:nvPicPr>
              <p:cNvPr id="11" name="Picture 10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1333" t="6000" r="6000" b="49294"/>
              <a:stretch>
                <a:fillRect/>
              </a:stretch>
            </p:blipFill>
            <p:spPr bwMode="auto">
              <a:xfrm>
                <a:off x="2273970" y="2780301"/>
                <a:ext cx="1459830" cy="152961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59333" t="88667" r="14000" b="5333"/>
              <a:stretch>
                <a:fillRect/>
              </a:stretch>
            </p:blipFill>
            <p:spPr bwMode="auto">
              <a:xfrm>
                <a:off x="2547688" y="4096512"/>
                <a:ext cx="912394" cy="205289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608083" y="1161288"/>
              <a:ext cx="685800" cy="817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9</a:t>
              </a:r>
              <a:endParaRPr lang="en-CA" sz="54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06475" y="2144393"/>
            <a:ext cx="89498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i="1" dirty="0">
                <a:ln w="0">
                  <a:noFill/>
                </a:ln>
                <a:solidFill>
                  <a:srgbClr val="FF6A05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ա</a:t>
            </a:r>
            <a:r>
              <a:rPr lang="hy-AM" sz="2800" b="1" i="1" dirty="0" smtClean="0">
                <a:ln w="0">
                  <a:noFill/>
                </a:ln>
                <a:solidFill>
                  <a:srgbClr val="FF6A05"/>
                </a:solidFill>
                <a:latin typeface="Sylfaen" pitchFamily="18" charset="0"/>
              </a:rPr>
              <a:t>)</a:t>
            </a:r>
            <a:r>
              <a:rPr lang="hy-AM" sz="2400" i="1" dirty="0">
                <a:latin typeface="Sylfaen" panose="010A0502050306030303" pitchFamily="18" charset="0"/>
              </a:rPr>
              <a:t> </a:t>
            </a:r>
            <a:r>
              <a:rPr lang="hy-AM" sz="2400" i="1" dirty="0" smtClean="0">
                <a:latin typeface="Sylfaen" panose="010A0502050306030303" pitchFamily="18" charset="0"/>
              </a:rPr>
              <a:t>Եթե մի  խառը </a:t>
            </a:r>
            <a:r>
              <a:rPr lang="hy-AM" sz="2400" i="1" dirty="0">
                <a:latin typeface="Sylfaen" panose="010A0502050306030303" pitchFamily="18" charset="0"/>
              </a:rPr>
              <a:t>թվի ամբողջ մասը մեծ է մի ուրիշ խառը թվի ամբողջ </a:t>
            </a:r>
            <a:r>
              <a:rPr lang="hy-AM" sz="2400" i="1" dirty="0" smtClean="0">
                <a:latin typeface="Sylfaen" panose="010A0502050306030303" pitchFamily="18" charset="0"/>
              </a:rPr>
              <a:t>մասից,  ապա  առաջին </a:t>
            </a:r>
            <a:r>
              <a:rPr lang="hy-AM" sz="2400" i="1" dirty="0">
                <a:latin typeface="Sylfaen" panose="010A0502050306030303" pitchFamily="18" charset="0"/>
              </a:rPr>
              <a:t>խառը թիվը մեծ է երկրորդից: </a:t>
            </a:r>
            <a:endParaRPr lang="en-US" sz="3200" i="1" dirty="0">
              <a:latin typeface="Sylfaen" panose="010A0502050306030303" pitchFamily="18" charset="0"/>
            </a:endParaRPr>
          </a:p>
        </p:txBody>
      </p:sp>
      <p:pic>
        <p:nvPicPr>
          <p:cNvPr id="3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226302" y="214704"/>
            <a:ext cx="764924" cy="678147"/>
          </a:xfrm>
          <a:prstGeom prst="rect">
            <a:avLst/>
          </a:prstGeom>
          <a:noFill/>
        </p:spPr>
      </p:pic>
      <p:sp>
        <p:nvSpPr>
          <p:cNvPr id="17" name="Trapezoid 16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rapezoid 3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9" name="Trapezoid 18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Rectangle 6"/>
          <p:cNvSpPr/>
          <p:nvPr/>
        </p:nvSpPr>
        <p:spPr>
          <a:xfrm rot="5400000" flipV="1">
            <a:off x="-3041877" y="3213132"/>
            <a:ext cx="6675034" cy="438878"/>
          </a:xfrm>
          <a:prstGeom prst="rect">
            <a:avLst/>
          </a:prstGeom>
          <a:solidFill>
            <a:srgbClr val="FF6F0D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1" name="Trapezoid 20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FF6F0D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1344986" y="3616858"/>
            <a:ext cx="860640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i="1" dirty="0" smtClean="0">
                <a:ln w="0">
                  <a:noFill/>
                </a:ln>
                <a:solidFill>
                  <a:srgbClr val="FF6A05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բ</a:t>
            </a:r>
            <a:r>
              <a:rPr lang="hy-AM" sz="2800" b="1" i="1" dirty="0" smtClean="0">
                <a:ln w="0">
                  <a:noFill/>
                </a:ln>
                <a:solidFill>
                  <a:srgbClr val="FF6A05"/>
                </a:solidFill>
                <a:latin typeface="Sylfaen" pitchFamily="18" charset="0"/>
              </a:rPr>
              <a:t>)</a:t>
            </a:r>
            <a:r>
              <a:rPr lang="hy-AM" sz="2400" i="1" dirty="0" smtClean="0">
                <a:latin typeface="Sylfaen" panose="010A0502050306030303" pitchFamily="18" charset="0"/>
              </a:rPr>
              <a:t> Եթե մի  խառը </a:t>
            </a:r>
            <a:r>
              <a:rPr lang="hy-AM" sz="2400" i="1" dirty="0">
                <a:latin typeface="Sylfaen" panose="010A0502050306030303" pitchFamily="18" charset="0"/>
              </a:rPr>
              <a:t>թվի ամբողջ մասը </a:t>
            </a:r>
            <a:r>
              <a:rPr lang="hy-AM" sz="2400" i="1" dirty="0" smtClean="0">
                <a:latin typeface="Sylfaen" panose="010A0502050306030303" pitchFamily="18" charset="0"/>
              </a:rPr>
              <a:t>հավասար </a:t>
            </a:r>
            <a:r>
              <a:rPr lang="hy-AM" sz="2400" i="1" dirty="0">
                <a:latin typeface="Sylfaen" panose="010A0502050306030303" pitchFamily="18" charset="0"/>
              </a:rPr>
              <a:t>է մի ուրիշ խառը թվի ամբողջ </a:t>
            </a:r>
            <a:r>
              <a:rPr lang="hy-AM" sz="2400" i="1" dirty="0" smtClean="0">
                <a:latin typeface="Sylfaen" panose="010A0502050306030303" pitchFamily="18" charset="0"/>
              </a:rPr>
              <a:t>մասին,  ապա  այդ  թվերը  հավասար  են: </a:t>
            </a:r>
            <a:endParaRPr lang="en-US" sz="3200" i="1" dirty="0">
              <a:latin typeface="Sylfaen" panose="010A0502050306030303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4986" y="5035983"/>
            <a:ext cx="731262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i="1" dirty="0">
                <a:ln w="0">
                  <a:noFill/>
                </a:ln>
                <a:solidFill>
                  <a:srgbClr val="FF6A05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գ</a:t>
            </a:r>
            <a:r>
              <a:rPr lang="hy-AM" sz="2800" b="1" i="1" dirty="0" smtClean="0">
                <a:ln w="0">
                  <a:noFill/>
                </a:ln>
                <a:solidFill>
                  <a:srgbClr val="FF6A05"/>
                </a:solidFill>
                <a:latin typeface="Sylfaen" pitchFamily="18" charset="0"/>
              </a:rPr>
              <a:t>)</a:t>
            </a:r>
            <a:r>
              <a:rPr lang="hy-AM" sz="2400" i="1" dirty="0" smtClean="0">
                <a:latin typeface="Sylfaen" panose="010A0502050306030303" pitchFamily="18" charset="0"/>
              </a:rPr>
              <a:t> Եթե </a:t>
            </a:r>
            <a:r>
              <a:rPr lang="hy-AM" sz="2400" i="1" dirty="0">
                <a:latin typeface="Sylfaen" panose="010A0502050306030303" pitchFamily="18" charset="0"/>
              </a:rPr>
              <a:t>մ</a:t>
            </a:r>
            <a:r>
              <a:rPr lang="hy-AM" sz="2400" i="1" dirty="0" smtClean="0">
                <a:latin typeface="Sylfaen" panose="010A0502050306030303" pitchFamily="18" charset="0"/>
              </a:rPr>
              <a:t>ի </a:t>
            </a:r>
            <a:r>
              <a:rPr lang="hy-AM" sz="2400" i="1" dirty="0">
                <a:latin typeface="Sylfaen" panose="010A0502050306030303" pitchFamily="18" charset="0"/>
              </a:rPr>
              <a:t>խառը թվի կոտորակային մասը փոքր է մի ուրիշ խառը թվի կոտորակային </a:t>
            </a:r>
            <a:r>
              <a:rPr lang="hy-AM" sz="2400" i="1" dirty="0" smtClean="0">
                <a:latin typeface="Sylfaen" panose="010A0502050306030303" pitchFamily="18" charset="0"/>
              </a:rPr>
              <a:t>մասից,  ապա  առաջին </a:t>
            </a:r>
            <a:r>
              <a:rPr lang="hy-AM" sz="2400" i="1" dirty="0">
                <a:latin typeface="Sylfaen" panose="010A0502050306030303" pitchFamily="18" charset="0"/>
              </a:rPr>
              <a:t>խառը թիվը փոքր է երկրորդից: </a:t>
            </a:r>
            <a:endParaRPr lang="en-US" sz="2400" i="1" dirty="0">
              <a:effectLst/>
              <a:latin typeface="Sylfaen" panose="010A05020503060303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64309" y="2998464"/>
            <a:ext cx="2743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>
                <a:ln>
                  <a:solidFill>
                    <a:srgbClr val="0086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 </a:t>
            </a:r>
            <a:r>
              <a:rPr lang="en-CA" sz="3200" dirty="0" err="1" smtClean="0">
                <a:ln w="0">
                  <a:solidFill>
                    <a:srgbClr val="0086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Unicode" pitchFamily="18" charset="0"/>
              </a:rPr>
              <a:t>Ճշմարիտ</a:t>
            </a:r>
            <a:r>
              <a:rPr lang="en-CA" sz="3200" spc="-150" dirty="0" smtClean="0">
                <a:ln w="0">
                  <a:solidFill>
                    <a:srgbClr val="0086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Unicode" pitchFamily="18" charset="0"/>
              </a:rPr>
              <a:t> է:</a:t>
            </a:r>
            <a:r>
              <a:rPr lang="en-CA" sz="3200" dirty="0" smtClean="0">
                <a:ln>
                  <a:solidFill>
                    <a:srgbClr val="008600"/>
                  </a:solidFill>
                </a:ln>
                <a:solidFill>
                  <a:srgbClr val="00D6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Unicode" pitchFamily="18" charset="0"/>
              </a:rPr>
              <a:t>  </a:t>
            </a:r>
            <a:endParaRPr lang="en-CA" sz="3200" dirty="0">
              <a:ln>
                <a:solidFill>
                  <a:srgbClr val="008600"/>
                </a:solidFill>
              </a:ln>
              <a:solidFill>
                <a:srgbClr val="00D6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urier Unicod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48015" y="6003464"/>
            <a:ext cx="184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ln>
                  <a:solidFill>
                    <a:srgbClr val="70008A"/>
                  </a:solidFill>
                </a:ln>
                <a:solidFill>
                  <a:srgbClr val="D72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Unicode" pitchFamily="18" charset="0"/>
              </a:rPr>
              <a:t>Կեղծ</a:t>
            </a:r>
            <a:r>
              <a:rPr lang="en-CA" sz="3200" dirty="0" smtClean="0">
                <a:ln>
                  <a:solidFill>
                    <a:srgbClr val="70008A"/>
                  </a:solidFill>
                </a:ln>
                <a:solidFill>
                  <a:srgbClr val="D72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Unicode" pitchFamily="18" charset="0"/>
              </a:rPr>
              <a:t>  է:</a:t>
            </a:r>
            <a:endParaRPr lang="en-CA" sz="2800" dirty="0">
              <a:ln>
                <a:solidFill>
                  <a:srgbClr val="70008A"/>
                </a:solidFill>
              </a:ln>
              <a:solidFill>
                <a:srgbClr val="D72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urier Unicod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83"/>
          <a:stretch/>
        </p:blipFill>
        <p:spPr>
          <a:xfrm>
            <a:off x="9684339" y="4727643"/>
            <a:ext cx="2372253" cy="199309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152064" y="4420462"/>
            <a:ext cx="184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err="1" smtClean="0">
                <a:ln>
                  <a:solidFill>
                    <a:srgbClr val="70008A"/>
                  </a:solidFill>
                </a:ln>
                <a:solidFill>
                  <a:srgbClr val="D72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Unicode" pitchFamily="18" charset="0"/>
              </a:rPr>
              <a:t>Կեղծ</a:t>
            </a:r>
            <a:r>
              <a:rPr lang="en-CA" sz="3200" dirty="0" smtClean="0">
                <a:ln>
                  <a:solidFill>
                    <a:srgbClr val="70008A"/>
                  </a:solidFill>
                </a:ln>
                <a:solidFill>
                  <a:srgbClr val="D72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ourier Unicode" pitchFamily="18" charset="0"/>
              </a:rPr>
              <a:t>  է:</a:t>
            </a:r>
            <a:endParaRPr lang="en-CA" sz="2800" dirty="0">
              <a:ln>
                <a:solidFill>
                  <a:srgbClr val="70008A"/>
                </a:solidFill>
              </a:ln>
              <a:solidFill>
                <a:srgbClr val="D72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Courier Unicod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094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23" grpId="0"/>
      <p:bldP spid="24" grpId="0"/>
      <p:bldP spid="26" grpId="0"/>
      <p:bldP spid="29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a:fld id="{34D910C3-1143-4F4A-8AB0-A8637DD507B9}" type="mathplaceholder">
                      <a:rPr lang="hy-AM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r>
                  <a:rPr lang="hy-AM" dirty="0" smtClean="0"/>
                  <a:t> </a:t>
                </a:r>
                <a:endParaRPr lang="hy-AM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337102" y="1118062"/>
            <a:ext cx="10104622" cy="954107"/>
          </a:xfrm>
          <a:prstGeom prst="rect">
            <a:avLst/>
          </a:prstGeom>
          <a:solidFill>
            <a:srgbClr val="D5F4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latin typeface="Sylfaen" pitchFamily="18" charset="0"/>
              </a:rPr>
              <a:t>             </a:t>
            </a:r>
            <a:r>
              <a:rPr lang="en-US" sz="2800" b="1" dirty="0" err="1">
                <a:latin typeface="Sylfaen" panose="010A0502050306030303" pitchFamily="18" charset="0"/>
              </a:rPr>
              <a:t>Ի՞նչ</a:t>
            </a:r>
            <a:r>
              <a:rPr lang="en-US" sz="2800" b="1" dirty="0">
                <a:latin typeface="Sylfaen" panose="010A0502050306030303" pitchFamily="18" charset="0"/>
              </a:rPr>
              <a:t>  </a:t>
            </a:r>
            <a:r>
              <a:rPr lang="en-US" sz="2800" b="1" dirty="0" err="1">
                <a:latin typeface="Sylfaen" panose="010A0502050306030303" pitchFamily="18" charset="0"/>
              </a:rPr>
              <a:t>թիվ</a:t>
            </a:r>
            <a:r>
              <a:rPr lang="en-US" sz="2800" b="1" dirty="0">
                <a:latin typeface="Sylfaen" panose="010A0502050306030303" pitchFamily="18" charset="0"/>
              </a:rPr>
              <a:t>  </a:t>
            </a:r>
            <a:r>
              <a:rPr lang="en-US" sz="2800" b="1" dirty="0" err="1">
                <a:latin typeface="Sylfaen" panose="010A0502050306030303" pitchFamily="18" charset="0"/>
              </a:rPr>
              <a:t>պետք</a:t>
            </a:r>
            <a:r>
              <a:rPr lang="en-US" sz="2800" b="1" dirty="0">
                <a:latin typeface="Sylfaen" panose="010A0502050306030303" pitchFamily="18" charset="0"/>
              </a:rPr>
              <a:t>  է  </a:t>
            </a:r>
            <a:r>
              <a:rPr lang="en-US" sz="2800" b="1" dirty="0" err="1">
                <a:latin typeface="Sylfaen" panose="010A0502050306030303" pitchFamily="18" charset="0"/>
              </a:rPr>
              <a:t>տեղադրել</a:t>
            </a:r>
            <a:r>
              <a:rPr lang="en-US" sz="2800" b="1" dirty="0">
                <a:latin typeface="Sylfaen" panose="010A0502050306030303" pitchFamily="18" charset="0"/>
              </a:rPr>
              <a:t>  </a:t>
            </a:r>
            <a:r>
              <a:rPr lang="en-US" sz="2800" b="1" dirty="0" err="1">
                <a:latin typeface="Sylfaen" panose="010A0502050306030303" pitchFamily="18" charset="0"/>
              </a:rPr>
              <a:t>աստղանիշի</a:t>
            </a:r>
            <a:r>
              <a:rPr lang="en-US" sz="2800" b="1" dirty="0">
                <a:latin typeface="Sylfaen" panose="010A0502050306030303" pitchFamily="18" charset="0"/>
              </a:rPr>
              <a:t>  </a:t>
            </a:r>
            <a:r>
              <a:rPr lang="en-US" sz="2800" b="1" dirty="0" err="1">
                <a:latin typeface="Sylfaen" panose="010A0502050306030303" pitchFamily="18" charset="0"/>
              </a:rPr>
              <a:t>փոխարեն</a:t>
            </a:r>
            <a:r>
              <a:rPr lang="en-US" sz="2800" b="1" dirty="0">
                <a:latin typeface="Sylfaen" panose="010A0502050306030303" pitchFamily="18" charset="0"/>
              </a:rPr>
              <a:t>,  </a:t>
            </a:r>
            <a:r>
              <a:rPr lang="en-US" sz="2800" b="1" dirty="0" err="1">
                <a:latin typeface="Sylfaen" panose="010A0502050306030303" pitchFamily="18" charset="0"/>
              </a:rPr>
              <a:t>որ</a:t>
            </a:r>
            <a:r>
              <a:rPr lang="en-US" sz="2800" b="1" dirty="0">
                <a:latin typeface="Sylfaen" panose="010A0502050306030303" pitchFamily="18" charset="0"/>
              </a:rPr>
              <a:t>  </a:t>
            </a:r>
            <a:r>
              <a:rPr lang="en-US" sz="2800" b="1" dirty="0" err="1">
                <a:latin typeface="Sylfaen" panose="010A0502050306030303" pitchFamily="18" charset="0"/>
              </a:rPr>
              <a:t>ստացվի</a:t>
            </a:r>
            <a:r>
              <a:rPr lang="en-US" sz="2800" b="1" dirty="0">
                <a:latin typeface="Sylfaen" panose="010A0502050306030303" pitchFamily="18" charset="0"/>
              </a:rPr>
              <a:t>  </a:t>
            </a:r>
            <a:r>
              <a:rPr lang="en-US" sz="2800" b="1" dirty="0" err="1">
                <a:latin typeface="Sylfaen" panose="010A0502050306030303" pitchFamily="18" charset="0"/>
              </a:rPr>
              <a:t>հավասարություն</a:t>
            </a:r>
            <a:r>
              <a:rPr lang="en-US" sz="2800" b="1" dirty="0">
                <a:latin typeface="Sylfaen" panose="010A0502050306030303" pitchFamily="18" charset="0"/>
              </a:rPr>
              <a:t>:</a:t>
            </a:r>
            <a:r>
              <a:rPr lang="en-US" sz="2800" dirty="0">
                <a:latin typeface="Sylfaen" panose="010A0502050306030303" pitchFamily="18" charset="0"/>
              </a:rPr>
              <a:t> </a:t>
            </a:r>
            <a:endParaRPr lang="ru-RU" sz="3600" i="1" dirty="0" smtClean="0">
              <a:latin typeface="Sylfaen" pitchFamily="18" charset="0"/>
            </a:endParaRPr>
          </a:p>
        </p:txBody>
      </p:sp>
      <p:grpSp>
        <p:nvGrpSpPr>
          <p:cNvPr id="4" name="Group 8"/>
          <p:cNvGrpSpPr>
            <a:grpSpLocks noChangeAspect="1"/>
          </p:cNvGrpSpPr>
          <p:nvPr/>
        </p:nvGrpSpPr>
        <p:grpSpPr>
          <a:xfrm>
            <a:off x="897109" y="291865"/>
            <a:ext cx="1063385" cy="1152000"/>
            <a:chOff x="457200" y="1066800"/>
            <a:chExt cx="941832" cy="1020318"/>
          </a:xfrm>
        </p:grpSpPr>
        <p:grpSp>
          <p:nvGrpSpPr>
            <p:cNvPr id="7" name="Group 13"/>
            <p:cNvGrpSpPr>
              <a:grpSpLocks noChangeAspect="1"/>
            </p:cNvGrpSpPr>
            <p:nvPr/>
          </p:nvGrpSpPr>
          <p:grpSpPr>
            <a:xfrm>
              <a:off x="457200" y="1066800"/>
              <a:ext cx="941832" cy="1020318"/>
              <a:chOff x="609600" y="2780301"/>
              <a:chExt cx="1414210" cy="1513661"/>
            </a:xfrm>
          </p:grpSpPr>
          <p:pic>
            <p:nvPicPr>
              <p:cNvPr id="12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000" t="6000" r="52666" b="49815"/>
              <a:stretch>
                <a:fillRect/>
              </a:stretch>
            </p:blipFill>
            <p:spPr bwMode="auto">
              <a:xfrm>
                <a:off x="609600" y="2780301"/>
                <a:ext cx="1414210" cy="151180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9333" t="88667" r="14000" b="5333"/>
              <a:stretch>
                <a:fillRect/>
              </a:stretch>
            </p:blipFill>
            <p:spPr bwMode="auto">
              <a:xfrm>
                <a:off x="877844" y="4088673"/>
                <a:ext cx="912394" cy="205289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95667" y="1200474"/>
              <a:ext cx="685800" cy="681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10</a:t>
              </a:r>
              <a:endParaRPr lang="en-CA" sz="44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71078" y="2998850"/>
            <a:ext cx="71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b="1" i="1" dirty="0" smtClean="0">
                <a:ln w="0">
                  <a:solidFill>
                    <a:srgbClr val="FF6A05"/>
                  </a:solidFill>
                </a:ln>
                <a:solidFill>
                  <a:srgbClr val="FFB685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ru-RU" sz="3200" b="1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ա</a:t>
            </a:r>
            <a:r>
              <a:rPr lang="ru-RU" sz="3200" b="1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  <a:cs typeface="Arial"/>
              </a:rPr>
              <a:t>)</a:t>
            </a:r>
            <a:endParaRPr lang="ru-RU" sz="3600" dirty="0" smtClean="0">
              <a:latin typeface="Sylfaen" pitchFamily="18" charset="0"/>
            </a:endParaRPr>
          </a:p>
        </p:txBody>
      </p:sp>
      <p:pic>
        <p:nvPicPr>
          <p:cNvPr id="3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95835" y="259102"/>
            <a:ext cx="683670" cy="606111"/>
          </a:xfrm>
          <a:prstGeom prst="rect">
            <a:avLst/>
          </a:prstGeom>
          <a:noFill/>
        </p:spPr>
      </p:pic>
      <p:sp>
        <p:nvSpPr>
          <p:cNvPr id="21" name="Trapezoid 3"/>
          <p:cNvSpPr/>
          <p:nvPr/>
        </p:nvSpPr>
        <p:spPr>
          <a:xfrm rot="16200000" flipV="1">
            <a:off x="62492" y="3004077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rapezoid 21"/>
          <p:cNvSpPr/>
          <p:nvPr/>
        </p:nvSpPr>
        <p:spPr>
          <a:xfrm rot="16200000" flipV="1">
            <a:off x="62491" y="413485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Trapezoid 22"/>
          <p:cNvSpPr/>
          <p:nvPr/>
        </p:nvSpPr>
        <p:spPr>
          <a:xfrm rot="16200000" flipV="1">
            <a:off x="62491" y="733622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ectangle 6"/>
          <p:cNvSpPr/>
          <p:nvPr/>
        </p:nvSpPr>
        <p:spPr>
          <a:xfrm rot="5400000" flipV="1">
            <a:off x="-3043638" y="3214892"/>
            <a:ext cx="6678556" cy="438878"/>
          </a:xfrm>
          <a:prstGeom prst="rect">
            <a:avLst/>
          </a:prstGeom>
          <a:solidFill>
            <a:srgbClr val="2F83FF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Trapezoid 24"/>
          <p:cNvSpPr/>
          <p:nvPr/>
        </p:nvSpPr>
        <p:spPr>
          <a:xfrm rot="16200000" flipV="1">
            <a:off x="62492" y="1873302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249249" y="2913062"/>
                <a:ext cx="2454726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hy-AM" sz="3200" b="1" i="0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hy-AM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9249" y="2913062"/>
                <a:ext cx="2454726" cy="834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1548067" y="4197627"/>
            <a:ext cx="71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b="1" i="1" dirty="0" smtClean="0">
                <a:ln w="0">
                  <a:solidFill>
                    <a:srgbClr val="FF6A05"/>
                  </a:solidFill>
                </a:ln>
                <a:solidFill>
                  <a:srgbClr val="FFB685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hy-AM" sz="3200" b="1" dirty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բ</a:t>
            </a:r>
            <a:r>
              <a:rPr lang="ru-RU" sz="3200" b="1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  <a:cs typeface="Arial"/>
              </a:rPr>
              <a:t>)</a:t>
            </a:r>
            <a:endParaRPr lang="ru-RU" sz="3600" dirty="0" smtClean="0"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241395" y="4111839"/>
                <a:ext cx="2454726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hy-AM" sz="3200" b="1" i="0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1395" y="4111839"/>
                <a:ext cx="2454726" cy="8347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1566920" y="5375975"/>
            <a:ext cx="713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b="1" i="1" dirty="0" smtClean="0">
                <a:ln w="0">
                  <a:solidFill>
                    <a:srgbClr val="FF6A05"/>
                  </a:solidFill>
                </a:ln>
                <a:solidFill>
                  <a:srgbClr val="FFB685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 </a:t>
            </a:r>
            <a:r>
              <a:rPr lang="hy-AM" sz="3200" b="1" dirty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գ</a:t>
            </a:r>
            <a:r>
              <a:rPr lang="ru-RU" sz="3200" b="1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  <a:cs typeface="Arial"/>
              </a:rPr>
              <a:t>)</a:t>
            </a:r>
            <a:endParaRPr lang="ru-RU" sz="3600" dirty="0" smtClean="0"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260248" y="5290187"/>
                <a:ext cx="2454726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𝟗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2</a:t>
                </a:r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48" y="5290187"/>
                <a:ext cx="2454726" cy="802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2892" y="4979643"/>
            <a:ext cx="2131182" cy="1775242"/>
          </a:xfrm>
          <a:prstGeom prst="rect">
            <a:avLst/>
          </a:prstGeom>
          <a:noFill/>
        </p:spPr>
      </p:pic>
      <p:sp>
        <p:nvSpPr>
          <p:cNvPr id="37" name="TextBox 36"/>
          <p:cNvSpPr txBox="1"/>
          <p:nvPr/>
        </p:nvSpPr>
        <p:spPr>
          <a:xfrm>
            <a:off x="3294439" y="221529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Պատասխանը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ստուգելու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համար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սեղմել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hy-AM" sz="1600" i="1" dirty="0" smtClean="0">
                <a:solidFill>
                  <a:srgbClr val="FF0000"/>
                </a:solidFill>
                <a:latin typeface="Sylfaen" pitchFamily="18" charset="0"/>
              </a:rPr>
              <a:t>գրառման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վրա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:</a:t>
            </a:r>
            <a:endParaRPr lang="en-CA" sz="1600" i="1" dirty="0" smtClean="0">
              <a:solidFill>
                <a:srgbClr val="FF0000"/>
              </a:solidFill>
              <a:latin typeface="Sylfaen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43972" y="3009845"/>
            <a:ext cx="2184830" cy="593257"/>
            <a:chOff x="5389448" y="3009845"/>
            <a:chExt cx="2184830" cy="593257"/>
          </a:xfrm>
        </p:grpSpPr>
        <p:sp>
          <p:nvSpPr>
            <p:cNvPr id="38" name="TextBox 37"/>
            <p:cNvSpPr txBox="1"/>
            <p:nvPr/>
          </p:nvSpPr>
          <p:spPr>
            <a:xfrm>
              <a:off x="5389448" y="3009845"/>
              <a:ext cx="1499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FF6A05"/>
                    </a:solidFill>
                  </a:ln>
                  <a:solidFill>
                    <a:srgbClr val="FFB685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dirty="0" smtClean="0">
                  <a:ln w="0">
                    <a:solidFill>
                      <a:srgbClr val="0070C0"/>
                    </a:solidFill>
                  </a:ln>
                  <a:solidFill>
                    <a:srgbClr val="00B0F0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Պատ․՝  </a:t>
              </a:r>
              <a:endParaRPr lang="ru-RU" sz="3600" dirty="0" smtClean="0">
                <a:latin typeface="Sylfae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888806" y="3018327"/>
                  <a:ext cx="68547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oMath>
                    </m:oMathPara>
                  </a14:m>
                  <a:endParaRPr lang="en-CA" sz="3200" b="1" dirty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8806" y="3018327"/>
                  <a:ext cx="685472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/>
          <p:cNvGrpSpPr/>
          <p:nvPr/>
        </p:nvGrpSpPr>
        <p:grpSpPr>
          <a:xfrm>
            <a:off x="5654967" y="4160537"/>
            <a:ext cx="2184830" cy="784830"/>
            <a:chOff x="5389448" y="2933484"/>
            <a:chExt cx="2184830" cy="784830"/>
          </a:xfrm>
        </p:grpSpPr>
        <p:sp>
          <p:nvSpPr>
            <p:cNvPr id="44" name="TextBox 43"/>
            <p:cNvSpPr txBox="1"/>
            <p:nvPr/>
          </p:nvSpPr>
          <p:spPr>
            <a:xfrm>
              <a:off x="5389448" y="3009845"/>
              <a:ext cx="1499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FF6A05"/>
                    </a:solidFill>
                  </a:ln>
                  <a:solidFill>
                    <a:srgbClr val="FFB685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dirty="0" smtClean="0">
                  <a:ln w="0">
                    <a:solidFill>
                      <a:srgbClr val="0070C0"/>
                    </a:solidFill>
                  </a:ln>
                  <a:solidFill>
                    <a:srgbClr val="00B0F0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Պատ․՝  </a:t>
              </a:r>
              <a:endParaRPr lang="ru-RU" sz="3600" dirty="0" smtClean="0">
                <a:latin typeface="Sylfae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888806" y="2933484"/>
                  <a:ext cx="685472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CA" sz="2400" b="1" i="1" smtClean="0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y-AM" sz="24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y-AM" sz="24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den>
                        </m:f>
                      </m:oMath>
                    </m:oMathPara>
                  </a14:m>
                  <a:endParaRPr lang="en-CA" sz="3200" b="1" dirty="0">
                    <a:ln w="0">
                      <a:solidFill>
                        <a:srgbClr val="5B0070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8806" y="2933484"/>
                  <a:ext cx="685472" cy="78483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Group 45"/>
          <p:cNvGrpSpPr/>
          <p:nvPr/>
        </p:nvGrpSpPr>
        <p:grpSpPr>
          <a:xfrm>
            <a:off x="5656535" y="5340457"/>
            <a:ext cx="2184830" cy="784830"/>
            <a:chOff x="5389448" y="2933484"/>
            <a:chExt cx="2184830" cy="784830"/>
          </a:xfrm>
        </p:grpSpPr>
        <p:sp>
          <p:nvSpPr>
            <p:cNvPr id="47" name="TextBox 46"/>
            <p:cNvSpPr txBox="1"/>
            <p:nvPr/>
          </p:nvSpPr>
          <p:spPr>
            <a:xfrm>
              <a:off x="5389448" y="3009845"/>
              <a:ext cx="1499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FF6A05"/>
                    </a:solidFill>
                  </a:ln>
                  <a:solidFill>
                    <a:srgbClr val="FFB685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dirty="0" smtClean="0">
                  <a:ln w="0">
                    <a:solidFill>
                      <a:srgbClr val="0070C0"/>
                    </a:solidFill>
                  </a:ln>
                  <a:solidFill>
                    <a:srgbClr val="00B0F0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Պատ․՝  </a:t>
              </a:r>
              <a:endParaRPr lang="ru-RU" sz="3600" dirty="0" smtClean="0">
                <a:latin typeface="Sylfae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6888806" y="2933484"/>
                  <a:ext cx="685472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hy-AM" sz="24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  <m:f>
                          <m:fPr>
                            <m:ctrlPr>
                              <a:rPr lang="en-CA" sz="24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y-AM" sz="24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hy-AM" sz="24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hy-AM" sz="2400" b="1" i="1" smtClean="0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den>
                        </m:f>
                      </m:oMath>
                    </m:oMathPara>
                  </a14:m>
                  <a:endParaRPr lang="en-CA" sz="3200" b="1" dirty="0">
                    <a:ln w="0">
                      <a:solidFill>
                        <a:srgbClr val="5B0070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8806" y="2933484"/>
                  <a:ext cx="685472" cy="784830"/>
                </a:xfrm>
                <a:prstGeom prst="rect">
                  <a:avLst/>
                </a:prstGeom>
                <a:blipFill>
                  <a:blip r:embed="rId12"/>
                  <a:stretch>
                    <a:fillRect r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063925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8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6" grpId="0"/>
      <p:bldP spid="29" grpId="0"/>
      <p:bldP spid="30" grpId="0"/>
      <p:bldP spid="31" grpId="0"/>
      <p:bldP spid="32" grpId="0"/>
      <p:bldP spid="37" grpId="0"/>
      <p:bldP spid="37" grpId="1"/>
      <p:bldP spid="37" grpId="2"/>
      <p:bldP spid="37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4" name="TextBox 3"/>
          <p:cNvSpPr txBox="1"/>
          <p:nvPr/>
        </p:nvSpPr>
        <p:spPr>
          <a:xfrm>
            <a:off x="1471422" y="1146639"/>
            <a:ext cx="7760127" cy="754053"/>
          </a:xfrm>
          <a:prstGeom prst="rect">
            <a:avLst/>
          </a:prstGeom>
          <a:solidFill>
            <a:srgbClr val="DFF1CB"/>
          </a:solidFill>
          <a:ln>
            <a:solidFill>
              <a:srgbClr val="6CA62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Sylfaen" pitchFamily="18" charset="0"/>
              </a:rPr>
              <a:t>         </a:t>
            </a:r>
            <a:r>
              <a:rPr lang="hy-AM" sz="3200" b="1" dirty="0" smtClean="0">
                <a:latin typeface="Sylfaen" pitchFamily="18" charset="0"/>
              </a:rPr>
              <a:t>Շարունակե´ք  նախադասությունը։</a:t>
            </a:r>
            <a:endParaRPr lang="ru-RU" sz="3200" dirty="0" smtClean="0">
              <a:latin typeface="Sylfaen" pitchFamily="18" charset="0"/>
            </a:endParaRPr>
          </a:p>
          <a:p>
            <a:endParaRPr lang="en-CA" sz="1100" dirty="0">
              <a:ln w="0">
                <a:noFill/>
              </a:ln>
              <a:uFill>
                <a:solidFill>
                  <a:srgbClr val="FF0066"/>
                </a:solidFill>
              </a:uFill>
              <a:latin typeface="Sylfaen" pitchFamily="18" charset="0"/>
            </a:endParaRPr>
          </a:p>
        </p:txBody>
      </p:sp>
      <p:grpSp>
        <p:nvGrpSpPr>
          <p:cNvPr id="5" name="Group 14"/>
          <p:cNvGrpSpPr>
            <a:grpSpLocks/>
          </p:cNvGrpSpPr>
          <p:nvPr/>
        </p:nvGrpSpPr>
        <p:grpSpPr>
          <a:xfrm>
            <a:off x="876570" y="305990"/>
            <a:ext cx="1152000" cy="1178814"/>
            <a:chOff x="487218" y="1066800"/>
            <a:chExt cx="960582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40080" y="1199380"/>
              <a:ext cx="685800" cy="698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11</a:t>
              </a:r>
              <a:endParaRPr lang="en-CA" sz="48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pic>
        <p:nvPicPr>
          <p:cNvPr id="3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42322" y="225097"/>
            <a:ext cx="777029" cy="68887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09475" y="3016067"/>
            <a:ext cx="96676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i="1" dirty="0" smtClean="0">
                <a:ln w="0">
                  <a:solidFill>
                    <a:srgbClr val="008600"/>
                  </a:solidFill>
                </a:ln>
                <a:solidFill>
                  <a:srgbClr val="92D050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  <a:cs typeface="Arial"/>
              </a:rPr>
              <a:t> </a:t>
            </a:r>
            <a:r>
              <a:rPr lang="hy-AM" sz="2800" i="1" dirty="0" smtClean="0">
                <a:ln w="0">
                  <a:solidFill>
                    <a:srgbClr val="008600"/>
                  </a:solidFill>
                </a:ln>
                <a:solidFill>
                  <a:srgbClr val="92D050"/>
                </a:solidFill>
                <a:latin typeface="Sylfaen" pitchFamily="18" charset="0"/>
              </a:rPr>
              <a:t>Բնական  թվի  և  խառը  թվի  գումարը  այնպիսի խառը  թիվ  է,  որի  ամբողջ մասը  հավասար  է  ․ ․ ․  </a:t>
            </a:r>
            <a:endParaRPr lang="ru-RU" sz="2800" i="1" dirty="0" smtClean="0">
              <a:ln w="0">
                <a:solidFill>
                  <a:srgbClr val="008600"/>
                </a:solidFill>
              </a:ln>
              <a:solidFill>
                <a:srgbClr val="92D050"/>
              </a:solidFill>
              <a:latin typeface="Sylfaen" pitchFamily="18" charset="0"/>
            </a:endParaRPr>
          </a:p>
        </p:txBody>
      </p:sp>
      <p:sp>
        <p:nvSpPr>
          <p:cNvPr id="14" name="Trapezoid 13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rapezoid 14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rapezoid 15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ectangle 6"/>
          <p:cNvSpPr/>
          <p:nvPr/>
        </p:nvSpPr>
        <p:spPr>
          <a:xfrm rot="5400000" flipV="1">
            <a:off x="-3064623" y="3207597"/>
            <a:ext cx="6720526" cy="438878"/>
          </a:xfrm>
          <a:prstGeom prst="rect">
            <a:avLst/>
          </a:prstGeom>
          <a:solidFill>
            <a:srgbClr val="8CD200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rapezoid 17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3275254" y="5086058"/>
            <a:ext cx="4759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800" i="1" dirty="0" smtClean="0">
                <a:solidFill>
                  <a:srgbClr val="FF0000"/>
                </a:solidFill>
                <a:latin typeface="Sylfaen" pitchFamily="18" charset="0"/>
              </a:rPr>
              <a:t>Բերե´ք  օրինակներ</a:t>
            </a:r>
            <a:r>
              <a:rPr lang="en-CA" sz="2800" i="1" dirty="0" smtClean="0">
                <a:solidFill>
                  <a:srgbClr val="FF0000"/>
                </a:solidFill>
                <a:latin typeface="Sylfaen" pitchFamily="18" charset="0"/>
              </a:rPr>
              <a:t>:</a:t>
            </a:r>
            <a:endParaRPr lang="en-CA" sz="2800" i="1" dirty="0" smtClean="0">
              <a:solidFill>
                <a:srgbClr val="FF0000"/>
              </a:solidFill>
              <a:latin typeface="Sylfaen"/>
            </a:endParaRPr>
          </a:p>
        </p:txBody>
      </p:sp>
      <p:pic>
        <p:nvPicPr>
          <p:cNvPr id="19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5" cstate="print"/>
          <a:srcRect r="3527"/>
          <a:stretch>
            <a:fillRect/>
          </a:stretch>
        </p:blipFill>
        <p:spPr bwMode="auto">
          <a:xfrm>
            <a:off x="9397117" y="4675695"/>
            <a:ext cx="2652593" cy="206217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9258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1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5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20" grpId="0"/>
      <p:bldP spid="20" grpId="1"/>
      <p:bldP spid="20" grpId="2"/>
      <p:bldP spid="20" grpId="3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0969" y="1211050"/>
                <a:ext cx="7747618" cy="803682"/>
              </a:xfrm>
              <a:prstGeom prst="rect">
                <a:avLst/>
              </a:prstGeom>
              <a:solidFill>
                <a:srgbClr val="FFCDFF"/>
              </a:solidFill>
              <a:ln>
                <a:solidFill>
                  <a:srgbClr val="FF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200" i="1" dirty="0" smtClean="0">
                    <a:ln w="0">
                      <a:noFill/>
                    </a:ln>
                    <a:solidFill>
                      <a:sysClr val="windowText" lastClr="000000"/>
                    </a:solidFill>
                    <a:latin typeface="Sylfaen" pitchFamily="18" charset="0"/>
                  </a:rPr>
                  <a:t>            </a:t>
                </a:r>
                <a:r>
                  <a:rPr lang="en-US" sz="3200" b="1" dirty="0" smtClean="0">
                    <a:latin typeface="Sylfaen" panose="010A0502050306030303" pitchFamily="18" charset="0"/>
                  </a:rPr>
                  <a:t>Քանի</a:t>
                </a:r>
                <a:r>
                  <a:rPr lang="en-US" sz="3200" b="1" dirty="0">
                    <a:latin typeface="Sylfaen" panose="010A0502050306030303" pitchFamily="18" charset="0"/>
                  </a:rPr>
                  <a:t>՞   </a:t>
                </a:r>
                <a:r>
                  <a:rPr lang="en-US" sz="3200" b="1" dirty="0" err="1">
                    <a:latin typeface="Sylfaen" panose="010A0502050306030303" pitchFamily="18" charset="0"/>
                  </a:rPr>
                  <a:t>կիլոգրամ</a:t>
                </a:r>
                <a:r>
                  <a:rPr lang="en-US" sz="3200" b="1" dirty="0">
                    <a:latin typeface="Sylfaen" panose="010A0502050306030303" pitchFamily="18" charset="0"/>
                  </a:rPr>
                  <a:t>  է  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hy-AM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 b="1" dirty="0">
                    <a:latin typeface="Sylfaen" panose="010A0502050306030303" pitchFamily="18" charset="0"/>
                  </a:rPr>
                  <a:t>  </a:t>
                </a:r>
                <a:r>
                  <a:rPr lang="en-US" sz="3200" b="1" dirty="0" err="1">
                    <a:latin typeface="Sylfaen" panose="010A0502050306030303" pitchFamily="18" charset="0"/>
                  </a:rPr>
                  <a:t>տոննան</a:t>
                </a:r>
                <a:r>
                  <a:rPr lang="en-US" sz="3200" b="1" dirty="0">
                    <a:latin typeface="Sylfaen" panose="010A0502050306030303" pitchFamily="18" charset="0"/>
                  </a:rPr>
                  <a:t>: </a:t>
                </a:r>
                <a:endParaRPr lang="ru-RU" sz="3600" i="1" dirty="0" smtClean="0"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969" y="1211050"/>
                <a:ext cx="7747618" cy="803682"/>
              </a:xfrm>
              <a:prstGeom prst="rect">
                <a:avLst/>
              </a:prstGeom>
              <a:blipFill>
                <a:blip r:embed="rId2"/>
                <a:stretch>
                  <a:fillRect b="-11194"/>
                </a:stretch>
              </a:blipFill>
              <a:ln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44105" y="303917"/>
            <a:ext cx="1127918" cy="1163163"/>
            <a:chOff x="487218" y="1066800"/>
            <a:chExt cx="960582" cy="990600"/>
          </a:xfrm>
        </p:grpSpPr>
        <p:pic>
          <p:nvPicPr>
            <p:cNvPr id="8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51333" t="50000" r="6000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27520" y="1205800"/>
              <a:ext cx="685800" cy="707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</a:t>
              </a:r>
              <a:r>
                <a:rPr lang="en-CA" sz="48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2</a:t>
              </a:r>
            </a:p>
          </p:txBody>
        </p:sp>
      </p:grpSp>
      <p:pic>
        <p:nvPicPr>
          <p:cNvPr id="3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19908" y="213072"/>
            <a:ext cx="761458" cy="675075"/>
          </a:xfrm>
          <a:prstGeom prst="rect">
            <a:avLst/>
          </a:prstGeom>
          <a:noFill/>
        </p:spPr>
      </p:pic>
      <p:sp>
        <p:nvSpPr>
          <p:cNvPr id="11" name="Trapezoid 10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rapezoid 11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rapezoid 12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6"/>
          <p:cNvSpPr/>
          <p:nvPr/>
        </p:nvSpPr>
        <p:spPr>
          <a:xfrm rot="5400000" flipV="1">
            <a:off x="-3059910" y="3212310"/>
            <a:ext cx="6711099" cy="438878"/>
          </a:xfrm>
          <a:prstGeom prst="rect">
            <a:avLst/>
          </a:prstGeom>
          <a:solidFill>
            <a:srgbClr val="D72FFF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rapezoid 3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7929" r="7237" b="5144"/>
          <a:stretch/>
        </p:blipFill>
        <p:spPr>
          <a:xfrm>
            <a:off x="10332923" y="5005633"/>
            <a:ext cx="1709195" cy="1714457"/>
          </a:xfrm>
          <a:prstGeom prst="rect">
            <a:avLst/>
          </a:prstGeom>
          <a:effectLst/>
        </p:spPr>
      </p:pic>
      <p:sp>
        <p:nvSpPr>
          <p:cNvPr id="17" name="TextBox 16">
            <a:hlinkClick r:id="" action="ppaction://noaction"/>
          </p:cNvPr>
          <p:cNvSpPr txBox="1"/>
          <p:nvPr/>
        </p:nvSpPr>
        <p:spPr>
          <a:xfrm>
            <a:off x="4832736" y="2629477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807454" y="4716754"/>
                <a:ext cx="2576010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454" y="4716754"/>
                <a:ext cx="2576010" cy="8023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1728576" y="3685893"/>
            <a:ext cx="298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chemeClr val="tx1"/>
                  </a:solidFill>
                </a:ln>
                <a:solidFill>
                  <a:srgbClr val="FF00FF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1 տ = 1000 կգ</a:t>
            </a:r>
            <a:endParaRPr lang="ru-RU" sz="3600" dirty="0">
              <a:solidFill>
                <a:srgbClr val="FF00FF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16558" y="4718324"/>
                <a:ext cx="2576010" cy="802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𝟏𝟎𝟎𝟎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558" y="4718324"/>
                <a:ext cx="2576010" cy="80239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420306" y="4842443"/>
                <a:ext cx="12531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𝟑𝟕𝟎𝟎</m:t>
                    </m:r>
                    <m:d>
                      <m:dPr>
                        <m:ctrlP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կգ</m:t>
                        </m:r>
                      </m:e>
                    </m:d>
                  </m:oMath>
                </a14:m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0306" y="4842443"/>
                <a:ext cx="1253113" cy="584775"/>
              </a:xfrm>
              <a:prstGeom prst="rect">
                <a:avLst/>
              </a:prstGeom>
              <a:blipFill>
                <a:blip r:embed="rId9"/>
                <a:stretch>
                  <a:fillRect r="-45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6694604" y="5745334"/>
            <a:ext cx="3335514" cy="593257"/>
            <a:chOff x="5389448" y="3009845"/>
            <a:chExt cx="3335514" cy="593257"/>
          </a:xfrm>
        </p:grpSpPr>
        <p:sp>
          <p:nvSpPr>
            <p:cNvPr id="23" name="TextBox 22"/>
            <p:cNvSpPr txBox="1"/>
            <p:nvPr/>
          </p:nvSpPr>
          <p:spPr>
            <a:xfrm>
              <a:off x="5389448" y="3009845"/>
              <a:ext cx="1499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FF6A05"/>
                    </a:solidFill>
                  </a:ln>
                  <a:solidFill>
                    <a:srgbClr val="FFB685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Պատ․՝  </a:t>
              </a:r>
              <a:endParaRPr lang="ru-RU" sz="3600" i="1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888806" y="3018327"/>
                  <a:ext cx="1836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𝟑𝟕𝟎𝟎</m:t>
                      </m:r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կգ</m:t>
                      </m:r>
                    </m:oMath>
                  </a14:m>
                  <a:r>
                    <a:rPr lang="hy-AM" sz="3200" b="1" i="1" dirty="0" smtClean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anose="010A0502050306030303" pitchFamily="18" charset="0"/>
                    </a:rPr>
                    <a:t>։</a:t>
                  </a:r>
                  <a:endParaRPr lang="en-CA" sz="3200" b="1" i="1" dirty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8806" y="3018327"/>
                  <a:ext cx="1836156" cy="58477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5" name="Straight Connector 24"/>
          <p:cNvCxnSpPr/>
          <p:nvPr/>
        </p:nvCxnSpPr>
        <p:spPr>
          <a:xfrm flipV="1">
            <a:off x="4339450" y="5181965"/>
            <a:ext cx="521567" cy="384323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203595" y="4866122"/>
            <a:ext cx="864895" cy="523388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35031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4" name="TextBox 3"/>
          <p:cNvSpPr txBox="1"/>
          <p:nvPr/>
        </p:nvSpPr>
        <p:spPr>
          <a:xfrm>
            <a:off x="1345613" y="1156231"/>
            <a:ext cx="10305918" cy="954107"/>
          </a:xfrm>
          <a:prstGeom prst="rect">
            <a:avLst/>
          </a:prstGeom>
          <a:solidFill>
            <a:srgbClr val="DFF1CB"/>
          </a:solidFill>
          <a:ln>
            <a:solidFill>
              <a:srgbClr val="6CA62C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Sylfaen" pitchFamily="18" charset="0"/>
              </a:rPr>
              <a:t>        </a:t>
            </a:r>
            <a:r>
              <a:rPr lang="hy-AM" sz="2800" b="1" dirty="0" smtClean="0">
                <a:latin typeface="Sylfaen" pitchFamily="18" charset="0"/>
              </a:rPr>
              <a:t>Ո՞րն  է  խառը  թվերով  թվաբանական  գործողությունների  ընդհանուր  կանոնը։</a:t>
            </a:r>
            <a:endParaRPr lang="ru-RU" sz="2800" dirty="0" smtClean="0">
              <a:latin typeface="Sylfaen" pitchFamily="18" charset="0"/>
            </a:endParaRPr>
          </a:p>
        </p:txBody>
      </p:sp>
      <p:grpSp>
        <p:nvGrpSpPr>
          <p:cNvPr id="3" name="Group 14"/>
          <p:cNvGrpSpPr>
            <a:grpSpLocks noChangeAspect="1"/>
          </p:cNvGrpSpPr>
          <p:nvPr/>
        </p:nvGrpSpPr>
        <p:grpSpPr>
          <a:xfrm>
            <a:off x="866679" y="276170"/>
            <a:ext cx="1123881" cy="1159002"/>
            <a:chOff x="487218" y="1066800"/>
            <a:chExt cx="960582" cy="990600"/>
          </a:xfrm>
        </p:grpSpPr>
        <p:pic>
          <p:nvPicPr>
            <p:cNvPr id="9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02265" y="1218631"/>
              <a:ext cx="685800" cy="6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</a:t>
              </a:r>
              <a:r>
                <a:rPr lang="ru-RU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3</a:t>
              </a:r>
              <a:endParaRPr lang="en-CA" sz="44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564851" y="2556765"/>
            <a:ext cx="811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y-AM" sz="2400" dirty="0" smtClean="0">
                <a:ln w="0">
                  <a:solidFill>
                    <a:srgbClr val="0086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Խառը  թվերով  որևէ  թվաբանական  գործողություն  կատարելու  համար  կարելի է՝</a:t>
            </a:r>
            <a:endParaRPr lang="ru-RU" sz="2400" dirty="0">
              <a:ln w="0">
                <a:solidFill>
                  <a:srgbClr val="008600"/>
                </a:solidFill>
              </a:ln>
              <a:solidFill>
                <a:srgbClr val="00D600"/>
              </a:solidFill>
              <a:latin typeface="Sylfaen" pitchFamily="18" charset="0"/>
            </a:endParaRPr>
          </a:p>
        </p:txBody>
      </p:sp>
      <p:pic>
        <p:nvPicPr>
          <p:cNvPr id="5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211772" y="200209"/>
            <a:ext cx="779689" cy="691237"/>
          </a:xfrm>
          <a:prstGeom prst="rect">
            <a:avLst/>
          </a:prstGeom>
          <a:noFill/>
        </p:spPr>
      </p:pic>
      <p:sp>
        <p:nvSpPr>
          <p:cNvPr id="12" name="Trapezoid 11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rapezoid 12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rapezoid 13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ectangle 6"/>
          <p:cNvSpPr/>
          <p:nvPr/>
        </p:nvSpPr>
        <p:spPr>
          <a:xfrm rot="5400000" flipV="1">
            <a:off x="-3064623" y="3207597"/>
            <a:ext cx="6720526" cy="438878"/>
          </a:xfrm>
          <a:prstGeom prst="rect">
            <a:avLst/>
          </a:prstGeom>
          <a:solidFill>
            <a:srgbClr val="8CD200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rapezoid 15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1564851" y="3484679"/>
            <a:ext cx="66810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i="1" dirty="0" smtClean="0">
                <a:ln>
                  <a:solidFill>
                    <a:srgbClr val="0086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1․</a:t>
            </a:r>
            <a:r>
              <a:rPr lang="hy-AM" sz="2400" i="1" dirty="0" smtClean="0">
                <a:latin typeface="Sylfaen" pitchFamily="18" charset="0"/>
              </a:rPr>
              <a:t> խառը  թվերը  գրի  առնել  սովորական  կոտորակների  տեսքով,</a:t>
            </a:r>
            <a:endParaRPr lang="ru-RU" sz="2400" i="1" dirty="0">
              <a:latin typeface="Sylfae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64850" y="4584619"/>
            <a:ext cx="760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i="1" dirty="0">
                <a:ln>
                  <a:solidFill>
                    <a:srgbClr val="0086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2</a:t>
            </a:r>
            <a:r>
              <a:rPr lang="hy-AM" sz="2800" b="1" i="1" dirty="0" smtClean="0">
                <a:ln>
                  <a:solidFill>
                    <a:srgbClr val="0086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․</a:t>
            </a:r>
            <a:r>
              <a:rPr lang="hy-AM" sz="2400" i="1" dirty="0" smtClean="0">
                <a:latin typeface="Sylfaen" pitchFamily="18" charset="0"/>
              </a:rPr>
              <a:t> պահանջվող  թվաբանական  գործողությունը  կատարել  ստացված  սովորական  կոտորակներով,</a:t>
            </a:r>
            <a:endParaRPr lang="ru-RU" sz="2400" i="1" dirty="0">
              <a:latin typeface="Sylfae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4850" y="5624191"/>
            <a:ext cx="76074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i="1" dirty="0" smtClean="0">
                <a:ln>
                  <a:solidFill>
                    <a:srgbClr val="008600"/>
                  </a:solidFill>
                </a:ln>
                <a:solidFill>
                  <a:srgbClr val="00D600"/>
                </a:solidFill>
                <a:latin typeface="Sylfaen" pitchFamily="18" charset="0"/>
              </a:rPr>
              <a:t>3․</a:t>
            </a:r>
            <a:r>
              <a:rPr lang="hy-AM" sz="2400" i="1" dirty="0" smtClean="0">
                <a:latin typeface="Sylfaen" pitchFamily="18" charset="0"/>
              </a:rPr>
              <a:t> արդյունքը (եթե  այն  կանոնավոր  կոտորակ  չէ) գրի  առնել  խառը  թվի  տեսքով։</a:t>
            </a:r>
            <a:endParaRPr lang="ru-RU" sz="2400" i="1" dirty="0">
              <a:latin typeface="Sylfaen" pitchFamily="18" charset="0"/>
            </a:endParaRPr>
          </a:p>
        </p:txBody>
      </p:sp>
      <p:pic>
        <p:nvPicPr>
          <p:cNvPr id="21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5" cstate="print"/>
          <a:srcRect r="3527"/>
          <a:stretch>
            <a:fillRect/>
          </a:stretch>
        </p:blipFill>
        <p:spPr bwMode="auto">
          <a:xfrm>
            <a:off x="9690567" y="4903829"/>
            <a:ext cx="2359143" cy="183404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885306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4" name="TextBox 3"/>
          <p:cNvSpPr txBox="1"/>
          <p:nvPr/>
        </p:nvSpPr>
        <p:spPr>
          <a:xfrm>
            <a:off x="1613195" y="1211046"/>
            <a:ext cx="10268172" cy="584775"/>
          </a:xfrm>
          <a:prstGeom prst="rect">
            <a:avLst/>
          </a:prstGeom>
          <a:solidFill>
            <a:srgbClr val="FFCD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n w="0">
                  <a:noFill/>
                </a:ln>
                <a:solidFill>
                  <a:sysClr val="windowText" lastClr="000000"/>
                </a:solidFill>
                <a:latin typeface="Sylfaen" pitchFamily="18" charset="0"/>
              </a:rPr>
              <a:t>      </a:t>
            </a:r>
            <a:r>
              <a:rPr lang="hy-AM" sz="2400" b="1" i="1" dirty="0" smtClean="0">
                <a:latin typeface="Sylfaen" pitchFamily="18" charset="0"/>
              </a:rPr>
              <a:t>Նշված  </a:t>
            </a:r>
            <a:r>
              <a:rPr lang="hy-AM" sz="2400" b="1" i="1" dirty="0">
                <a:latin typeface="Sylfaen" pitchFamily="18" charset="0"/>
              </a:rPr>
              <a:t>մեծություններից  ո՞րն  է  հավասար  </a:t>
            </a:r>
            <a:r>
              <a:rPr lang="hy-AM" sz="2400" b="1" i="1" dirty="0" smtClean="0">
                <a:latin typeface="Sylfaen" pitchFamily="18" charset="0"/>
              </a:rPr>
              <a:t>ուղղանկյան  մակերեսին</a:t>
            </a:r>
            <a:r>
              <a:rPr lang="hy-AM" sz="2400" i="1" dirty="0" smtClean="0">
                <a:latin typeface="Sylfaen" pitchFamily="18" charset="0"/>
              </a:rPr>
              <a:t>:</a:t>
            </a:r>
          </a:p>
          <a:p>
            <a:endParaRPr lang="ru-RU" sz="700" dirty="0">
              <a:latin typeface="Sylfaen" pitchFamily="18" charset="0"/>
            </a:endParaRPr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844099" y="285059"/>
            <a:ext cx="1127918" cy="1163163"/>
            <a:chOff x="487218" y="1066800"/>
            <a:chExt cx="960582" cy="990600"/>
          </a:xfrm>
        </p:grpSpPr>
        <p:pic>
          <p:nvPicPr>
            <p:cNvPr id="8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51333" t="50000" r="6000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27520" y="1205800"/>
              <a:ext cx="685800" cy="707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14</a:t>
              </a:r>
              <a:endParaRPr lang="en-CA" sz="48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pic>
        <p:nvPicPr>
          <p:cNvPr id="3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19908" y="213072"/>
            <a:ext cx="761458" cy="675075"/>
          </a:xfrm>
          <a:prstGeom prst="rect">
            <a:avLst/>
          </a:prstGeom>
          <a:noFill/>
        </p:spPr>
      </p:pic>
      <p:sp>
        <p:nvSpPr>
          <p:cNvPr id="10" name="Trapezoid 9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Trapezoid 11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Trapezoid 12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6"/>
          <p:cNvSpPr/>
          <p:nvPr/>
        </p:nvSpPr>
        <p:spPr>
          <a:xfrm rot="5400000" flipV="1">
            <a:off x="-3059910" y="3212310"/>
            <a:ext cx="6711099" cy="438878"/>
          </a:xfrm>
          <a:prstGeom prst="rect">
            <a:avLst/>
          </a:prstGeom>
          <a:solidFill>
            <a:srgbClr val="D72FFF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rapezoid 3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41" name="Group 40"/>
          <p:cNvGrpSpPr/>
          <p:nvPr/>
        </p:nvGrpSpPr>
        <p:grpSpPr>
          <a:xfrm>
            <a:off x="1249499" y="2661512"/>
            <a:ext cx="4179194" cy="2875618"/>
            <a:chOff x="1249499" y="2444695"/>
            <a:chExt cx="4179194" cy="2875618"/>
          </a:xfrm>
        </p:grpSpPr>
        <p:grpSp>
          <p:nvGrpSpPr>
            <p:cNvPr id="24" name="Group 23"/>
            <p:cNvGrpSpPr/>
            <p:nvPr/>
          </p:nvGrpSpPr>
          <p:grpSpPr>
            <a:xfrm>
              <a:off x="1412065" y="2801426"/>
              <a:ext cx="4016628" cy="2518887"/>
              <a:chOff x="648000" y="2628000"/>
              <a:chExt cx="4016628" cy="2518887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4212692" y="4716000"/>
                <a:ext cx="451936" cy="430887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200" b="1" i="1" dirty="0" smtClean="0">
                    <a:latin typeface="Sylfaen" pitchFamily="18" charset="0"/>
                    <a:ea typeface="Cambria Math"/>
                  </a:rPr>
                  <a:t>D</a:t>
                </a:r>
                <a:r>
                  <a:rPr lang="hy-AM" sz="2200" b="1" i="1" dirty="0" smtClean="0">
                    <a:latin typeface="Sylfaen" pitchFamily="18" charset="0"/>
                  </a:rPr>
                  <a:t> </a:t>
                </a:r>
                <a:endParaRPr lang="ru-RU" sz="2200" b="1" i="1" dirty="0">
                  <a:ln w="0">
                    <a:solidFill>
                      <a:srgbClr val="FF2929"/>
                    </a:solidFill>
                  </a:ln>
                  <a:latin typeface="Sylfaen" pitchFamily="18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48000" y="4716000"/>
                <a:ext cx="384145" cy="430887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200" b="1" i="1" dirty="0" smtClean="0">
                    <a:latin typeface="Sylfaen" pitchFamily="18" charset="0"/>
                    <a:ea typeface="Cambria Math"/>
                  </a:rPr>
                  <a:t>A</a:t>
                </a:r>
                <a:r>
                  <a:rPr lang="ru-RU" sz="2200" b="1" i="1" dirty="0" smtClean="0">
                    <a:latin typeface="Sylfaen" pitchFamily="18" charset="0"/>
                  </a:rPr>
                  <a:t>  </a:t>
                </a:r>
                <a:r>
                  <a:rPr lang="hy-AM" sz="2200" b="1" i="1" dirty="0" smtClean="0">
                    <a:latin typeface="Sylfaen" pitchFamily="18" charset="0"/>
                  </a:rPr>
                  <a:t> </a:t>
                </a:r>
                <a:endParaRPr lang="ru-RU" sz="2200" b="1" i="1" dirty="0">
                  <a:ln w="0">
                    <a:solidFill>
                      <a:srgbClr val="FF2929"/>
                    </a:solidFill>
                  </a:ln>
                  <a:latin typeface="Sylfaen" pitchFamily="18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48000" y="2628000"/>
                <a:ext cx="384145" cy="430887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200" b="1" i="1" dirty="0" smtClean="0">
                    <a:latin typeface="Sylfaen" pitchFamily="18" charset="0"/>
                    <a:ea typeface="Cambria Math"/>
                  </a:rPr>
                  <a:t>B</a:t>
                </a:r>
                <a:r>
                  <a:rPr lang="ru-RU" sz="2200" b="1" i="1" dirty="0" smtClean="0">
                    <a:latin typeface="Sylfaen" pitchFamily="18" charset="0"/>
                  </a:rPr>
                  <a:t>  </a:t>
                </a:r>
                <a:r>
                  <a:rPr lang="hy-AM" sz="2200" b="1" i="1" dirty="0" smtClean="0">
                    <a:latin typeface="Sylfaen" pitchFamily="18" charset="0"/>
                  </a:rPr>
                  <a:t> </a:t>
                </a:r>
                <a:endParaRPr lang="ru-RU" sz="2200" b="1" i="1" dirty="0">
                  <a:ln w="0">
                    <a:solidFill>
                      <a:srgbClr val="FF2929"/>
                    </a:solidFill>
                  </a:ln>
                  <a:latin typeface="Sylfaen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212000" y="2628000"/>
                <a:ext cx="384145" cy="430887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200" b="1" i="1" dirty="0" smtClean="0">
                    <a:latin typeface="Sylfaen" pitchFamily="18" charset="0"/>
                    <a:ea typeface="Cambria Math"/>
                  </a:rPr>
                  <a:t>C</a:t>
                </a:r>
                <a:r>
                  <a:rPr lang="ru-RU" sz="2200" b="1" i="1" dirty="0" smtClean="0">
                    <a:latin typeface="Sylfaen" pitchFamily="18" charset="0"/>
                  </a:rPr>
                  <a:t> </a:t>
                </a:r>
                <a:r>
                  <a:rPr lang="hy-AM" sz="2200" b="1" i="1" dirty="0" smtClean="0">
                    <a:latin typeface="Sylfaen" pitchFamily="18" charset="0"/>
                  </a:rPr>
                  <a:t> </a:t>
                </a:r>
                <a:endParaRPr lang="ru-RU" sz="2200" b="1" i="1" dirty="0">
                  <a:ln w="0">
                    <a:solidFill>
                      <a:srgbClr val="FF2929"/>
                    </a:solidFill>
                  </a:ln>
                  <a:latin typeface="Sylfaen" pitchFamily="18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1056289" y="2916617"/>
                <a:ext cx="3184633" cy="1970693"/>
              </a:xfrm>
              <a:prstGeom prst="rect">
                <a:avLst/>
              </a:prstGeom>
              <a:solidFill>
                <a:srgbClr val="C9FFE1"/>
              </a:solidFill>
              <a:ln w="38100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 rot="16200000">
              <a:off x="966058" y="3864930"/>
              <a:ext cx="1028548" cy="461665"/>
            </a:xfrm>
            <a:prstGeom prst="rect">
              <a:avLst/>
            </a:prstGeom>
            <a:noFill/>
            <a:ln w="25400">
              <a:noFill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ru-RU" sz="2000" dirty="0" smtClean="0">
                  <a:latin typeface="Sylfaen" pitchFamily="18" charset="0"/>
                </a:rPr>
                <a:t> </a:t>
              </a:r>
              <a:r>
                <a:rPr lang="hy-AM" sz="2400" b="1" dirty="0" smtClean="0">
                  <a:latin typeface="Sylfaen" pitchFamily="18" charset="0"/>
                </a:rPr>
                <a:t>10</a:t>
              </a:r>
              <a:r>
                <a:rPr lang="ru-RU" sz="2400" b="1" dirty="0" smtClean="0">
                  <a:latin typeface="Sylfaen" pitchFamily="18" charset="0"/>
                </a:rPr>
                <a:t> սմ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2751900" y="2444695"/>
                  <a:ext cx="1424176" cy="624082"/>
                </a:xfrm>
                <a:prstGeom prst="rect">
                  <a:avLst/>
                </a:prstGeom>
                <a:noFill/>
                <a:ln w="25400"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y-AM" sz="2400" b="1" i="0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hy-AM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hy-AM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y-AM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ru-RU" sz="2400" b="1" dirty="0" smtClean="0">
                      <a:latin typeface="Sylfaen" pitchFamily="18" charset="0"/>
                    </a:rPr>
                    <a:t> սմ</a:t>
                  </a:r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1900" y="2444695"/>
                  <a:ext cx="1424176" cy="624082"/>
                </a:xfrm>
                <a:prstGeom prst="rect">
                  <a:avLst/>
                </a:prstGeom>
                <a:blipFill>
                  <a:blip r:embed="rId5"/>
                  <a:stretch>
                    <a:fillRect b="-11765"/>
                  </a:stretch>
                </a:blipFill>
                <a:ln w="2540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6339730" y="2827335"/>
            <a:ext cx="2530875" cy="619114"/>
            <a:chOff x="7141023" y="2572811"/>
            <a:chExt cx="1969606" cy="619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7686453" y="2607150"/>
                  <a:ext cx="1424176" cy="584775"/>
                </a:xfrm>
                <a:prstGeom prst="rect">
                  <a:avLst/>
                </a:prstGeom>
                <a:noFill/>
                <a:ln w="25400"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y-AM" sz="3200" b="1" i="0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a14:m>
                  <a:r>
                    <a:rPr lang="hy-AM" sz="3200" b="1" dirty="0" smtClean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itchFamily="18" charset="0"/>
                    </a:rPr>
                    <a:t>0</a:t>
                  </a:r>
                  <a:r>
                    <a:rPr lang="ru-RU" sz="3200" b="1" dirty="0" smtClean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itchFamily="18" charset="0"/>
                    </a:rPr>
                    <a:t> սմ²</a:t>
                  </a: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6453" y="2607150"/>
                  <a:ext cx="142417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7141023" y="2572811"/>
              <a:ext cx="71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ա</a:t>
              </a:r>
              <a:r>
                <a:rPr lang="ru-RU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  <a:cs typeface="Arial"/>
                </a:rPr>
                <a:t>)</a:t>
              </a:r>
              <a:endParaRPr lang="ru-RU" sz="3600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358592" y="3899932"/>
            <a:ext cx="2606283" cy="619114"/>
            <a:chOff x="7141023" y="2572811"/>
            <a:chExt cx="1895058" cy="619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7611905" y="2607150"/>
                  <a:ext cx="1424176" cy="584775"/>
                </a:xfrm>
                <a:prstGeom prst="rect">
                  <a:avLst/>
                </a:prstGeom>
                <a:noFill/>
                <a:ln w="25400"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y-AM" sz="3200" b="1" i="0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𝟏𝟓𝟎</m:t>
                      </m:r>
                    </m:oMath>
                  </a14:m>
                  <a:r>
                    <a:rPr lang="ru-RU" sz="3200" b="1" dirty="0" smtClean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itchFamily="18" charset="0"/>
                    </a:rPr>
                    <a:t> սմ²</a:t>
                  </a: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905" y="2607150"/>
                  <a:ext cx="1424176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 w="2540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TextBox 35"/>
            <p:cNvSpPr txBox="1"/>
            <p:nvPr/>
          </p:nvSpPr>
          <p:spPr>
            <a:xfrm>
              <a:off x="7141023" y="2572811"/>
              <a:ext cx="71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dirty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բ</a:t>
              </a:r>
              <a:r>
                <a:rPr lang="ru-RU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  <a:cs typeface="Arial"/>
                </a:rPr>
                <a:t>)</a:t>
              </a:r>
              <a:endParaRPr lang="ru-RU" sz="3600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60164" y="5051578"/>
            <a:ext cx="2606283" cy="619114"/>
            <a:chOff x="7141023" y="2572811"/>
            <a:chExt cx="1895058" cy="6191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611905" y="2607150"/>
                  <a:ext cx="1424176" cy="584775"/>
                </a:xfrm>
                <a:prstGeom prst="rect">
                  <a:avLst/>
                </a:prstGeom>
                <a:noFill/>
                <a:ln w="25400"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y-AM" sz="3200" b="1" i="0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𝟏𝟐𝟓</m:t>
                      </m:r>
                    </m:oMath>
                  </a14:m>
                  <a:r>
                    <a:rPr lang="ru-RU" sz="3200" b="1" dirty="0" smtClean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itchFamily="18" charset="0"/>
                    </a:rPr>
                    <a:t> սմ²</a:t>
                  </a: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11905" y="2607150"/>
                  <a:ext cx="1424176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2540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7141023" y="2572811"/>
              <a:ext cx="71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գ</a:t>
              </a:r>
              <a:r>
                <a:rPr lang="ru-RU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  <a:cs typeface="Arial"/>
                </a:rPr>
                <a:t>)</a:t>
              </a:r>
              <a:endParaRPr lang="ru-RU" sz="3600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6386049" y="4977744"/>
            <a:ext cx="588762" cy="782269"/>
          </a:xfrm>
          <a:prstGeom prst="ellipse">
            <a:avLst/>
          </a:prstGeom>
          <a:noFill/>
          <a:ln w="44450">
            <a:solidFill>
              <a:srgbClr val="00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7929" r="7237" b="5144"/>
          <a:stretch/>
        </p:blipFill>
        <p:spPr>
          <a:xfrm>
            <a:off x="10444899" y="5117954"/>
            <a:ext cx="1597219" cy="16021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181713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074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dirty="0"/>
          </a:p>
        </p:txBody>
      </p:sp>
      <p:sp>
        <p:nvSpPr>
          <p:cNvPr id="4" name="TextBox 3"/>
          <p:cNvSpPr txBox="1"/>
          <p:nvPr/>
        </p:nvSpPr>
        <p:spPr>
          <a:xfrm>
            <a:off x="1317334" y="1146804"/>
            <a:ext cx="10727387" cy="830997"/>
          </a:xfrm>
          <a:prstGeom prst="rect">
            <a:avLst/>
          </a:prstGeom>
          <a:solidFill>
            <a:srgbClr val="DFF1CB"/>
          </a:solidFill>
          <a:ln>
            <a:solidFill>
              <a:srgbClr val="6CA62C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Sylfaen" pitchFamily="18" charset="0"/>
              </a:rPr>
              <a:t>          </a:t>
            </a:r>
            <a:r>
              <a:rPr lang="hy-AM" sz="2400" b="1" i="1" dirty="0" smtClean="0">
                <a:latin typeface="Sylfaen" pitchFamily="18" charset="0"/>
              </a:rPr>
              <a:t>Նշված  մեծություններից  ո՞րն  է  հավասար  ուղղանկյունանիստի  ծավալին</a:t>
            </a:r>
            <a:r>
              <a:rPr lang="hy-AM" sz="2400" i="1" dirty="0" smtClean="0">
                <a:latin typeface="Sylfaen" pitchFamily="18" charset="0"/>
              </a:rPr>
              <a:t>:</a:t>
            </a:r>
            <a:endParaRPr lang="ru-RU" sz="2400" dirty="0">
              <a:latin typeface="Sylfaen" pitchFamily="18" charset="0"/>
            </a:endParaRPr>
          </a:p>
        </p:txBody>
      </p:sp>
      <p:grpSp>
        <p:nvGrpSpPr>
          <p:cNvPr id="3" name="Group 14"/>
          <p:cNvGrpSpPr>
            <a:grpSpLocks noChangeAspect="1"/>
          </p:cNvGrpSpPr>
          <p:nvPr/>
        </p:nvGrpSpPr>
        <p:grpSpPr>
          <a:xfrm>
            <a:off x="838401" y="266743"/>
            <a:ext cx="1123881" cy="1159002"/>
            <a:chOff x="487218" y="1066800"/>
            <a:chExt cx="960582" cy="990600"/>
          </a:xfrm>
        </p:grpSpPr>
        <p:pic>
          <p:nvPicPr>
            <p:cNvPr id="9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02265" y="1218631"/>
              <a:ext cx="685800" cy="6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</a:t>
              </a:r>
              <a:r>
                <a:rPr lang="ru-RU" sz="4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5</a:t>
              </a:r>
              <a:endParaRPr lang="en-CA" sz="44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pic>
        <p:nvPicPr>
          <p:cNvPr id="5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211772" y="200209"/>
            <a:ext cx="779689" cy="691237"/>
          </a:xfrm>
          <a:prstGeom prst="rect">
            <a:avLst/>
          </a:prstGeom>
          <a:noFill/>
        </p:spPr>
      </p:pic>
      <p:sp>
        <p:nvSpPr>
          <p:cNvPr id="11" name="Trapezoid 10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Trapezoid 13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Trapezoid 14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ectangle 6"/>
          <p:cNvSpPr/>
          <p:nvPr/>
        </p:nvSpPr>
        <p:spPr>
          <a:xfrm rot="5400000" flipV="1">
            <a:off x="-3064623" y="3207597"/>
            <a:ext cx="6720526" cy="438878"/>
          </a:xfrm>
          <a:prstGeom prst="rect">
            <a:avLst/>
          </a:prstGeom>
          <a:solidFill>
            <a:srgbClr val="8CD200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Trapezoid 16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8" name="Group 7"/>
          <p:cNvGrpSpPr/>
          <p:nvPr/>
        </p:nvGrpSpPr>
        <p:grpSpPr>
          <a:xfrm>
            <a:off x="1309473" y="3037001"/>
            <a:ext cx="4085016" cy="3083957"/>
            <a:chOff x="1356607" y="3423500"/>
            <a:chExt cx="4085016" cy="3083957"/>
          </a:xfrm>
        </p:grpSpPr>
        <p:grpSp>
          <p:nvGrpSpPr>
            <p:cNvPr id="18" name="Group 25"/>
            <p:cNvGrpSpPr>
              <a:grpSpLocks noChangeAspect="1"/>
            </p:cNvGrpSpPr>
            <p:nvPr/>
          </p:nvGrpSpPr>
          <p:grpSpPr>
            <a:xfrm>
              <a:off x="2088823" y="3423500"/>
              <a:ext cx="3352800" cy="2346960"/>
              <a:chOff x="609600" y="3810000"/>
              <a:chExt cx="3048000" cy="2133600"/>
            </a:xfrm>
            <a:solidFill>
              <a:srgbClr val="FFCDFF"/>
            </a:solidFill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grpSpPr>
          <p:sp>
            <p:nvSpPr>
              <p:cNvPr id="19" name="Cube 18"/>
              <p:cNvSpPr>
                <a:spLocks/>
              </p:cNvSpPr>
              <p:nvPr/>
            </p:nvSpPr>
            <p:spPr>
              <a:xfrm flipH="1">
                <a:off x="609600" y="3810000"/>
                <a:ext cx="3048000" cy="2133600"/>
              </a:xfrm>
              <a:prstGeom prst="cube">
                <a:avLst>
                  <a:gd name="adj" fmla="val 25000"/>
                </a:avLst>
              </a:prstGeom>
              <a:grpFill/>
              <a:ln w="38100">
                <a:solidFill>
                  <a:srgbClr val="00D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3124200" y="3810794"/>
                <a:ext cx="794" cy="1599406"/>
              </a:xfrm>
              <a:prstGeom prst="line">
                <a:avLst/>
              </a:prstGeom>
              <a:grpFill/>
              <a:ln w="31750">
                <a:solidFill>
                  <a:srgbClr val="00D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09600" y="5410200"/>
                <a:ext cx="2514600" cy="0"/>
              </a:xfrm>
              <a:prstGeom prst="line">
                <a:avLst/>
              </a:prstGeom>
              <a:grpFill/>
              <a:ln w="31750">
                <a:solidFill>
                  <a:srgbClr val="00D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124200" y="5410200"/>
                <a:ext cx="533400" cy="533400"/>
              </a:xfrm>
              <a:prstGeom prst="line">
                <a:avLst/>
              </a:prstGeom>
              <a:grpFill/>
              <a:ln w="31750">
                <a:solidFill>
                  <a:srgbClr val="00D6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1543574" y="5334552"/>
              <a:ext cx="1039297" cy="784830"/>
              <a:chOff x="1468164" y="5381687"/>
              <a:chExt cx="1039297" cy="7848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1468164" y="5381687"/>
                    <a:ext cx="685472" cy="784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CA" sz="24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4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hy-AM" sz="24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hy-AM" sz="24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oMath>
                      </m:oMathPara>
                    </a14:m>
                    <a:endParaRPr lang="en-CA" sz="3200" b="1" dirty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anose="010A05020503060303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8164" y="5381687"/>
                    <a:ext cx="685472" cy="7848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TextBox 26"/>
              <p:cNvSpPr txBox="1"/>
              <p:nvPr/>
            </p:nvSpPr>
            <p:spPr>
              <a:xfrm>
                <a:off x="1886866" y="5550494"/>
                <a:ext cx="62059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2300" b="1" dirty="0" smtClean="0">
                    <a:ln w="0">
                      <a:solidFill>
                        <a:srgbClr val="70008A"/>
                      </a:solidFill>
                    </a:ln>
                    <a:solidFill>
                      <a:srgbClr val="FF00FF"/>
                    </a:solidFill>
                    <a:uFill>
                      <a:solidFill>
                        <a:srgbClr val="FF0066"/>
                      </a:solidFill>
                    </a:uFill>
                    <a:latin typeface="Sylfaen" pitchFamily="18" charset="0"/>
                  </a:rPr>
                  <a:t>դմ</a:t>
                </a:r>
                <a:endParaRPr lang="ru-RU" sz="3600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latin typeface="Sylfaen" pitchFamily="18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1356607" y="4054081"/>
              <a:ext cx="822482" cy="523220"/>
              <a:chOff x="1760395" y="5466530"/>
              <a:chExt cx="822482" cy="52322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1760395" y="5466530"/>
                <a:ext cx="6854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28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5</a:t>
                </a:r>
                <a:endParaRPr lang="en-CA" sz="28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962282" y="5522213"/>
                <a:ext cx="62059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2300" b="1" dirty="0" smtClean="0">
                    <a:ln w="0">
                      <a:solidFill>
                        <a:srgbClr val="70008A"/>
                      </a:solidFill>
                    </a:ln>
                    <a:solidFill>
                      <a:srgbClr val="FF00FF"/>
                    </a:solidFill>
                    <a:uFill>
                      <a:solidFill>
                        <a:srgbClr val="FF0066"/>
                      </a:solidFill>
                    </a:uFill>
                    <a:latin typeface="Sylfaen" pitchFamily="18" charset="0"/>
                  </a:rPr>
                  <a:t>դմ</a:t>
                </a:r>
                <a:endParaRPr lang="ru-RU" sz="3600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latin typeface="Sylfaen" pitchFamily="18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373945" y="5722627"/>
              <a:ext cx="1274970" cy="784830"/>
              <a:chOff x="1270199" y="5381687"/>
              <a:chExt cx="1274970" cy="78483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270199" y="5381687"/>
                    <a:ext cx="685472" cy="7848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hy-AM" sz="24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CA" sz="24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4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hy-AM" sz="24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den>
                          </m:f>
                        </m:oMath>
                      </m:oMathPara>
                    </a14:m>
                    <a:endParaRPr lang="en-CA" sz="3200" b="1" dirty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anose="010A05020503060303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70199" y="5381687"/>
                    <a:ext cx="685472" cy="7848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TextBox 32"/>
              <p:cNvSpPr txBox="1"/>
              <p:nvPr/>
            </p:nvSpPr>
            <p:spPr>
              <a:xfrm>
                <a:off x="1924574" y="5550494"/>
                <a:ext cx="620595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2300" b="1" dirty="0" smtClean="0">
                    <a:ln w="0">
                      <a:solidFill>
                        <a:srgbClr val="70008A"/>
                      </a:solidFill>
                    </a:ln>
                    <a:solidFill>
                      <a:srgbClr val="FF00FF"/>
                    </a:solidFill>
                    <a:uFill>
                      <a:solidFill>
                        <a:srgbClr val="FF0066"/>
                      </a:solidFill>
                    </a:uFill>
                    <a:latin typeface="Sylfaen" pitchFamily="18" charset="0"/>
                  </a:rPr>
                  <a:t>դմ</a:t>
                </a:r>
                <a:endParaRPr lang="ru-RU" sz="3600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latin typeface="Sylfaen" pitchFamily="18" charset="0"/>
                </a:endParaRP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6768939" y="2998850"/>
            <a:ext cx="2101682" cy="585009"/>
            <a:chOff x="7259134" y="2998850"/>
            <a:chExt cx="2101682" cy="585009"/>
          </a:xfrm>
        </p:grpSpPr>
        <p:sp>
          <p:nvSpPr>
            <p:cNvPr id="34" name="TextBox 33"/>
            <p:cNvSpPr txBox="1"/>
            <p:nvPr/>
          </p:nvSpPr>
          <p:spPr>
            <a:xfrm>
              <a:off x="7259134" y="2998850"/>
              <a:ext cx="71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B685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ru-RU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ա</a:t>
              </a:r>
              <a:r>
                <a:rPr lang="ru-RU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  <a:cs typeface="Arial"/>
                </a:rPr>
                <a:t>)</a:t>
              </a:r>
              <a:endParaRPr lang="ru-RU" sz="3600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051428" y="2999084"/>
              <a:ext cx="1309388" cy="584775"/>
              <a:chOff x="1694406" y="5485384"/>
              <a:chExt cx="1309388" cy="58477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1694406" y="5485384"/>
                <a:ext cx="6854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5</a:t>
                </a:r>
                <a:endParaRPr lang="en-CA" sz="32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962282" y="5522213"/>
                <a:ext cx="1041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2800" b="1" dirty="0" smtClean="0">
                    <a:ln w="0">
                      <a:solidFill>
                        <a:srgbClr val="70008A"/>
                      </a:solidFill>
                    </a:ln>
                    <a:solidFill>
                      <a:srgbClr val="FF00FF"/>
                    </a:solidFill>
                    <a:uFill>
                      <a:solidFill>
                        <a:srgbClr val="FF0066"/>
                      </a:solidFill>
                    </a:uFill>
                    <a:latin typeface="Sylfaen" pitchFamily="18" charset="0"/>
                  </a:rPr>
                  <a:t>դմ³</a:t>
                </a:r>
                <a:endParaRPr lang="ru-RU" sz="4400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latin typeface="Sylfaen" pitchFamily="18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845928" y="4141294"/>
            <a:ext cx="2271361" cy="786177"/>
            <a:chOff x="7336123" y="4141294"/>
            <a:chExt cx="2271361" cy="786177"/>
          </a:xfrm>
        </p:grpSpPr>
        <p:sp>
          <p:nvSpPr>
            <p:cNvPr id="36" name="TextBox 35"/>
            <p:cNvSpPr txBox="1"/>
            <p:nvPr/>
          </p:nvSpPr>
          <p:spPr>
            <a:xfrm>
              <a:off x="7336123" y="4197627"/>
              <a:ext cx="71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dirty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բ</a:t>
              </a:r>
              <a:r>
                <a:rPr lang="ru-RU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  <a:cs typeface="Arial"/>
                </a:rPr>
                <a:t>)</a:t>
              </a:r>
              <a:endParaRPr lang="ru-RU" sz="3600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8062423" y="4141294"/>
              <a:ext cx="1545061" cy="786177"/>
              <a:chOff x="1694406" y="5485384"/>
              <a:chExt cx="1545061" cy="7861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1694406" y="5485384"/>
                    <a:ext cx="685472" cy="7861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CA" sz="24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4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num>
                            <m:den>
                              <m:r>
                                <a:rPr lang="hy-AM" sz="24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</m:den>
                          </m:f>
                        </m:oMath>
                      </m:oMathPara>
                    </a14:m>
                    <a:endParaRPr lang="en-CA" sz="2400" b="1" dirty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anose="010A05020503060303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4406" y="5485384"/>
                    <a:ext cx="685472" cy="7861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TextBox 48"/>
              <p:cNvSpPr txBox="1"/>
              <p:nvPr/>
            </p:nvSpPr>
            <p:spPr>
              <a:xfrm>
                <a:off x="2197955" y="5559921"/>
                <a:ext cx="1041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2800" b="1" dirty="0" smtClean="0">
                    <a:ln w="0">
                      <a:solidFill>
                        <a:srgbClr val="70008A"/>
                      </a:solidFill>
                    </a:ln>
                    <a:solidFill>
                      <a:srgbClr val="FF00FF"/>
                    </a:solidFill>
                    <a:uFill>
                      <a:solidFill>
                        <a:srgbClr val="FF0066"/>
                      </a:solidFill>
                    </a:uFill>
                    <a:latin typeface="Sylfaen" pitchFamily="18" charset="0"/>
                  </a:rPr>
                  <a:t>դմ³</a:t>
                </a:r>
                <a:endParaRPr lang="ru-RU" sz="4400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latin typeface="Sylfaen" pitchFamily="18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6864781" y="5328395"/>
            <a:ext cx="2474366" cy="786177"/>
            <a:chOff x="7354976" y="5328395"/>
            <a:chExt cx="2474366" cy="786177"/>
          </a:xfrm>
        </p:grpSpPr>
        <p:sp>
          <p:nvSpPr>
            <p:cNvPr id="38" name="TextBox 37"/>
            <p:cNvSpPr txBox="1"/>
            <p:nvPr/>
          </p:nvSpPr>
          <p:spPr>
            <a:xfrm>
              <a:off x="7354976" y="5375975"/>
              <a:ext cx="71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dirty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գ</a:t>
              </a:r>
              <a:r>
                <a:rPr lang="ru-RU" sz="3200" b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  <a:cs typeface="Arial"/>
                </a:rPr>
                <a:t>)</a:t>
              </a:r>
              <a:endParaRPr lang="ru-RU" sz="3600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8067460" y="5328395"/>
              <a:ext cx="1761882" cy="786177"/>
              <a:chOff x="1694406" y="5485384"/>
              <a:chExt cx="1761882" cy="78617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1694406" y="5485384"/>
                    <a:ext cx="685472" cy="7861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hy-AM" sz="24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f>
                            <m:fPr>
                              <m:ctrlPr>
                                <a:rPr lang="en-CA" sz="24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y-AM" sz="24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hy-AM" sz="2400" b="1" i="1" smtClean="0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hy-AM" sz="2400" b="1" i="1">
                                  <a:ln w="0">
                                    <a:solidFill>
                                      <a:srgbClr val="232323"/>
                                    </a:solidFill>
                                  </a:ln>
                                  <a:solidFill>
                                    <a:srgbClr val="7F7F7F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CA" sz="2400" b="1" dirty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anose="010A0502050306030303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94406" y="5485384"/>
                    <a:ext cx="685472" cy="7861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178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2" name="TextBox 51"/>
              <p:cNvSpPr txBox="1"/>
              <p:nvPr/>
            </p:nvSpPr>
            <p:spPr>
              <a:xfrm>
                <a:off x="2414776" y="5559921"/>
                <a:ext cx="1041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2800" b="1" dirty="0" smtClean="0">
                    <a:ln w="0">
                      <a:solidFill>
                        <a:srgbClr val="70008A"/>
                      </a:solidFill>
                    </a:ln>
                    <a:solidFill>
                      <a:srgbClr val="FF00FF"/>
                    </a:solidFill>
                    <a:uFill>
                      <a:solidFill>
                        <a:srgbClr val="FF0066"/>
                      </a:solidFill>
                    </a:uFill>
                    <a:latin typeface="Sylfaen" pitchFamily="18" charset="0"/>
                  </a:rPr>
                  <a:t>դմ³</a:t>
                </a:r>
                <a:endParaRPr lang="ru-RU" sz="4400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latin typeface="Sylfaen" pitchFamily="18" charset="0"/>
                </a:endParaRPr>
              </a:p>
            </p:txBody>
          </p:sp>
        </p:grpSp>
      </p:grpSp>
      <p:sp>
        <p:nvSpPr>
          <p:cNvPr id="53" name="Oval 52"/>
          <p:cNvSpPr/>
          <p:nvPr/>
        </p:nvSpPr>
        <p:spPr>
          <a:xfrm>
            <a:off x="6864797" y="2916985"/>
            <a:ext cx="588762" cy="782269"/>
          </a:xfrm>
          <a:prstGeom prst="ellipse">
            <a:avLst/>
          </a:prstGeom>
          <a:noFill/>
          <a:ln w="44450">
            <a:solidFill>
              <a:srgbClr val="00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31" r="7815"/>
          <a:stretch/>
        </p:blipFill>
        <p:spPr>
          <a:xfrm>
            <a:off x="9775596" y="4837996"/>
            <a:ext cx="2300142" cy="192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936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y-AM" dirty="0">
              <a:ln>
                <a:solidFill>
                  <a:srgbClr val="FF7171"/>
                </a:solidFill>
              </a:ln>
              <a:solidFill>
                <a:srgbClr val="FF6161"/>
              </a:solidFill>
            </a:endParaRPr>
          </a:p>
        </p:txBody>
      </p:sp>
      <p:pic>
        <p:nvPicPr>
          <p:cNvPr id="21" name="Picture 2" descr="D:\1.Math-5grade-picture\մմմ-111.png"/>
          <p:cNvPicPr>
            <a:picLocks noChangeAspect="1" noChangeArrowheads="1"/>
          </p:cNvPicPr>
          <p:nvPr/>
        </p:nvPicPr>
        <p:blipFill>
          <a:blip r:embed="rId2" cstate="print"/>
          <a:srcRect t="8981"/>
          <a:stretch>
            <a:fillRect/>
          </a:stretch>
        </p:blipFill>
        <p:spPr bwMode="auto">
          <a:xfrm>
            <a:off x="315304" y="1254902"/>
            <a:ext cx="9553903" cy="5218386"/>
          </a:xfrm>
          <a:prstGeom prst="rect">
            <a:avLst/>
          </a:prstGeom>
          <a:noFill/>
          <a:effectLst/>
        </p:spPr>
      </p:pic>
      <p:sp>
        <p:nvSpPr>
          <p:cNvPr id="5" name="TextBox 4"/>
          <p:cNvSpPr txBox="1"/>
          <p:nvPr/>
        </p:nvSpPr>
        <p:spPr>
          <a:xfrm>
            <a:off x="7509714" y="616172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4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Գայանե Սիմոնյան</a:t>
            </a:r>
          </a:p>
          <a:p>
            <a:pPr algn="r"/>
            <a:r>
              <a:rPr lang="en-CA" sz="14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Կոտայքի</a:t>
            </a:r>
            <a:r>
              <a:rPr lang="en-CA" sz="14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մարզի</a:t>
            </a:r>
            <a:r>
              <a:rPr lang="en-CA" sz="14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Ակունքի</a:t>
            </a:r>
            <a:r>
              <a:rPr lang="en-CA" sz="14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միջն</a:t>
            </a:r>
            <a:r>
              <a:rPr lang="en-CA" sz="1400" dirty="0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. </a:t>
            </a:r>
            <a:r>
              <a:rPr lang="en-CA" sz="1400" dirty="0" err="1" smtClean="0">
                <a:ln w="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BABABA"/>
                </a:solidFill>
                <a:latin typeface="Courier Unicode" pitchFamily="18" charset="0"/>
              </a:rPr>
              <a:t>դպրոց</a:t>
            </a:r>
            <a:endParaRPr lang="en-CA" sz="1400" dirty="0">
              <a:ln w="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rgbClr val="BABABA"/>
              </a:solidFill>
              <a:latin typeface="Courier Unicod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3790" y="528836"/>
            <a:ext cx="6088315" cy="15696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>
              <a:tabLst>
                <a:tab pos="1876425" algn="l"/>
              </a:tabLst>
            </a:pPr>
            <a:r>
              <a:rPr lang="ru-RU" sz="4800" b="1" spc="-150" dirty="0" smtClean="0">
                <a:ln w="0">
                  <a:solidFill>
                    <a:srgbClr val="FF2F2F"/>
                  </a:solidFill>
                </a:ln>
                <a:solidFill>
                  <a:srgbClr val="FF7171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 ԽՆԴԻՐՆԵՐ</a:t>
            </a:r>
            <a:r>
              <a:rPr lang="hy-AM" sz="4800" b="1" spc="-150" dirty="0">
                <a:ln w="0">
                  <a:solidFill>
                    <a:srgbClr val="FF2F2F"/>
                  </a:solidFill>
                </a:ln>
                <a:solidFill>
                  <a:srgbClr val="FF7171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 </a:t>
            </a:r>
            <a:r>
              <a:rPr lang="hy-AM" sz="4800" b="1" spc="-150" dirty="0" smtClean="0">
                <a:ln w="0">
                  <a:solidFill>
                    <a:srgbClr val="FF2F2F"/>
                  </a:solidFill>
                </a:ln>
                <a:solidFill>
                  <a:srgbClr val="FF7171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 ԵՎ  ԱՌԱՋԱԴՐԱՆՔՆԵՐ</a:t>
            </a:r>
            <a:endParaRPr lang="ru-RU" sz="4800" b="1" spc="-150" dirty="0" smtClean="0">
              <a:ln w="0">
                <a:solidFill>
                  <a:srgbClr val="FF2F2F"/>
                </a:solidFill>
              </a:ln>
              <a:solidFill>
                <a:srgbClr val="FF7171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p:pic>
        <p:nvPicPr>
          <p:cNvPr id="13" name="Picture 2" descr="D:\1.Math-5grade-picture\մմմ-111.png"/>
          <p:cNvPicPr>
            <a:picLocks noChangeAspect="1" noChangeArrowheads="1"/>
          </p:cNvPicPr>
          <p:nvPr/>
        </p:nvPicPr>
        <p:blipFill>
          <a:blip r:embed="rId2" cstate="print"/>
          <a:srcRect l="44200" t="28902" r="34678" b="61150"/>
          <a:stretch>
            <a:fillRect/>
          </a:stretch>
        </p:blipFill>
        <p:spPr bwMode="auto">
          <a:xfrm>
            <a:off x="4981904" y="2995448"/>
            <a:ext cx="1904036" cy="1339127"/>
          </a:xfrm>
          <a:prstGeom prst="rect">
            <a:avLst/>
          </a:prstGeom>
          <a:noFill/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98183" y="2913062"/>
                <a:ext cx="2209627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5B007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  <m:r>
                      <a:rPr lang="hy-AM" sz="3200" b="1" i="1" smtClean="0">
                        <a:ln w="0">
                          <a:solidFill>
                            <a:srgbClr val="5B007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hy-AM" sz="3200" b="1" i="1" smtClean="0">
                        <a:ln w="0">
                          <a:solidFill>
                            <a:srgbClr val="5B007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hy-AM" sz="3200" b="1" i="1">
                        <a:ln w="0">
                          <a:solidFill>
                            <a:srgbClr val="5B007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5B0070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hy-AM" sz="3200" b="1" i="0" smtClean="0">
                        <a:ln w="0">
                          <a:solidFill>
                            <a:srgbClr val="5B007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hy-AM" sz="3200" b="1" i="1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CA" sz="32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183" y="2913062"/>
                <a:ext cx="2209627" cy="83471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59725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>
          <a:xfrm>
            <a:off x="603316" y="1375615"/>
            <a:ext cx="8267958" cy="821168"/>
            <a:chOff x="467544" y="980728"/>
            <a:chExt cx="9369482" cy="954000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ounded Rectangle 3"/>
            <p:cNvSpPr/>
            <p:nvPr/>
          </p:nvSpPr>
          <p:spPr>
            <a:xfrm>
              <a:off x="1072800" y="1005928"/>
              <a:ext cx="8764226" cy="620800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31750">
              <a:solidFill>
                <a:srgbClr val="008BA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sz="21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Խառը  թվի  հասկացությունը</a:t>
              </a:r>
              <a:endParaRPr lang="hy-AM" sz="2100" dirty="0">
                <a:ln w="0">
                  <a:noFill/>
                </a:ln>
                <a:solidFill>
                  <a:schemeClr val="tx1"/>
                </a:solidFill>
                <a:latin typeface="Sylfaen" pitchFamily="18" charset="0"/>
              </a:endParaRPr>
            </a:p>
          </p:txBody>
        </p:sp>
        <p:sp>
          <p:nvSpPr>
            <p:cNvPr id="2" name="Chevron 1"/>
            <p:cNvSpPr/>
            <p:nvPr/>
          </p:nvSpPr>
          <p:spPr>
            <a:xfrm rot="5400000">
              <a:off x="314580" y="1133692"/>
              <a:ext cx="954000" cy="648072"/>
            </a:xfrm>
            <a:prstGeom prst="chevron">
              <a:avLst>
                <a:gd name="adj" fmla="val 44544"/>
              </a:avLst>
            </a:prstGeom>
            <a:solidFill>
              <a:srgbClr val="008B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2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1</a:t>
              </a:r>
              <a:endParaRPr lang="hy-AM" sz="22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03316" y="2095695"/>
            <a:ext cx="8267955" cy="821168"/>
            <a:chOff x="467544" y="980728"/>
            <a:chExt cx="9369477" cy="954000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ounded Rectangle 6"/>
            <p:cNvSpPr/>
            <p:nvPr/>
          </p:nvSpPr>
          <p:spPr>
            <a:xfrm>
              <a:off x="1080757" y="1019027"/>
              <a:ext cx="8756264" cy="620800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31750">
              <a:solidFill>
                <a:srgbClr val="00A8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0">
                  <a:solidFill>
                    <a:srgbClr val="434343"/>
                  </a:solidFill>
                </a:ln>
                <a:solidFill>
                  <a:srgbClr val="7F7F7F"/>
                </a:solidFill>
                <a:latin typeface="Sylfaen" pitchFamily="18" charset="0"/>
              </a:endParaRPr>
            </a:p>
            <a:p>
              <a:pPr algn="ctr"/>
              <a:r>
                <a:rPr lang="hy-AM" sz="21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Խառը  թվերի  համեմատումը</a:t>
              </a:r>
              <a:endParaRPr lang="hy-AM" sz="2100" dirty="0">
                <a:ln w="0">
                  <a:noFill/>
                </a:ln>
                <a:solidFill>
                  <a:schemeClr val="tx1"/>
                </a:solidFill>
                <a:latin typeface="Sylfaen" pitchFamily="18" charset="0"/>
              </a:endParaRPr>
            </a:p>
            <a:p>
              <a:pPr algn="ctr"/>
              <a:endParaRPr lang="hy-AM" sz="2200" dirty="0"/>
            </a:p>
          </p:txBody>
        </p:sp>
        <p:sp>
          <p:nvSpPr>
            <p:cNvPr id="8" name="Chevron 7"/>
            <p:cNvSpPr/>
            <p:nvPr/>
          </p:nvSpPr>
          <p:spPr>
            <a:xfrm rot="5400000">
              <a:off x="314580" y="1133692"/>
              <a:ext cx="954000" cy="648072"/>
            </a:xfrm>
            <a:prstGeom prst="chevron">
              <a:avLst>
                <a:gd name="adj" fmla="val 44544"/>
              </a:avLst>
            </a:prstGeom>
            <a:solidFill>
              <a:srgbClr val="00A8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2</a:t>
              </a:r>
              <a:endParaRPr lang="hy-AM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grpSp>
        <p:nvGrpSpPr>
          <p:cNvPr id="6" name="Group 8"/>
          <p:cNvGrpSpPr>
            <a:grpSpLocks noChangeAspect="1"/>
          </p:cNvGrpSpPr>
          <p:nvPr/>
        </p:nvGrpSpPr>
        <p:grpSpPr>
          <a:xfrm>
            <a:off x="603316" y="2815775"/>
            <a:ext cx="8267957" cy="821168"/>
            <a:chOff x="467544" y="980728"/>
            <a:chExt cx="9369482" cy="954000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" name="Rounded Rectangle 9"/>
            <p:cNvSpPr/>
            <p:nvPr/>
          </p:nvSpPr>
          <p:spPr>
            <a:xfrm>
              <a:off x="1072800" y="1005928"/>
              <a:ext cx="8764226" cy="635715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31750">
              <a:solidFill>
                <a:srgbClr val="00BD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0">
                  <a:solidFill>
                    <a:srgbClr val="434343"/>
                  </a:solidFill>
                </a:ln>
                <a:solidFill>
                  <a:srgbClr val="7F7F7F"/>
                </a:solidFill>
                <a:latin typeface="Sylfaen" pitchFamily="18" charset="0"/>
              </a:endParaRPr>
            </a:p>
            <a:p>
              <a:pPr algn="ctr"/>
              <a:r>
                <a:rPr lang="hy-AM" sz="19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Կոտորակների  պատկերումը  կոորդինատային  ճառագայթի  վրա</a:t>
              </a:r>
            </a:p>
            <a:p>
              <a:pPr algn="ctr"/>
              <a:endParaRPr lang="hy-AM" dirty="0"/>
            </a:p>
          </p:txBody>
        </p:sp>
        <p:sp>
          <p:nvSpPr>
            <p:cNvPr id="11" name="Chevron 10"/>
            <p:cNvSpPr/>
            <p:nvPr/>
          </p:nvSpPr>
          <p:spPr>
            <a:xfrm rot="5400000">
              <a:off x="314580" y="1133692"/>
              <a:ext cx="954000" cy="648072"/>
            </a:xfrm>
            <a:prstGeom prst="chevron">
              <a:avLst>
                <a:gd name="adj" fmla="val 44544"/>
              </a:avLst>
            </a:prstGeom>
            <a:solidFill>
              <a:srgbClr val="00BD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3</a:t>
              </a:r>
              <a:endParaRPr lang="hy-AM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grpSp>
        <p:nvGrpSpPr>
          <p:cNvPr id="9" name="Group 11"/>
          <p:cNvGrpSpPr>
            <a:grpSpLocks noChangeAspect="1"/>
          </p:cNvGrpSpPr>
          <p:nvPr/>
        </p:nvGrpSpPr>
        <p:grpSpPr>
          <a:xfrm>
            <a:off x="603316" y="3535856"/>
            <a:ext cx="8267957" cy="805673"/>
            <a:chOff x="467544" y="998764"/>
            <a:chExt cx="9369482" cy="936000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Rounded Rectangle 12"/>
            <p:cNvSpPr/>
            <p:nvPr/>
          </p:nvSpPr>
          <p:spPr>
            <a:xfrm>
              <a:off x="1072800" y="1017875"/>
              <a:ext cx="8764226" cy="620800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31750">
              <a:solidFill>
                <a:srgbClr val="37D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0">
                  <a:solidFill>
                    <a:srgbClr val="434343"/>
                  </a:solidFill>
                </a:ln>
                <a:solidFill>
                  <a:srgbClr val="7F7F7F"/>
                </a:solidFill>
                <a:latin typeface="Sylfaen" pitchFamily="18" charset="0"/>
              </a:endParaRPr>
            </a:p>
            <a:p>
              <a:pPr algn="ctr"/>
              <a:r>
                <a:rPr lang="hy-AM" sz="21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Խառը  թվերի  գումարումը</a:t>
              </a:r>
              <a:endParaRPr lang="hy-AM" sz="2100" dirty="0">
                <a:ln w="0">
                  <a:noFill/>
                </a:ln>
                <a:solidFill>
                  <a:schemeClr val="tx1"/>
                </a:solidFill>
                <a:latin typeface="Sylfaen" pitchFamily="18" charset="0"/>
              </a:endParaRPr>
            </a:p>
            <a:p>
              <a:pPr algn="ctr"/>
              <a:endParaRPr lang="hy-AM" dirty="0"/>
            </a:p>
          </p:txBody>
        </p:sp>
        <p:sp>
          <p:nvSpPr>
            <p:cNvPr id="14" name="Chevron 13"/>
            <p:cNvSpPr/>
            <p:nvPr/>
          </p:nvSpPr>
          <p:spPr>
            <a:xfrm rot="5400000">
              <a:off x="323580" y="1142728"/>
              <a:ext cx="936000" cy="648072"/>
            </a:xfrm>
            <a:prstGeom prst="chevron">
              <a:avLst>
                <a:gd name="adj" fmla="val 44544"/>
              </a:avLst>
            </a:prstGeom>
            <a:solidFill>
              <a:srgbClr val="37D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4</a:t>
              </a:r>
              <a:endParaRPr lang="hy-AM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grpSp>
        <p:nvGrpSpPr>
          <p:cNvPr id="18" name="Group 20"/>
          <p:cNvGrpSpPr>
            <a:grpSpLocks noChangeAspect="1"/>
          </p:cNvGrpSpPr>
          <p:nvPr/>
        </p:nvGrpSpPr>
        <p:grpSpPr>
          <a:xfrm>
            <a:off x="603315" y="4253793"/>
            <a:ext cx="8267957" cy="821168"/>
            <a:chOff x="467544" y="980728"/>
            <a:chExt cx="9369482" cy="954000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2" name="Rounded Rectangle 21"/>
            <p:cNvSpPr/>
            <p:nvPr/>
          </p:nvSpPr>
          <p:spPr>
            <a:xfrm>
              <a:off x="1072801" y="1005928"/>
              <a:ext cx="8764225" cy="620800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31750">
              <a:solidFill>
                <a:srgbClr val="FF65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0">
                  <a:solidFill>
                    <a:srgbClr val="434343"/>
                  </a:solidFill>
                </a:ln>
                <a:solidFill>
                  <a:srgbClr val="7F7F7F"/>
                </a:solidFill>
                <a:latin typeface="Sylfaen" pitchFamily="18" charset="0"/>
              </a:endParaRPr>
            </a:p>
            <a:p>
              <a:pPr algn="ctr"/>
              <a:r>
                <a:rPr lang="hy-AM" sz="21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Խառը  թվերի  հանում</a:t>
              </a:r>
              <a:r>
                <a:rPr lang="ru-RU" sz="21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ը</a:t>
              </a:r>
              <a:endParaRPr lang="hy-AM" sz="2100" dirty="0">
                <a:ln w="0">
                  <a:noFill/>
                </a:ln>
                <a:solidFill>
                  <a:schemeClr val="tx1"/>
                </a:solidFill>
                <a:latin typeface="Sylfaen" pitchFamily="18" charset="0"/>
              </a:endParaRPr>
            </a:p>
            <a:p>
              <a:pPr algn="ctr"/>
              <a:endParaRPr lang="hy-AM" dirty="0"/>
            </a:p>
          </p:txBody>
        </p:sp>
        <p:sp>
          <p:nvSpPr>
            <p:cNvPr id="23" name="Chevron 22"/>
            <p:cNvSpPr/>
            <p:nvPr/>
          </p:nvSpPr>
          <p:spPr>
            <a:xfrm rot="5400000">
              <a:off x="314580" y="1133692"/>
              <a:ext cx="954000" cy="648072"/>
            </a:xfrm>
            <a:prstGeom prst="chevron">
              <a:avLst>
                <a:gd name="adj" fmla="val 44544"/>
              </a:avLst>
            </a:prstGeom>
            <a:solidFill>
              <a:srgbClr val="FF75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y-AM" sz="22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5</a:t>
              </a:r>
              <a:endParaRPr lang="hy-AM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grpSp>
        <p:nvGrpSpPr>
          <p:cNvPr id="28" name="Group 20"/>
          <p:cNvGrpSpPr>
            <a:grpSpLocks noChangeAspect="1"/>
          </p:cNvGrpSpPr>
          <p:nvPr/>
        </p:nvGrpSpPr>
        <p:grpSpPr>
          <a:xfrm>
            <a:off x="603314" y="4973873"/>
            <a:ext cx="8267959" cy="821168"/>
            <a:chOff x="467544" y="980728"/>
            <a:chExt cx="9369484" cy="954000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Rounded Rectangle 28"/>
            <p:cNvSpPr/>
            <p:nvPr/>
          </p:nvSpPr>
          <p:spPr>
            <a:xfrm>
              <a:off x="1072802" y="1005928"/>
              <a:ext cx="8764226" cy="620800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31750">
              <a:solidFill>
                <a:srgbClr val="E200E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 w="0">
                  <a:solidFill>
                    <a:srgbClr val="434343"/>
                  </a:solidFill>
                </a:ln>
                <a:solidFill>
                  <a:srgbClr val="7F7F7F"/>
                </a:solidFill>
                <a:latin typeface="Sylfaen" pitchFamily="18" charset="0"/>
              </a:endParaRPr>
            </a:p>
            <a:p>
              <a:pPr algn="ctr"/>
              <a:r>
                <a:rPr lang="hy-AM" sz="21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Խառ</a:t>
              </a:r>
              <a:r>
                <a:rPr lang="ru-RU" sz="21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ը</a:t>
              </a:r>
              <a:r>
                <a:rPr lang="hy-AM" sz="21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  թվերի  բազմապատկումն   ու  բաժանումը</a:t>
              </a:r>
              <a:endParaRPr lang="hy-AM" sz="2100" dirty="0">
                <a:ln w="0">
                  <a:noFill/>
                </a:ln>
                <a:solidFill>
                  <a:schemeClr val="tx1"/>
                </a:solidFill>
                <a:latin typeface="Sylfaen" pitchFamily="18" charset="0"/>
              </a:endParaRPr>
            </a:p>
            <a:p>
              <a:pPr algn="ctr"/>
              <a:endParaRPr lang="hy-AM" dirty="0"/>
            </a:p>
          </p:txBody>
        </p:sp>
        <p:sp>
          <p:nvSpPr>
            <p:cNvPr id="30" name="Chevron 29"/>
            <p:cNvSpPr/>
            <p:nvPr/>
          </p:nvSpPr>
          <p:spPr>
            <a:xfrm rot="5400000">
              <a:off x="314580" y="1133692"/>
              <a:ext cx="954000" cy="648072"/>
            </a:xfrm>
            <a:prstGeom prst="chevron">
              <a:avLst>
                <a:gd name="adj" fmla="val 44544"/>
              </a:avLst>
            </a:prstGeom>
            <a:solidFill>
              <a:srgbClr val="E200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y-AM" sz="2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6</a:t>
              </a:r>
            </a:p>
          </p:txBody>
        </p:sp>
      </p:grpSp>
      <p:grpSp>
        <p:nvGrpSpPr>
          <p:cNvPr id="31" name="Group 20"/>
          <p:cNvGrpSpPr>
            <a:grpSpLocks noChangeAspect="1"/>
          </p:cNvGrpSpPr>
          <p:nvPr/>
        </p:nvGrpSpPr>
        <p:grpSpPr>
          <a:xfrm>
            <a:off x="603312" y="5693953"/>
            <a:ext cx="8267960" cy="848250"/>
            <a:chOff x="467543" y="998891"/>
            <a:chExt cx="9369486" cy="817108"/>
          </a:xfrm>
          <a:effectLst>
            <a:outerShdw blurRad="50800" dist="635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2" name="Rounded Rectangle 31"/>
            <p:cNvSpPr/>
            <p:nvPr/>
          </p:nvSpPr>
          <p:spPr>
            <a:xfrm>
              <a:off x="1072802" y="1005928"/>
              <a:ext cx="8764227" cy="620800"/>
            </a:xfrm>
            <a:prstGeom prst="roundRect">
              <a:avLst>
                <a:gd name="adj" fmla="val 8999"/>
              </a:avLst>
            </a:prstGeom>
            <a:solidFill>
              <a:schemeClr val="bg1"/>
            </a:solidFill>
            <a:ln w="31750">
              <a:solidFill>
                <a:srgbClr val="C400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y-AM" sz="1900" dirty="0" smtClean="0">
                  <a:ln w="0">
                    <a:noFill/>
                  </a:ln>
                  <a:solidFill>
                    <a:schemeClr val="tx1"/>
                  </a:solidFill>
                  <a:latin typeface="Sylfaen" pitchFamily="18" charset="0"/>
                </a:rPr>
                <a:t>Ուղղանկյան  մակերեսի  և  ուղղանկյունանիստի  ծավալի  հաշվումը  խառը  թվերով</a:t>
              </a:r>
              <a:endParaRPr lang="hy-AM" sz="1900" dirty="0"/>
            </a:p>
          </p:txBody>
        </p:sp>
        <p:sp>
          <p:nvSpPr>
            <p:cNvPr id="33" name="Chevron 32"/>
            <p:cNvSpPr/>
            <p:nvPr/>
          </p:nvSpPr>
          <p:spPr>
            <a:xfrm rot="5400000">
              <a:off x="383025" y="1083409"/>
              <a:ext cx="817108" cy="648072"/>
            </a:xfrm>
            <a:prstGeom prst="chevron">
              <a:avLst>
                <a:gd name="adj" fmla="val 44544"/>
              </a:avLst>
            </a:prstGeom>
            <a:solidFill>
              <a:srgbClr val="C40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hy-AM" sz="22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ylfaen" pitchFamily="18" charset="0"/>
                </a:rPr>
                <a:t>7</a:t>
              </a:r>
              <a:endParaRPr lang="hy-AM" sz="2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endParaRPr>
            </a:p>
          </p:txBody>
        </p:sp>
      </p:grpSp>
      <p:sp>
        <p:nvSpPr>
          <p:cNvPr id="35" name="Google Shape;100;p3"/>
          <p:cNvSpPr txBox="1">
            <a:spLocks/>
          </p:cNvSpPr>
          <p:nvPr/>
        </p:nvSpPr>
        <p:spPr>
          <a:xfrm>
            <a:off x="593245" y="273679"/>
            <a:ext cx="6231758" cy="678904"/>
          </a:xfrm>
          <a:prstGeom prst="rect">
            <a:avLst/>
          </a:prstGeom>
          <a:solidFill>
            <a:srgbClr val="B700E2"/>
          </a:solidFill>
          <a:ln w="44450">
            <a:solidFill>
              <a:schemeClr val="bg1"/>
            </a:solidFill>
          </a:ln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5000"/>
              </a:lnSpc>
              <a:buClr>
                <a:srgbClr val="17365D"/>
              </a:buClr>
              <a:buSzPts val="1800"/>
              <a:defRPr/>
            </a:pPr>
            <a:r>
              <a:rPr lang="hy-AM" sz="2800" b="1" spc="300" dirty="0" smtClean="0">
                <a:ln w="0">
                  <a:noFill/>
                </a:ln>
                <a:solidFill>
                  <a:schemeClr val="bg1"/>
                </a:solidFill>
                <a:latin typeface="Sylfaen" pitchFamily="18" charset="0"/>
                <a:ea typeface="+mj-ea"/>
                <a:cs typeface="+mj-cs"/>
                <a:sym typeface="Merriweather"/>
              </a:rPr>
              <a:t>ԱՄՓՈՓՄԱՆ  ԹԵՄԱ</a:t>
            </a:r>
            <a:r>
              <a:rPr lang="ru-RU" sz="2800" b="1" spc="300" dirty="0" smtClean="0">
                <a:ln w="0">
                  <a:noFill/>
                </a:ln>
                <a:solidFill>
                  <a:schemeClr val="bg1"/>
                </a:solidFill>
                <a:latin typeface="Sylfaen" pitchFamily="18" charset="0"/>
                <a:ea typeface="+mj-ea"/>
                <a:cs typeface="+mj-cs"/>
                <a:sym typeface="Merriweather"/>
              </a:rPr>
              <a:t>ՆԵՐԸ </a:t>
            </a:r>
            <a:endParaRPr kumimoji="0" lang="hy-AM" sz="2800" b="1" i="0" u="none" strike="noStrike" kern="1200" cap="none" spc="300" normalizeH="0" baseline="0" noProof="0" dirty="0">
              <a:ln w="0">
                <a:noFill/>
              </a:ln>
              <a:solidFill>
                <a:schemeClr val="bg1"/>
              </a:solidFill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01081" y="4017523"/>
            <a:ext cx="3159547" cy="2631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4705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-7053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D7F5D7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y-AM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30287" y="739484"/>
                <a:ext cx="10440097" cy="1745927"/>
              </a:xfrm>
              <a:prstGeom prst="rect">
                <a:avLst/>
              </a:prstGeom>
              <a:solidFill>
                <a:srgbClr val="6CDDDA"/>
              </a:solidFill>
              <a:ln w="28575">
                <a:solidFill>
                  <a:schemeClr val="bg1"/>
                </a:solidFill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hy-AM" sz="2400" b="1" dirty="0" smtClean="0"/>
                  <a:t>                       </a:t>
                </a:r>
                <a:r>
                  <a:rPr lang="hy-AM" sz="2200" dirty="0" smtClean="0">
                    <a:latin typeface="Sylfaen" panose="010A0502050306030303" pitchFamily="18" charset="0"/>
                  </a:rPr>
                  <a:t>Որքա՞ն գումար պետք  է վճարեն  ներկարարին  </a:t>
                </a:r>
                <a14:m>
                  <m:oMath xmlns:m="http://schemas.openxmlformats.org/officeDocument/2006/math">
                    <m:r>
                      <a:rPr lang="hy-AM" sz="2200" b="1" i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y-AM" sz="22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hy-AM" sz="2200" b="1" i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b="1" i="0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hy-AM" sz="2200" b="1" dirty="0" smtClean="0">
                    <a:latin typeface="Sylfaen" pitchFamily="18" charset="0"/>
                  </a:rPr>
                  <a:t> մ  </a:t>
                </a:r>
                <a:r>
                  <a:rPr lang="hy-AM" sz="2200" dirty="0" smtClean="0">
                    <a:latin typeface="Sylfaen" pitchFamily="18" charset="0"/>
                  </a:rPr>
                  <a:t>լայնություն  և  </a:t>
                </a:r>
                <a14:m>
                  <m:oMath xmlns:m="http://schemas.openxmlformats.org/officeDocument/2006/math">
                    <m:r>
                      <a:rPr lang="hy-AM" sz="2200" b="1" i="0" smtClean="0">
                        <a:latin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1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y-AM" sz="22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y-AM" sz="22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hy-AM" sz="2200" dirty="0" smtClean="0">
                    <a:latin typeface="Sylfaen" pitchFamily="18" charset="0"/>
                  </a:rPr>
                  <a:t> </a:t>
                </a:r>
                <a:r>
                  <a:rPr lang="hy-AM" sz="2200" b="1" dirty="0" smtClean="0">
                    <a:latin typeface="Sylfaen" pitchFamily="18" charset="0"/>
                  </a:rPr>
                  <a:t>մ </a:t>
                </a:r>
                <a:r>
                  <a:rPr lang="hy-AM" sz="2200" dirty="0" smtClean="0">
                    <a:latin typeface="Sylfaen" pitchFamily="18" charset="0"/>
                  </a:rPr>
                  <a:t> երկարություն  ունեցող ուղղանկյունաձև  լողավազանի  հատակը  ներկելու  համար,  եթե  յուրաքանչյուր  քառակուսի մետրի  համար  նա  պահանջել  է  </a:t>
                </a:r>
                <a:r>
                  <a:rPr lang="hy-AM" sz="2200" b="1" dirty="0" smtClean="0">
                    <a:latin typeface="Sylfaen" pitchFamily="18" charset="0"/>
                  </a:rPr>
                  <a:t>1200 դրամ</a:t>
                </a:r>
                <a:r>
                  <a:rPr lang="hy-AM" sz="2200" dirty="0" smtClean="0">
                    <a:latin typeface="Sylfaen" pitchFamily="18" charset="0"/>
                  </a:rPr>
                  <a:t>։ </a:t>
                </a:r>
                <a:endParaRPr lang="ru-RU" sz="2200" dirty="0" smtClean="0"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287" y="739484"/>
                <a:ext cx="10440097" cy="1745927"/>
              </a:xfrm>
              <a:prstGeom prst="rect">
                <a:avLst/>
              </a:prstGeom>
              <a:blipFill>
                <a:blip r:embed="rId2"/>
                <a:stretch>
                  <a:fillRect l="-115"/>
                </a:stretch>
              </a:blipFill>
              <a:ln w="28575">
                <a:solidFill>
                  <a:schemeClr val="bg1"/>
                </a:solidFill>
              </a:ln>
              <a:effectLst>
                <a:outerShdw blurRad="50800" dist="889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246217" y="187036"/>
            <a:ext cx="2529010" cy="998480"/>
            <a:chOff x="431141" y="4190999"/>
            <a:chExt cx="4521859" cy="1785279"/>
          </a:xfrm>
        </p:grpSpPr>
        <p:grpSp>
          <p:nvGrpSpPr>
            <p:cNvPr id="4" name="Group 13"/>
            <p:cNvGrpSpPr/>
            <p:nvPr/>
          </p:nvGrpSpPr>
          <p:grpSpPr>
            <a:xfrm>
              <a:off x="768173" y="4190999"/>
              <a:ext cx="4184827" cy="1785279"/>
              <a:chOff x="5270457" y="5486916"/>
              <a:chExt cx="3797343" cy="1606691"/>
            </a:xfrm>
          </p:grpSpPr>
          <p:pic>
            <p:nvPicPr>
              <p:cNvPr id="58" name="Picture 2" descr="C:\Users\мм\Desktop\Buttons\43678427-vector-illustration-of-school-subject-icon-for-design-website-background-banner-infographic-learning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t="32692" r="2000" b="34615"/>
              <a:stretch>
                <a:fillRect/>
              </a:stretch>
            </p:blipFill>
            <p:spPr bwMode="auto">
              <a:xfrm>
                <a:off x="5334000" y="5486916"/>
                <a:ext cx="3733800" cy="1606691"/>
              </a:xfrm>
              <a:prstGeom prst="rect">
                <a:avLst/>
              </a:prstGeom>
              <a:noFill/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9" name="Rounded Rectangle 58"/>
              <p:cNvSpPr/>
              <p:nvPr/>
            </p:nvSpPr>
            <p:spPr>
              <a:xfrm>
                <a:off x="5270457" y="5703152"/>
                <a:ext cx="2730543" cy="1086027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31141" y="4553862"/>
              <a:ext cx="3128279" cy="880486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E6BA00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ln w="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ԽՆԴԻՐ 1</a:t>
              </a:r>
              <a:r>
                <a:rPr lang="en-CA" sz="2600" b="1" dirty="0" smtClean="0">
                  <a:ln w="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 </a:t>
              </a:r>
              <a:endParaRPr lang="en-CA" sz="2600" b="1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endParaRPr>
            </a:p>
          </p:txBody>
        </p:sp>
      </p:grpSp>
      <p:sp>
        <p:nvSpPr>
          <p:cNvPr id="60" name="TextBox 17">
            <a:hlinkClick r:id="" action="ppaction://noaction"/>
          </p:cNvPr>
          <p:cNvSpPr txBox="1"/>
          <p:nvPr/>
        </p:nvSpPr>
        <p:spPr>
          <a:xfrm>
            <a:off x="5476727" y="2801386"/>
            <a:ext cx="2088245" cy="492443"/>
          </a:xfrm>
          <a:prstGeom prst="rect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600" b="1" dirty="0" smtClean="0">
                <a:ln w="0"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2600" b="1" dirty="0" smtClean="0">
                <a:ln w="0"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2600" b="1" dirty="0" smtClean="0">
                <a:ln w="0"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600" b="1" dirty="0">
              <a:ln w="0">
                <a:noFill/>
              </a:ln>
              <a:solidFill>
                <a:srgbClr val="FFFFFF"/>
              </a:solidFill>
              <a:effectLst/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8" r="12790" b="10301"/>
          <a:stretch/>
        </p:blipFill>
        <p:spPr bwMode="auto">
          <a:xfrm>
            <a:off x="9690759" y="3675481"/>
            <a:ext cx="2347275" cy="3026979"/>
          </a:xfrm>
          <a:prstGeom prst="rect">
            <a:avLst/>
          </a:prstGeom>
          <a:noFill/>
        </p:spPr>
      </p:pic>
      <p:sp>
        <p:nvSpPr>
          <p:cNvPr id="53" name="TextBox 52"/>
          <p:cNvSpPr txBox="1"/>
          <p:nvPr/>
        </p:nvSpPr>
        <p:spPr>
          <a:xfrm>
            <a:off x="237084" y="3940424"/>
            <a:ext cx="2732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i="1" dirty="0" smtClean="0">
                <a:ln w="0">
                  <a:noFill/>
                </a:ln>
                <a:latin typeface="Sylfaen" pitchFamily="18" charset="0"/>
              </a:rPr>
              <a:t>Լողավազանի  հատակի  մակերեսը՝</a:t>
            </a:r>
            <a:r>
              <a:rPr lang="ru-RU" sz="2000" i="1" dirty="0" smtClean="0">
                <a:ln w="0">
                  <a:noFill/>
                </a:ln>
                <a:latin typeface="Sylfaen" pitchFamily="18" charset="0"/>
              </a:rPr>
              <a:t>       </a:t>
            </a:r>
            <a:endParaRPr lang="en-CA" sz="2000" i="1" dirty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17616" y="3949851"/>
            <a:ext cx="8968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(</a:t>
            </a:r>
            <a:r>
              <a:rPr lang="hy-AM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մ²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)    </a:t>
            </a:r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</a:rPr>
              <a:t> </a:t>
            </a:r>
            <a:endParaRPr lang="en-CA" sz="3000" b="1" i="1" dirty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257220" y="6167481"/>
            <a:ext cx="363005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n w="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ylfaen" pitchFamily="18" charset="0"/>
              </a:rPr>
              <a:t> </a:t>
            </a:r>
            <a:r>
              <a:rPr lang="ru-RU" sz="2800" i="1" dirty="0" smtClean="0">
                <a:ln w="0">
                  <a:noFill/>
                </a:ln>
                <a:latin typeface="Sylfaen" pitchFamily="18" charset="0"/>
              </a:rPr>
              <a:t>Պատ.`  </a:t>
            </a:r>
            <a:r>
              <a:rPr lang="hy-AM" sz="2800" b="1" i="1" dirty="0" smtClean="0">
                <a:ln w="0">
                  <a:solidFill>
                    <a:srgbClr val="FF2F2F"/>
                  </a:solidFill>
                </a:ln>
                <a:solidFill>
                  <a:srgbClr val="FF7171"/>
                </a:solidFill>
                <a:latin typeface="Sylfaen" pitchFamily="18" charset="0"/>
              </a:rPr>
              <a:t>66780</a:t>
            </a:r>
            <a:r>
              <a:rPr lang="ru-RU" sz="2800" b="1" i="1" dirty="0" smtClean="0">
                <a:ln w="0">
                  <a:solidFill>
                    <a:srgbClr val="FF2F2F"/>
                  </a:solidFill>
                </a:ln>
                <a:solidFill>
                  <a:srgbClr val="FF7171"/>
                </a:solidFill>
                <a:latin typeface="Sylfaen" pitchFamily="18" charset="0"/>
              </a:rPr>
              <a:t> </a:t>
            </a:r>
            <a:r>
              <a:rPr lang="hy-AM" sz="2800" b="1" i="1" dirty="0" smtClean="0">
                <a:ln w="0">
                  <a:solidFill>
                    <a:srgbClr val="FF2F2F"/>
                  </a:solidFill>
                </a:ln>
                <a:solidFill>
                  <a:srgbClr val="FF7171"/>
                </a:solidFill>
                <a:latin typeface="Sylfaen" pitchFamily="18" charset="0"/>
              </a:rPr>
              <a:t>դրամ</a:t>
            </a:r>
            <a:r>
              <a:rPr lang="ru-RU" sz="2800" b="1" i="1" dirty="0" smtClean="0">
                <a:ln w="0">
                  <a:solidFill>
                    <a:srgbClr val="FF2F2F"/>
                  </a:solidFill>
                </a:ln>
                <a:solidFill>
                  <a:srgbClr val="FF7171"/>
                </a:solidFill>
                <a:latin typeface="Sylfaen" pitchFamily="18" charset="0"/>
              </a:rPr>
              <a:t>:</a:t>
            </a:r>
            <a:endParaRPr lang="en-CA" sz="2800" i="1" dirty="0">
              <a:ln w="0">
                <a:solidFill>
                  <a:srgbClr val="FF2F2F"/>
                </a:solidFill>
              </a:ln>
              <a:solidFill>
                <a:srgbClr val="FF7171"/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937407" y="3855744"/>
                <a:ext cx="2330308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07" y="3855744"/>
                <a:ext cx="2330308" cy="8347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88291" y="3847887"/>
                <a:ext cx="1623594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291" y="3847887"/>
                <a:ext cx="1623594" cy="834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598154" y="3849457"/>
                <a:ext cx="1004526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𝟏𝟏𝟏𝟑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154" y="3849457"/>
                <a:ext cx="1004526" cy="810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218230" y="5365694"/>
            <a:ext cx="2590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000" i="1" dirty="0" smtClean="0">
                <a:ln w="0">
                  <a:noFill/>
                </a:ln>
                <a:latin typeface="Sylfaen" pitchFamily="18" charset="0"/>
              </a:rPr>
              <a:t>Վճարվող  գումարը՝</a:t>
            </a:r>
            <a:r>
              <a:rPr lang="ru-RU" sz="2000" i="1" dirty="0" smtClean="0">
                <a:ln w="0">
                  <a:noFill/>
                </a:ln>
                <a:latin typeface="Sylfaen" pitchFamily="18" charset="0"/>
              </a:rPr>
              <a:t>       </a:t>
            </a:r>
            <a:endParaRPr lang="en-CA" sz="2000" i="1" dirty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04879" y="5280851"/>
            <a:ext cx="1509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(</a:t>
            </a:r>
            <a:r>
              <a:rPr lang="hy-AM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դրամ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)    </a:t>
            </a:r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</a:rPr>
              <a:t> </a:t>
            </a:r>
            <a:endParaRPr lang="en-CA" sz="3000" b="1" i="1" dirty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937405" y="5177317"/>
                <a:ext cx="260555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𝟏𝟏𝟏𝟑</m:t>
                        </m:r>
                      </m:num>
                      <m:den>
                        <m:r>
                          <a:rPr lang="hy-AM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𝟏𝟐𝟎𝟎</m:t>
                    </m:r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405" y="5177317"/>
                <a:ext cx="2605555" cy="80368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429232" y="5274727"/>
                <a:ext cx="10045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𝟔𝟔𝟕𝟖𝟎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32" y="5274727"/>
                <a:ext cx="1004526" cy="584775"/>
              </a:xfrm>
              <a:prstGeom prst="rect">
                <a:avLst/>
              </a:prstGeom>
              <a:blipFill>
                <a:blip r:embed="rId9"/>
                <a:stretch>
                  <a:fillRect r="-2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/>
          <p:cNvCxnSpPr/>
          <p:nvPr/>
        </p:nvCxnSpPr>
        <p:spPr>
          <a:xfrm flipV="1">
            <a:off x="3094549" y="5676471"/>
            <a:ext cx="598903" cy="304528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4135338" y="5365694"/>
            <a:ext cx="759426" cy="463042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296276" y="4958821"/>
                <a:ext cx="457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24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en-CA" sz="24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6276" y="4958821"/>
                <a:ext cx="45762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230821" y="5903625"/>
                <a:ext cx="457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24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sz="24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0821" y="5903625"/>
                <a:ext cx="45762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1887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0" grpId="0" animBg="1"/>
      <p:bldP spid="53" grpId="0"/>
      <p:bldP spid="34" grpId="0"/>
      <p:bldP spid="68" grpId="0" animBg="1"/>
      <p:bldP spid="28" grpId="0"/>
      <p:bldP spid="29" grpId="0"/>
      <p:bldP spid="42" grpId="0"/>
      <p:bldP spid="45" grpId="0"/>
      <p:bldP spid="49" grpId="0"/>
      <p:bldP spid="50" grpId="0"/>
      <p:bldP spid="52" grpId="0"/>
      <p:bldP spid="56" grpId="0"/>
      <p:bldP spid="6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-7053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D7F5D7"/>
            </a:solidFill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y-AM" dirty="0"/>
          </a:p>
        </p:txBody>
      </p:sp>
      <p:sp>
        <p:nvSpPr>
          <p:cNvPr id="13" name="TextBox 12"/>
          <p:cNvSpPr txBox="1"/>
          <p:nvPr/>
        </p:nvSpPr>
        <p:spPr>
          <a:xfrm>
            <a:off x="1536570" y="864348"/>
            <a:ext cx="9275973" cy="1354217"/>
          </a:xfrm>
          <a:prstGeom prst="rect">
            <a:avLst/>
          </a:prstGeom>
          <a:solidFill>
            <a:srgbClr val="6CDDDA"/>
          </a:solidFill>
          <a:ln w="28575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Sylfaen" pitchFamily="18" charset="0"/>
              </a:rPr>
              <a:t>                     </a:t>
            </a:r>
            <a:r>
              <a:rPr lang="en-US" sz="2000" dirty="0" err="1" smtClean="0">
                <a:latin typeface="Sylfaen" panose="010A0502050306030303" pitchFamily="18" charset="0"/>
              </a:rPr>
              <a:t>Երկու</a:t>
            </a:r>
            <a:r>
              <a:rPr lang="en-US" sz="2000" dirty="0" smtClean="0">
                <a:latin typeface="Sylfaen" panose="010A0502050306030303" pitchFamily="18" charset="0"/>
              </a:rPr>
              <a:t>  </a:t>
            </a:r>
            <a:r>
              <a:rPr lang="en-US" sz="2000" dirty="0" err="1">
                <a:latin typeface="Sylfaen" panose="010A0502050306030303" pitchFamily="18" charset="0"/>
              </a:rPr>
              <a:t>հեծանվորդ</a:t>
            </a:r>
            <a:r>
              <a:rPr lang="en-US" sz="2000" dirty="0">
                <a:latin typeface="Sylfaen" panose="010A0502050306030303" pitchFamily="18" charset="0"/>
              </a:rPr>
              <a:t>  </a:t>
            </a:r>
            <a:r>
              <a:rPr lang="en-US" sz="2000" dirty="0" err="1">
                <a:latin typeface="Sylfaen" panose="010A0502050306030303" pitchFamily="18" charset="0"/>
              </a:rPr>
              <a:t>միաժամանակ</a:t>
            </a:r>
            <a:r>
              <a:rPr lang="en-US" sz="2000" dirty="0">
                <a:latin typeface="Sylfaen" panose="010A0502050306030303" pitchFamily="18" charset="0"/>
              </a:rPr>
              <a:t>  </a:t>
            </a:r>
            <a:r>
              <a:rPr lang="en-US" sz="2000" dirty="0" err="1">
                <a:latin typeface="Sylfaen" panose="010A0502050306030303" pitchFamily="18" charset="0"/>
              </a:rPr>
              <a:t>դուրս</a:t>
            </a:r>
            <a:r>
              <a:rPr lang="en-US" sz="2000" dirty="0">
                <a:latin typeface="Sylfaen" panose="010A0502050306030303" pitchFamily="18" charset="0"/>
              </a:rPr>
              <a:t>  </a:t>
            </a:r>
            <a:r>
              <a:rPr lang="en-US" sz="2000" dirty="0" err="1">
                <a:latin typeface="Sylfaen" panose="010A0502050306030303" pitchFamily="18" charset="0"/>
              </a:rPr>
              <a:t>եկան</a:t>
            </a:r>
            <a:r>
              <a:rPr lang="en-US" sz="2000" dirty="0">
                <a:latin typeface="Sylfaen" panose="010A0502050306030303" pitchFamily="18" charset="0"/>
              </a:rPr>
              <a:t> </a:t>
            </a:r>
            <a:r>
              <a:rPr lang="hy-AM" sz="2000" dirty="0">
                <a:latin typeface="Sylfaen" panose="010A0502050306030303" pitchFamily="18" charset="0"/>
              </a:rPr>
              <a:t> </a:t>
            </a:r>
            <a:r>
              <a:rPr lang="en-US" sz="2000" dirty="0" smtClean="0">
                <a:latin typeface="Sylfaen" panose="010A0502050306030303" pitchFamily="18" charset="0"/>
              </a:rPr>
              <a:t> </a:t>
            </a:r>
            <a:r>
              <a:rPr lang="en-US" sz="2000" i="1" dirty="0" smtClean="0">
                <a:latin typeface="Sylfaen" panose="010A0502050306030303" pitchFamily="18" charset="0"/>
              </a:rPr>
              <a:t>A   </a:t>
            </a:r>
            <a:r>
              <a:rPr lang="en-US" sz="2000" dirty="0" err="1" smtClean="0">
                <a:latin typeface="Sylfaen" panose="010A0502050306030303" pitchFamily="18" charset="0"/>
              </a:rPr>
              <a:t>վայրից</a:t>
            </a:r>
            <a:r>
              <a:rPr lang="en-US" sz="2000" dirty="0" smtClean="0">
                <a:latin typeface="Sylfaen" panose="010A0502050306030303" pitchFamily="18" charset="0"/>
              </a:rPr>
              <a:t>  </a:t>
            </a:r>
            <a:r>
              <a:rPr lang="en-US" sz="2000" dirty="0">
                <a:latin typeface="Sylfaen" panose="010A0502050306030303" pitchFamily="18" charset="0"/>
              </a:rPr>
              <a:t>և  </a:t>
            </a:r>
            <a:r>
              <a:rPr lang="en-US" sz="2000" dirty="0" err="1" smtClean="0">
                <a:latin typeface="Sylfaen" panose="010A0502050306030303" pitchFamily="18" charset="0"/>
              </a:rPr>
              <a:t>շարժվ</a:t>
            </a:r>
            <a:r>
              <a:rPr lang="hy-AM" sz="2000" dirty="0" smtClean="0">
                <a:latin typeface="Sylfaen" panose="010A0502050306030303" pitchFamily="18" charset="0"/>
              </a:rPr>
              <a:t>եցի</a:t>
            </a:r>
            <a:r>
              <a:rPr lang="en-US" sz="2000" dirty="0" smtClean="0">
                <a:latin typeface="Sylfaen" panose="010A0502050306030303" pitchFamily="18" charset="0"/>
              </a:rPr>
              <a:t>ն  </a:t>
            </a:r>
            <a:r>
              <a:rPr lang="hy-AM" sz="2000" b="1" dirty="0" smtClean="0">
                <a:latin typeface="Sylfaen" panose="010A0502050306030303" pitchFamily="18" charset="0"/>
              </a:rPr>
              <a:t>75</a:t>
            </a:r>
            <a:r>
              <a:rPr lang="en-US" sz="2000" b="1" dirty="0" smtClean="0">
                <a:latin typeface="Sylfaen" panose="010A0502050306030303" pitchFamily="18" charset="0"/>
              </a:rPr>
              <a:t> </a:t>
            </a:r>
            <a:r>
              <a:rPr lang="en-US" sz="2000" b="1" dirty="0" err="1">
                <a:latin typeface="Sylfaen" panose="010A0502050306030303" pitchFamily="18" charset="0"/>
              </a:rPr>
              <a:t>կմ</a:t>
            </a:r>
            <a:r>
              <a:rPr lang="en-US" sz="2000" b="1" dirty="0">
                <a:latin typeface="Sylfaen" panose="010A0502050306030303" pitchFamily="18" charset="0"/>
              </a:rPr>
              <a:t>  </a:t>
            </a:r>
            <a:r>
              <a:rPr lang="en-US" sz="2000" dirty="0" err="1">
                <a:latin typeface="Sylfaen" panose="010A0502050306030303" pitchFamily="18" charset="0"/>
              </a:rPr>
              <a:t>հեռավորության</a:t>
            </a:r>
            <a:r>
              <a:rPr lang="en-US" sz="2000" dirty="0">
                <a:latin typeface="Sylfaen" panose="010A0502050306030303" pitchFamily="18" charset="0"/>
              </a:rPr>
              <a:t>  </a:t>
            </a:r>
            <a:r>
              <a:rPr lang="en-US" sz="2000" dirty="0" err="1">
                <a:latin typeface="Sylfaen" panose="010A0502050306030303" pitchFamily="18" charset="0"/>
              </a:rPr>
              <a:t>վրա</a:t>
            </a:r>
            <a:r>
              <a:rPr lang="en-US" sz="2000" dirty="0">
                <a:latin typeface="Sylfaen" panose="010A0502050306030303" pitchFamily="18" charset="0"/>
              </a:rPr>
              <a:t>  </a:t>
            </a:r>
            <a:r>
              <a:rPr lang="en-US" sz="2000" dirty="0" err="1">
                <a:latin typeface="Sylfaen" panose="010A0502050306030303" pitchFamily="18" charset="0"/>
              </a:rPr>
              <a:t>գտնվող</a:t>
            </a:r>
            <a:r>
              <a:rPr lang="en-US" sz="2000" dirty="0">
                <a:latin typeface="Sylfaen" panose="010A0502050306030303" pitchFamily="18" charset="0"/>
              </a:rPr>
              <a:t>  </a:t>
            </a:r>
            <a:r>
              <a:rPr lang="en-US" sz="2000" i="1" dirty="0">
                <a:latin typeface="Sylfaen" panose="010A0502050306030303" pitchFamily="18" charset="0"/>
              </a:rPr>
              <a:t>B  </a:t>
            </a:r>
            <a:r>
              <a:rPr lang="en-US" sz="2000" dirty="0" err="1">
                <a:latin typeface="Sylfaen" panose="010A0502050306030303" pitchFamily="18" charset="0"/>
              </a:rPr>
              <a:t>վայրը</a:t>
            </a:r>
            <a:r>
              <a:rPr lang="en-US" sz="2000" dirty="0">
                <a:latin typeface="Sylfaen" panose="010A0502050306030303" pitchFamily="18" charset="0"/>
              </a:rPr>
              <a:t>:  </a:t>
            </a:r>
            <a:r>
              <a:rPr lang="en-US" sz="2000" dirty="0" err="1">
                <a:latin typeface="Sylfaen" panose="010A0502050306030303" pitchFamily="18" charset="0"/>
              </a:rPr>
              <a:t>Նրանցից</a:t>
            </a:r>
            <a:r>
              <a:rPr lang="en-US" sz="2000" dirty="0">
                <a:latin typeface="Sylfaen" panose="010A0502050306030303" pitchFamily="18" charset="0"/>
              </a:rPr>
              <a:t>  </a:t>
            </a:r>
            <a:r>
              <a:rPr lang="en-US" sz="2000" dirty="0" smtClean="0">
                <a:latin typeface="Sylfaen" panose="010A0502050306030303" pitchFamily="18" charset="0"/>
              </a:rPr>
              <a:t>ո</a:t>
            </a:r>
            <a:r>
              <a:rPr lang="hy-AM" sz="2000" dirty="0" smtClean="0">
                <a:latin typeface="Sylfaen" panose="010A0502050306030303" pitchFamily="18" charset="0"/>
              </a:rPr>
              <a:t>րի</a:t>
            </a:r>
            <a:r>
              <a:rPr lang="en-US" sz="2000" dirty="0" smtClean="0">
                <a:latin typeface="Sylfaen" panose="010A0502050306030303" pitchFamily="18" charset="0"/>
              </a:rPr>
              <a:t>՞  ա</a:t>
            </a:r>
            <a:r>
              <a:rPr lang="hy-AM" sz="2000" dirty="0" smtClean="0">
                <a:latin typeface="Sylfaen" panose="010A0502050306030303" pitchFamily="18" charset="0"/>
              </a:rPr>
              <a:t>րագությունն  է  ավելի մեծ  և  որքանո՞վ, եթե  առաջին  հեծանվորդը </a:t>
            </a:r>
            <a:r>
              <a:rPr lang="en-US" sz="2000" i="1" dirty="0">
                <a:latin typeface="Sylfaen" panose="010A0502050306030303" pitchFamily="18" charset="0"/>
              </a:rPr>
              <a:t>B  </a:t>
            </a:r>
            <a:r>
              <a:rPr lang="en-US" sz="2000" dirty="0" err="1" smtClean="0">
                <a:latin typeface="Sylfaen" panose="010A0502050306030303" pitchFamily="18" charset="0"/>
              </a:rPr>
              <a:t>վայր</a:t>
            </a:r>
            <a:r>
              <a:rPr lang="hy-AM" sz="2000" dirty="0" smtClean="0">
                <a:latin typeface="Sylfaen" panose="010A0502050306030303" pitchFamily="18" charset="0"/>
              </a:rPr>
              <a:t>  հասավ  </a:t>
            </a:r>
            <a:r>
              <a:rPr lang="hy-AM" sz="2000" b="1" dirty="0" smtClean="0">
                <a:latin typeface="Sylfaen" panose="010A0502050306030303" pitchFamily="18" charset="0"/>
              </a:rPr>
              <a:t>3 ժ</a:t>
            </a:r>
            <a:r>
              <a:rPr lang="hy-AM" sz="2000" dirty="0" smtClean="0">
                <a:latin typeface="Sylfaen" panose="010A0502050306030303" pitchFamily="18" charset="0"/>
              </a:rPr>
              <a:t>  հետո,  իսկ  երկրորդը՝  </a:t>
            </a:r>
            <a:r>
              <a:rPr lang="hy-AM" sz="2000" b="1" dirty="0" smtClean="0">
                <a:latin typeface="Sylfaen" panose="010A0502050306030303" pitchFamily="18" charset="0"/>
              </a:rPr>
              <a:t>1 ժ</a:t>
            </a:r>
            <a:r>
              <a:rPr lang="hy-AM" sz="2000" dirty="0" smtClean="0">
                <a:latin typeface="Sylfaen" panose="010A0502050306030303" pitchFamily="18" charset="0"/>
              </a:rPr>
              <a:t> ավելի ուշ։</a:t>
            </a:r>
            <a:endParaRPr lang="hy-AM" sz="2000" i="1" dirty="0">
              <a:latin typeface="Sylfaen" pitchFamily="18" charset="0"/>
            </a:endParaRPr>
          </a:p>
        </p:txBody>
      </p:sp>
      <p:grpSp>
        <p:nvGrpSpPr>
          <p:cNvPr id="3" name="Group 49"/>
          <p:cNvGrpSpPr>
            <a:grpSpLocks noChangeAspect="1"/>
          </p:cNvGrpSpPr>
          <p:nvPr/>
        </p:nvGrpSpPr>
        <p:grpSpPr>
          <a:xfrm>
            <a:off x="246217" y="187036"/>
            <a:ext cx="2529010" cy="998480"/>
            <a:chOff x="431141" y="4190999"/>
            <a:chExt cx="4521859" cy="1785279"/>
          </a:xfrm>
        </p:grpSpPr>
        <p:grpSp>
          <p:nvGrpSpPr>
            <p:cNvPr id="4" name="Group 13"/>
            <p:cNvGrpSpPr/>
            <p:nvPr/>
          </p:nvGrpSpPr>
          <p:grpSpPr>
            <a:xfrm>
              <a:off x="768173" y="4190999"/>
              <a:ext cx="4184827" cy="1785279"/>
              <a:chOff x="5270457" y="5486916"/>
              <a:chExt cx="3797343" cy="1606691"/>
            </a:xfrm>
          </p:grpSpPr>
          <p:pic>
            <p:nvPicPr>
              <p:cNvPr id="58" name="Picture 2" descr="C:\Users\мм\Desktop\Buttons\43678427-vector-illustration-of-school-subject-icon-for-design-website-background-banner-infographic-learning.jp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 t="32692" r="2000" b="34615"/>
              <a:stretch>
                <a:fillRect/>
              </a:stretch>
            </p:blipFill>
            <p:spPr bwMode="auto">
              <a:xfrm>
                <a:off x="5334000" y="5486916"/>
                <a:ext cx="3733800" cy="1606691"/>
              </a:xfrm>
              <a:prstGeom prst="rect">
                <a:avLst/>
              </a:prstGeom>
              <a:noFill/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59" name="Rounded Rectangle 58"/>
              <p:cNvSpPr/>
              <p:nvPr/>
            </p:nvSpPr>
            <p:spPr>
              <a:xfrm>
                <a:off x="5270457" y="5703152"/>
                <a:ext cx="2730543" cy="1086027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431141" y="4553862"/>
              <a:ext cx="3128279" cy="880486"/>
            </a:xfrm>
            <a:prstGeom prst="rect">
              <a:avLst/>
            </a:prstGeom>
            <a:solidFill>
              <a:srgbClr val="FF5050"/>
            </a:solidFill>
            <a:ln>
              <a:solidFill>
                <a:srgbClr val="E6BA00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600" b="1" dirty="0" smtClean="0">
                  <a:ln w="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ԽՆԴԻՐ </a:t>
              </a:r>
              <a:r>
                <a:rPr lang="hy-AM" sz="2600" b="1" dirty="0" smtClean="0">
                  <a:ln w="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2</a:t>
              </a:r>
              <a:r>
                <a:rPr lang="en-CA" sz="2600" b="1" dirty="0" smtClean="0">
                  <a:ln w="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 </a:t>
              </a:r>
              <a:endParaRPr lang="en-CA" sz="2600" b="1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endParaRPr>
            </a:p>
          </p:txBody>
        </p:sp>
      </p:grpSp>
      <p:sp>
        <p:nvSpPr>
          <p:cNvPr id="60" name="TextBox 17">
            <a:hlinkClick r:id="" action="ppaction://noaction"/>
          </p:cNvPr>
          <p:cNvSpPr txBox="1"/>
          <p:nvPr/>
        </p:nvSpPr>
        <p:spPr>
          <a:xfrm>
            <a:off x="5373032" y="2396039"/>
            <a:ext cx="2088245" cy="492443"/>
          </a:xfrm>
          <a:prstGeom prst="rect">
            <a:avLst/>
          </a:prstGeom>
          <a:solidFill>
            <a:srgbClr val="FF5050"/>
          </a:solidFill>
          <a:ln w="28575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CA" sz="2600" b="1" dirty="0" smtClean="0">
                <a:ln w="0"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</a:t>
            </a:r>
            <a:r>
              <a:rPr lang="en-CA" sz="2600" b="1" dirty="0" smtClean="0">
                <a:ln w="0"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ԼՈՒԾՈՒՄ</a:t>
            </a:r>
            <a:r>
              <a:rPr lang="en-CA" sz="2600" b="1" dirty="0" smtClean="0">
                <a:ln w="0">
                  <a:noFill/>
                </a:ln>
                <a:solidFill>
                  <a:srgbClr val="FFFFFF"/>
                </a:solidFill>
                <a:effectLst/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600" b="1" dirty="0">
              <a:ln w="0">
                <a:noFill/>
              </a:ln>
              <a:solidFill>
                <a:srgbClr val="FFFFFF"/>
              </a:solidFill>
              <a:effectLst/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73570" y="3315052"/>
            <a:ext cx="166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000" b="1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7</a:t>
            </a:r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5 :</a:t>
            </a:r>
            <a:r>
              <a:rPr lang="hy-AM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 </a:t>
            </a:r>
            <a:r>
              <a:rPr lang="hy-AM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3</a:t>
            </a:r>
            <a:r>
              <a:rPr lang="ru-RU" sz="2800" b="1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 </a:t>
            </a:r>
            <a:r>
              <a:rPr lang="ru-RU" sz="3200" b="1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=</a:t>
            </a:r>
            <a:r>
              <a:rPr lang="hy-AM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 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    </a:t>
            </a:r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</a:rPr>
              <a:t> </a:t>
            </a:r>
            <a:endParaRPr lang="en-CA" sz="3000" b="1" i="1" dirty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272725" y="3343679"/>
            <a:ext cx="1833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000" b="1" dirty="0" smtClean="0">
                <a:ln w="0">
                  <a:solidFill>
                    <a:srgbClr val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25 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(</a:t>
            </a:r>
            <a:r>
              <a:rPr lang="hy-AM" sz="3000" b="1" dirty="0" smtClean="0">
                <a:ln w="0">
                  <a:solidFill>
                    <a:srgbClr val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կմ/ժ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)    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</a:rPr>
              <a:t> </a:t>
            </a:r>
            <a:endParaRPr lang="en-CA" sz="3000" b="1" i="1" dirty="0">
              <a:ln w="0">
                <a:solidFill>
                  <a:srgbClr val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592336" y="4562573"/>
            <a:ext cx="3499088" cy="2238455"/>
            <a:chOff x="7559406" y="3846769"/>
            <a:chExt cx="4532018" cy="2954259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8913183" y="3846769"/>
              <a:ext cx="3178241" cy="2907534"/>
            </a:xfrm>
            <a:prstGeom prst="rect">
              <a:avLst/>
            </a:prstGeom>
            <a:noFill/>
          </p:spPr>
        </p:pic>
        <p:pic>
          <p:nvPicPr>
            <p:cNvPr id="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59406" y="4030939"/>
              <a:ext cx="2939086" cy="2770089"/>
            </a:xfrm>
            <a:prstGeom prst="rect">
              <a:avLst/>
            </a:prstGeom>
            <a:noFill/>
          </p:spPr>
        </p:pic>
      </p:grpSp>
      <p:sp>
        <p:nvSpPr>
          <p:cNvPr id="29" name="TextBox 28"/>
          <p:cNvSpPr txBox="1"/>
          <p:nvPr/>
        </p:nvSpPr>
        <p:spPr>
          <a:xfrm>
            <a:off x="237084" y="3318249"/>
            <a:ext cx="273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i="1" dirty="0" smtClean="0">
                <a:ln w="0">
                  <a:noFill/>
                </a:ln>
                <a:latin typeface="Sylfaen" pitchFamily="18" charset="0"/>
              </a:rPr>
              <a:t>Առաջին  հեծանվորդի  արագությունը՝</a:t>
            </a:r>
            <a:r>
              <a:rPr lang="ru-RU" i="1" dirty="0" smtClean="0">
                <a:ln w="0">
                  <a:noFill/>
                </a:ln>
                <a:latin typeface="Sylfaen" pitchFamily="18" charset="0"/>
              </a:rPr>
              <a:t>       </a:t>
            </a:r>
            <a:endParaRPr lang="en-CA" i="1" dirty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4952541" y="4063716"/>
                <a:ext cx="1232962" cy="808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𝟕𝟓</m:t>
                        </m:r>
                      </m:num>
                      <m:den>
                        <m:r>
                          <a:rPr lang="en-US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541" y="4063716"/>
                <a:ext cx="1232962" cy="8086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5774913" y="4051853"/>
                <a:ext cx="107600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hy-AM" sz="3200" b="1" dirty="0" smtClean="0">
                    <a:ln w="0">
                      <a:solidFill>
                        <a:srgbClr val="434343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434343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13" y="4051853"/>
                <a:ext cx="1076004" cy="8323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3030367" y="4154712"/>
            <a:ext cx="1985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000" b="1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7</a:t>
            </a:r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5 :</a:t>
            </a:r>
            <a:r>
              <a:rPr lang="hy-AM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 (</a:t>
            </a:r>
            <a:r>
              <a:rPr lang="en-US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3+1)</a:t>
            </a:r>
            <a:r>
              <a:rPr lang="hy-AM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 </a:t>
            </a:r>
            <a:r>
              <a:rPr lang="en-US" sz="3200" b="1" dirty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=</a:t>
            </a:r>
            <a:r>
              <a:rPr lang="hy-AM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 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    </a:t>
            </a:r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</a:rPr>
              <a:t> </a:t>
            </a:r>
            <a:endParaRPr lang="en-CA" sz="3000" b="1" i="1" dirty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01671" y="4182505"/>
            <a:ext cx="1204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(</a:t>
            </a:r>
            <a:r>
              <a:rPr lang="hy-AM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  <a:ea typeface="Cambria Math"/>
              </a:rPr>
              <a:t>կմ/</a:t>
            </a:r>
            <a:r>
              <a:rPr lang="hy-AM" sz="3000" b="1" dirty="0" smtClean="0">
                <a:ln w="0">
                  <a:solidFill>
                    <a:srgbClr val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ժ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)    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</a:rPr>
              <a:t> </a:t>
            </a:r>
            <a:endParaRPr lang="en-CA" sz="3000" b="1" i="1" dirty="0">
              <a:ln w="0">
                <a:solidFill>
                  <a:srgbClr val="000000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3881" y="4157909"/>
            <a:ext cx="2732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i="1" dirty="0" smtClean="0">
                <a:ln w="0">
                  <a:noFill/>
                </a:ln>
                <a:latin typeface="Sylfaen" pitchFamily="18" charset="0"/>
              </a:rPr>
              <a:t>Երկրորդ  հեծանվորդի  արագությունը՝</a:t>
            </a:r>
            <a:r>
              <a:rPr lang="ru-RU" i="1" dirty="0" smtClean="0">
                <a:ln w="0">
                  <a:noFill/>
                </a:ln>
                <a:latin typeface="Sylfaen" pitchFamily="18" charset="0"/>
              </a:rPr>
              <a:t>       </a:t>
            </a:r>
            <a:endParaRPr lang="en-CA" i="1" dirty="0">
              <a:ln w="0">
                <a:noFill/>
              </a:ln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20022" y="5050054"/>
                <a:ext cx="1833888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Cambria Math"/>
                  </a:rPr>
                  <a:t>25</a:t>
                </a:r>
                <a:r>
                  <a:rPr lang="en-US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Cambria Math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8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𝟏𝟖</m:t>
                    </m:r>
                    <m:f>
                      <m:fPr>
                        <m:ctrlPr>
                          <a:rPr lang="en-CA" sz="28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Cambria Math"/>
                  </a:rPr>
                  <a:t> =</a:t>
                </a:r>
                <a:r>
                  <a:rPr lang="ru-RU" sz="3000" b="1" dirty="0" smtClean="0">
                    <a:ln w="0">
                      <a:solidFill>
                        <a:srgbClr val="000000"/>
                      </a:solidFill>
                    </a:ln>
                    <a:solidFill>
                      <a:srgbClr val="7F7F7F"/>
                    </a:solidFill>
                    <a:latin typeface="Sylfaen" pitchFamily="18" charset="0"/>
                  </a:rPr>
                  <a:t>    </a:t>
                </a:r>
                <a:r>
                  <a:rPr lang="ru-RU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</a:rPr>
                  <a:t> </a:t>
                </a:r>
                <a:endParaRPr lang="en-CA" sz="3000" b="1" i="1" dirty="0">
                  <a:ln w="0">
                    <a:solidFill>
                      <a:schemeClr val="tx1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22" y="5050054"/>
                <a:ext cx="1833888" cy="7126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465550" y="5051622"/>
                <a:ext cx="3186812" cy="75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Cambria Math"/>
                  </a:rPr>
                  <a:t>24</a:t>
                </a:r>
                <a:r>
                  <a:rPr lang="en-US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Cambria Math"/>
                  </a:rPr>
                  <a:t> - </a:t>
                </a:r>
                <a14:m>
                  <m:oMath xmlns:m="http://schemas.openxmlformats.org/officeDocument/2006/math">
                    <m:r>
                      <a:rPr lang="en-US" sz="2800" b="1" i="1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hy-AM" sz="28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28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CA" sz="28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num>
                          <m:den>
                            <m:r>
                              <a:rPr lang="en-US" sz="28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8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CA" sz="28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800" b="1" i="1">
                                <a:ln w="0">
                                  <a:solidFill>
                                    <a:srgbClr val="434343"/>
                                  </a:solidFill>
                                </a:ln>
                                <a:solidFill>
                                  <a:schemeClr val="bg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Cambria Math"/>
                  </a:rPr>
                  <a:t> =</a:t>
                </a:r>
                <a:r>
                  <a:rPr lang="ru-RU" sz="3000" b="1" dirty="0" smtClean="0">
                    <a:ln w="0">
                      <a:solidFill>
                        <a:srgbClr val="000000"/>
                      </a:solidFill>
                    </a:ln>
                    <a:solidFill>
                      <a:srgbClr val="7F7F7F"/>
                    </a:solidFill>
                    <a:latin typeface="Sylfaen" pitchFamily="18" charset="0"/>
                  </a:rPr>
                  <a:t>    </a:t>
                </a:r>
                <a:r>
                  <a:rPr lang="ru-RU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</a:rPr>
                  <a:t> </a:t>
                </a:r>
                <a:endParaRPr lang="en-CA" sz="3000" b="1" i="1" dirty="0">
                  <a:ln w="0">
                    <a:solidFill>
                      <a:schemeClr val="tx1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550" y="5051622"/>
                <a:ext cx="3186812" cy="7527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472706" y="5051625"/>
                <a:ext cx="741286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2800" b="1" i="1" smtClean="0">
                        <a:ln w="0">
                          <a:solidFill>
                            <a:srgbClr val="434343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𝟔</m:t>
                    </m:r>
                    <m:f>
                      <m:fPr>
                        <m:ctrlPr>
                          <a:rPr lang="en-CA" sz="28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n w="0">
                              <a:solidFill>
                                <a:srgbClr val="434343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  <a:ea typeface="Cambria Math"/>
                  </a:rPr>
                  <a:t> </a:t>
                </a:r>
                <a:r>
                  <a:rPr lang="ru-RU" sz="3000" b="1" dirty="0" smtClean="0">
                    <a:ln w="0">
                      <a:solidFill>
                        <a:srgbClr val="000000"/>
                      </a:solidFill>
                    </a:ln>
                    <a:solidFill>
                      <a:srgbClr val="7F7F7F"/>
                    </a:solidFill>
                    <a:latin typeface="Sylfaen" pitchFamily="18" charset="0"/>
                  </a:rPr>
                  <a:t>    </a:t>
                </a:r>
                <a:r>
                  <a:rPr lang="ru-RU" sz="3000" b="1" dirty="0" smtClean="0">
                    <a:ln w="0">
                      <a:solidFill>
                        <a:schemeClr val="tx1"/>
                      </a:solidFill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ylfaen" pitchFamily="18" charset="0"/>
                  </a:rPr>
                  <a:t> </a:t>
                </a:r>
                <a:endParaRPr lang="en-CA" sz="3000" b="1" i="1" dirty="0">
                  <a:ln w="0">
                    <a:solidFill>
                      <a:schemeClr val="tx1"/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706" y="5051625"/>
                <a:ext cx="741286" cy="7397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6095582" y="5107486"/>
            <a:ext cx="12040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(</a:t>
            </a:r>
            <a:r>
              <a:rPr lang="hy-AM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  <a:ea typeface="Cambria Math"/>
              </a:rPr>
              <a:t>կմ/ժ</a:t>
            </a:r>
            <a:r>
              <a:rPr lang="ru-RU" sz="3000" b="1" dirty="0" smtClean="0">
                <a:ln w="0">
                  <a:solidFill>
                    <a:srgbClr val="000000"/>
                  </a:solidFill>
                </a:ln>
                <a:solidFill>
                  <a:srgbClr val="7F7F7F"/>
                </a:solidFill>
                <a:latin typeface="Sylfaen" pitchFamily="18" charset="0"/>
              </a:rPr>
              <a:t>)    </a:t>
            </a:r>
            <a:r>
              <a:rPr lang="ru-RU" sz="30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 pitchFamily="18" charset="0"/>
              </a:rPr>
              <a:t> </a:t>
            </a:r>
            <a:endParaRPr lang="en-CA" sz="3000" b="1" i="1" dirty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  <a:uFill>
                <a:solidFill>
                  <a:srgbClr val="8CD200"/>
                </a:solidFill>
              </a:u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01278" y="6054846"/>
                <a:ext cx="7569724" cy="62408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ln w="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ylfaen" pitchFamily="18" charset="0"/>
                  </a:rPr>
                  <a:t> </a:t>
                </a:r>
                <a:r>
                  <a:rPr lang="ru-RU" sz="2400" i="1" dirty="0" smtClean="0">
                    <a:ln w="0">
                      <a:noFill/>
                    </a:ln>
                    <a:latin typeface="Sylfaen" pitchFamily="18" charset="0"/>
                  </a:rPr>
                  <a:t>Պատ.` </a:t>
                </a:r>
                <a:r>
                  <a:rPr lang="hy-AM" sz="2400" i="1" dirty="0" smtClean="0">
                    <a:ln w="0">
                      <a:noFill/>
                    </a:ln>
                    <a:latin typeface="Sylfaen" pitchFamily="18" charset="0"/>
                  </a:rPr>
                  <a:t>առաջինի արագությունը  մեծ  է  </a:t>
                </a:r>
                <a14:m>
                  <m:oMath xmlns:m="http://schemas.openxmlformats.org/officeDocument/2006/math">
                    <m:r>
                      <a:rPr lang="hy-AM" sz="2400" b="0" i="1" smtClean="0">
                        <a:ln w="0">
                          <a:solidFill>
                            <a:srgbClr val="FF2F2F"/>
                          </a:solidFill>
                        </a:ln>
                        <a:solidFill>
                          <a:srgbClr val="FF7171"/>
                        </a:solidFill>
                        <a:latin typeface="Cambria Math" panose="02040503050406030204" pitchFamily="18" charset="0"/>
                      </a:rPr>
                      <m:t>6</m:t>
                    </m:r>
                    <m:f>
                      <m:fPr>
                        <m:ctrlPr>
                          <a:rPr lang="en-CA" sz="2400" b="1" i="1">
                            <a:ln w="0">
                              <a:solidFill>
                                <a:srgbClr val="FF2F2F"/>
                              </a:solidFill>
                            </a:ln>
                            <a:solidFill>
                              <a:srgbClr val="FF717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 w="0">
                              <a:solidFill>
                                <a:srgbClr val="FF2F2F"/>
                              </a:solidFill>
                            </a:ln>
                            <a:solidFill>
                              <a:srgbClr val="FF717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ln w="0">
                              <a:solidFill>
                                <a:srgbClr val="FF2F2F"/>
                              </a:solidFill>
                            </a:ln>
                            <a:solidFill>
                              <a:srgbClr val="FF717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hy-AM" sz="2400" b="1" i="1" smtClean="0">
                        <a:ln w="0">
                          <a:solidFill>
                            <a:srgbClr val="FF2F2F"/>
                          </a:solidFill>
                        </a:ln>
                        <a:solidFill>
                          <a:srgbClr val="FF717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hy-AM" sz="2400" b="1" i="1" dirty="0" smtClean="0">
                    <a:ln w="0">
                      <a:solidFill>
                        <a:srgbClr val="FF2F2F"/>
                      </a:solidFill>
                    </a:ln>
                    <a:solidFill>
                      <a:srgbClr val="FF7171"/>
                    </a:solidFill>
                    <a:latin typeface="Sylfaen" pitchFamily="18" charset="0"/>
                  </a:rPr>
                  <a:t>կմ</a:t>
                </a:r>
                <a:r>
                  <a:rPr lang="ru-RU" sz="2400" b="1" i="1" dirty="0" smtClean="0">
                    <a:ln w="0">
                      <a:solidFill>
                        <a:srgbClr val="FF2F2F"/>
                      </a:solidFill>
                    </a:ln>
                    <a:solidFill>
                      <a:srgbClr val="FF7171"/>
                    </a:solidFill>
                    <a:latin typeface="Sylfaen" pitchFamily="18" charset="0"/>
                  </a:rPr>
                  <a:t>/</a:t>
                </a:r>
                <a:r>
                  <a:rPr lang="hy-AM" sz="2400" b="1" i="1" dirty="0" smtClean="0">
                    <a:ln w="0">
                      <a:solidFill>
                        <a:srgbClr val="FF2F2F"/>
                      </a:solidFill>
                    </a:ln>
                    <a:solidFill>
                      <a:srgbClr val="FF7171"/>
                    </a:solidFill>
                    <a:latin typeface="Sylfaen" pitchFamily="18" charset="0"/>
                  </a:rPr>
                  <a:t>ժ-ով։</a:t>
                </a:r>
                <a:endParaRPr lang="en-CA" sz="2400" i="1" dirty="0">
                  <a:ln w="0">
                    <a:solidFill>
                      <a:srgbClr val="FF2F2F"/>
                    </a:solidFill>
                  </a:ln>
                  <a:solidFill>
                    <a:srgbClr val="FF7171"/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78" y="6054846"/>
                <a:ext cx="7569724" cy="624082"/>
              </a:xfrm>
              <a:prstGeom prst="rect">
                <a:avLst/>
              </a:prstGeom>
              <a:blipFill>
                <a:blip r:embed="rId10"/>
                <a:stretch>
                  <a:fillRect l="-242" b="-10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83344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0" grpId="0" animBg="1"/>
      <p:bldP spid="34" grpId="0"/>
      <p:bldP spid="35" grpId="0"/>
      <p:bldP spid="29" grpId="0"/>
      <p:bldP spid="42" grpId="0"/>
      <p:bldP spid="43" grpId="0"/>
      <p:bldP spid="45" grpId="0"/>
      <p:bldP spid="49" grpId="0"/>
      <p:bldP spid="50" grpId="0"/>
      <p:bldP spid="54" grpId="0"/>
      <p:bldP spid="55" grpId="0"/>
      <p:bldP spid="56" grpId="0"/>
      <p:bldP spid="62" grpId="0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426" y="3990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dirty="0">
              <a:solidFill>
                <a:srgbClr val="FF717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6003" y="770782"/>
            <a:ext cx="7371761" cy="784830"/>
          </a:xfrm>
          <a:prstGeom prst="rect">
            <a:avLst/>
          </a:prstGeom>
          <a:solidFill>
            <a:srgbClr val="B700E2"/>
          </a:solidFill>
          <a:ln w="25400">
            <a:solidFill>
              <a:schemeClr val="bg1"/>
            </a:solidFill>
          </a:ln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500" i="1" dirty="0" smtClean="0">
                <a:solidFill>
                  <a:schemeClr val="bg1"/>
                </a:solidFill>
                <a:latin typeface="Sylfaen" pitchFamily="18" charset="0"/>
              </a:rPr>
              <a:t>                                    </a:t>
            </a:r>
            <a:endParaRPr lang="ru-RU" sz="2000" i="1" dirty="0" smtClean="0">
              <a:solidFill>
                <a:schemeClr val="bg1"/>
              </a:solidFill>
              <a:latin typeface="Sylfaen" pitchFamily="18" charset="0"/>
            </a:endParaRPr>
          </a:p>
          <a:p>
            <a:r>
              <a:rPr lang="ru-RU" sz="2200" i="1" dirty="0" smtClean="0">
                <a:solidFill>
                  <a:schemeClr val="bg1"/>
                </a:solidFill>
                <a:latin typeface="Sylfaen" pitchFamily="18" charset="0"/>
              </a:rPr>
              <a:t>            </a:t>
            </a:r>
            <a:r>
              <a:rPr lang="en-US" sz="2200" i="1" dirty="0" smtClean="0">
                <a:solidFill>
                  <a:schemeClr val="bg1"/>
                </a:solidFill>
                <a:latin typeface="Sylfaen" pitchFamily="18" charset="0"/>
              </a:rPr>
              <a:t> </a:t>
            </a:r>
            <a:r>
              <a:rPr lang="hy-AM" sz="2800" i="1" dirty="0" smtClean="0">
                <a:solidFill>
                  <a:schemeClr val="bg1"/>
                </a:solidFill>
                <a:latin typeface="Sylfaen" pitchFamily="18" charset="0"/>
              </a:rPr>
              <a:t>Հաշվել  արտահայտության  արժեքը</a:t>
            </a:r>
            <a:r>
              <a:rPr lang="hy-AM" sz="3200" i="1" dirty="0" smtClean="0">
                <a:solidFill>
                  <a:schemeClr val="bg1"/>
                </a:solidFill>
                <a:latin typeface="Sylfaen" pitchFamily="18" charset="0"/>
              </a:rPr>
              <a:t>:</a:t>
            </a:r>
            <a:endParaRPr lang="ru-RU" sz="3200" i="1" dirty="0" smtClean="0">
              <a:solidFill>
                <a:schemeClr val="bg1"/>
              </a:solidFill>
              <a:latin typeface="Sylfaen" pitchFamily="18" charset="0"/>
            </a:endParaRPr>
          </a:p>
          <a:p>
            <a:endParaRPr lang="hy-AM" sz="400" i="1" dirty="0" smtClean="0">
              <a:solidFill>
                <a:schemeClr val="bg1"/>
              </a:solidFill>
              <a:latin typeface="Sylfaen" pitchFamily="18" charset="0"/>
            </a:endParaRPr>
          </a:p>
          <a:p>
            <a:endParaRPr lang="hy-AM" sz="400" i="1" dirty="0" smtClean="0">
              <a:solidFill>
                <a:schemeClr val="bg1"/>
              </a:solidFill>
              <a:latin typeface="Sylfaen" pitchFamily="18" charset="0"/>
            </a:endParaRPr>
          </a:p>
        </p:txBody>
      </p:sp>
      <p:grpSp>
        <p:nvGrpSpPr>
          <p:cNvPr id="3" name="Group 36"/>
          <p:cNvGrpSpPr>
            <a:grpSpLocks noChangeAspect="1"/>
          </p:cNvGrpSpPr>
          <p:nvPr/>
        </p:nvGrpSpPr>
        <p:grpSpPr>
          <a:xfrm>
            <a:off x="173417" y="187037"/>
            <a:ext cx="3717236" cy="950512"/>
            <a:chOff x="202459" y="187036"/>
            <a:chExt cx="3912878" cy="1000539"/>
          </a:xfrm>
        </p:grpSpPr>
        <p:pic>
          <p:nvPicPr>
            <p:cNvPr id="38" name="Picture 2" descr="C:\Users\мм\Desktop\Buttons\43678427-vector-illustration-of-school-subject-icon-for-design-website-background-banner-infographic-learning.jpg"/>
            <p:cNvPicPr preferRelativeResize="0">
              <a:picLocks noChangeArrowheads="1"/>
            </p:cNvPicPr>
            <p:nvPr/>
          </p:nvPicPr>
          <p:blipFill>
            <a:blip r:embed="rId2" cstate="print">
              <a:lum bright="-6000"/>
            </a:blip>
            <a:srcRect t="32692" r="41406" b="34615"/>
            <a:stretch>
              <a:fillRect/>
            </a:stretch>
          </p:blipFill>
          <p:spPr bwMode="auto">
            <a:xfrm>
              <a:off x="768166" y="189095"/>
              <a:ext cx="1375940" cy="998480"/>
            </a:xfrm>
            <a:prstGeom prst="rect">
              <a:avLst/>
            </a:prstGeom>
            <a:noFill/>
            <a:ln>
              <a:noFill/>
            </a:ln>
            <a:effectLst>
              <a:outerShdw blurRad="50800" dist="1016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4" name="Group 13"/>
            <p:cNvGrpSpPr/>
            <p:nvPr/>
          </p:nvGrpSpPr>
          <p:grpSpPr>
            <a:xfrm>
              <a:off x="630621" y="187036"/>
              <a:ext cx="3484716" cy="998480"/>
              <a:chOff x="3414056" y="5486916"/>
              <a:chExt cx="5653745" cy="1606691"/>
            </a:xfrm>
          </p:grpSpPr>
          <p:pic>
            <p:nvPicPr>
              <p:cNvPr id="43" name="Picture 2" descr="C:\Users\мм\Desktop\Buttons\43678427-vector-illustration-of-school-subject-icon-for-design-website-background-banner-infographic-learning.jpg"/>
              <p:cNvPicPr preferRelativeResize="0">
                <a:picLocks noChangeArrowheads="1"/>
              </p:cNvPicPr>
              <p:nvPr/>
            </p:nvPicPr>
            <p:blipFill>
              <a:blip r:embed="rId2" cstate="print"/>
              <a:srcRect l="13386" t="32692" r="2000" b="34615"/>
              <a:stretch>
                <a:fillRect/>
              </a:stretch>
            </p:blipFill>
            <p:spPr bwMode="auto">
              <a:xfrm>
                <a:off x="5844024" y="5486916"/>
                <a:ext cx="3223777" cy="160669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1016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4" name="Rounded Rectangle 43"/>
              <p:cNvSpPr/>
              <p:nvPr/>
            </p:nvSpPr>
            <p:spPr>
              <a:xfrm>
                <a:off x="3414056" y="5753891"/>
                <a:ext cx="4484632" cy="1086027"/>
              </a:xfrm>
              <a:prstGeom prst="roundRect">
                <a:avLst>
                  <a:gd name="adj" fmla="val 1742"/>
                </a:avLst>
              </a:prstGeom>
              <a:solidFill>
                <a:srgbClr val="F3F3F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>
                  <a:latin typeface="Sylfaen" pitchFamily="18" charset="0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02459" y="421511"/>
              <a:ext cx="3086173" cy="518361"/>
            </a:xfrm>
            <a:prstGeom prst="rect">
              <a:avLst/>
            </a:prstGeom>
            <a:solidFill>
              <a:srgbClr val="00CC00"/>
            </a:solidFill>
            <a:ln>
              <a:solidFill>
                <a:schemeClr val="bg1"/>
              </a:solidFill>
            </a:ln>
            <a:effectLst>
              <a:outerShdw blurRad="88900" dist="635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500" b="1" dirty="0" smtClean="0">
                  <a:ln w="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ԱՌԱՋԱԴՐԱՆՔ </a:t>
              </a:r>
              <a:r>
                <a:rPr lang="hy-AM" sz="2500" b="1" dirty="0" smtClean="0">
                  <a:ln w="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3</a:t>
              </a:r>
              <a:r>
                <a:rPr lang="en-CA" sz="2500" b="1" dirty="0" smtClean="0">
                  <a:ln w="0">
                    <a:solidFill>
                      <a:srgbClr val="FFFFFF"/>
                    </a:solidFill>
                  </a:ln>
                  <a:solidFill>
                    <a:srgbClr val="FFFFFF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  <a:uFill>
                    <a:solidFill>
                      <a:srgbClr val="73E600"/>
                    </a:solidFill>
                  </a:uFill>
                  <a:latin typeface="Sylfaen" pitchFamily="18" charset="0"/>
                </a:rPr>
                <a:t> </a:t>
              </a:r>
              <a:endParaRPr lang="en-CA" sz="2500" b="1" dirty="0">
                <a:ln w="0">
                  <a:solidFill>
                    <a:srgbClr val="FFFFFF"/>
                  </a:solidFill>
                </a:ln>
                <a:solidFill>
                  <a:srgbClr val="FFFFFF"/>
                </a:solidFill>
                <a:uFill>
                  <a:solidFill>
                    <a:srgbClr val="00D200"/>
                  </a:solidFill>
                </a:uFill>
                <a:latin typeface="Sylfaen" pitchFamily="18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599075" y="3775929"/>
            <a:ext cx="3439235" cy="3040631"/>
            <a:chOff x="8570794" y="3643952"/>
            <a:chExt cx="3439235" cy="3040631"/>
          </a:xfrm>
        </p:grpSpPr>
        <p:grpSp>
          <p:nvGrpSpPr>
            <p:cNvPr id="45" name="Group 44"/>
            <p:cNvGrpSpPr/>
            <p:nvPr/>
          </p:nvGrpSpPr>
          <p:grpSpPr>
            <a:xfrm>
              <a:off x="8570794" y="3643952"/>
              <a:ext cx="3439235" cy="3040631"/>
              <a:chOff x="8370231" y="3576776"/>
              <a:chExt cx="3519247" cy="3107807"/>
            </a:xfrm>
          </p:grpSpPr>
          <p:pic>
            <p:nvPicPr>
              <p:cNvPr id="46" name="Picture 5" descr="D:\1.Math-5grade-picture\Новая папка\fotolia_27532275-դդ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7314" r="5540" b="9269"/>
              <a:stretch>
                <a:fillRect/>
              </a:stretch>
            </p:blipFill>
            <p:spPr bwMode="auto">
              <a:xfrm>
                <a:off x="8370231" y="3576776"/>
                <a:ext cx="3519247" cy="3107807"/>
              </a:xfrm>
              <a:prstGeom prst="rect">
                <a:avLst/>
              </a:prstGeom>
              <a:noFill/>
            </p:spPr>
          </p:pic>
          <p:sp>
            <p:nvSpPr>
              <p:cNvPr id="47" name="TextBox 46"/>
              <p:cNvSpPr txBox="1"/>
              <p:nvPr/>
            </p:nvSpPr>
            <p:spPr>
              <a:xfrm rot="21090245">
                <a:off x="9563410" y="4463591"/>
                <a:ext cx="469998" cy="597694"/>
              </a:xfrm>
              <a:prstGeom prst="rect">
                <a:avLst/>
              </a:prstGeom>
              <a:noFill/>
              <a:ln w="12700"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ru-RU" sz="3200" dirty="0" smtClean="0">
                    <a:ln w="0">
                      <a:solidFill>
                        <a:srgbClr val="009A00"/>
                      </a:solidFill>
                    </a:ln>
                    <a:solidFill>
                      <a:srgbClr val="00C800"/>
                    </a:solidFill>
                    <a:latin typeface="Sylfaen" pitchFamily="18" charset="0"/>
                  </a:rPr>
                  <a:t>?</a:t>
                </a:r>
                <a:endParaRPr lang="ru-RU" sz="3600" b="1" dirty="0">
                  <a:ln w="0">
                    <a:solidFill>
                      <a:srgbClr val="009A00"/>
                    </a:solidFill>
                  </a:ln>
                  <a:solidFill>
                    <a:srgbClr val="00C800"/>
                  </a:solidFill>
                  <a:latin typeface="Sylfaen" pitchFamily="18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21273679">
                  <a:off x="10246100" y="4465520"/>
                  <a:ext cx="1108355" cy="403508"/>
                </a:xfrm>
                <a:prstGeom prst="rect">
                  <a:avLst/>
                </a:prstGeom>
                <a:noFill/>
                <a:ln w="12700"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y-AM" sz="14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CA" sz="14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14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hy-AM" sz="14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  <m:r>
                        <a:rPr lang="hy-AM" sz="14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y-AM" sz="14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hy-AM" sz="14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hy-AM" sz="1400" b="1" dirty="0">
                      <a:ln w="0">
                        <a:solidFill>
                          <a:srgbClr val="5B0070"/>
                        </a:solidFill>
                      </a:ln>
                      <a:solidFill>
                        <a:schemeClr val="bg1">
                          <a:lumMod val="50000"/>
                        </a:schemeClr>
                      </a:solidFill>
                      <a:latin typeface="Sylfaen" panose="010A0502050306030303" pitchFamily="18" charset="0"/>
                    </a:rPr>
                    <a:t>1</a:t>
                  </a:r>
                  <a14:m>
                    <m:oMath xmlns:m="http://schemas.openxmlformats.org/officeDocument/2006/math">
                      <m:r>
                        <a:rPr lang="hy-AM" sz="1400" b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CA" sz="14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14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hy-AM" sz="14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endParaRPr lang="en-CA" sz="1400" b="1" dirty="0">
                    <a:ln w="0">
                      <a:solidFill>
                        <a:srgbClr val="5B0070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endParaRPr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1273679">
                  <a:off x="10246100" y="4465520"/>
                  <a:ext cx="1108355" cy="40350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270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91735" y="1831356"/>
                <a:ext cx="4417598" cy="106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hy-AM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y-AM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f>
                            <m:fPr>
                              <m:ctrlPr>
                                <a:rPr lang="en-CA" sz="2800" b="1" i="1">
                                  <a:ln w="0">
                                    <a:solidFill>
                                      <a:srgbClr val="5B0070"/>
                                    </a:solidFill>
                                  </a:ln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n w="0">
                                    <a:solidFill>
                                      <a:srgbClr val="5B0070"/>
                                    </a:solidFill>
                                  </a:ln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2800" b="1" i="1" smtClean="0">
                                  <a:ln w="0">
                                    <a:solidFill>
                                      <a:srgbClr val="5B0070"/>
                                    </a:solidFill>
                                  </a:ln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f>
                            <m:fPr>
                              <m:ctrlPr>
                                <a:rPr lang="en-CA" sz="2800" b="1" i="1">
                                  <a:ln w="0">
                                    <a:solidFill>
                                      <a:srgbClr val="5B0070"/>
                                    </a:solidFill>
                                  </a:ln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ln w="0">
                                    <a:solidFill>
                                      <a:srgbClr val="5B0070"/>
                                    </a:solidFill>
                                  </a:ln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2800" b="1" i="1">
                                  <a:ln w="0">
                                    <a:solidFill>
                                      <a:srgbClr val="5B0070"/>
                                    </a:solidFill>
                                  </a:ln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den>
                          </m:f>
                        </m:e>
                      </m:d>
                      <m:r>
                        <a:rPr lang="en-US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hy-AM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35" y="1831356"/>
                <a:ext cx="4417598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711566" y="3061919"/>
                <a:ext cx="198450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66" y="3061919"/>
                <a:ext cx="1984502" cy="9017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08287" y="3061918"/>
                <a:ext cx="2553910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87" y="3061918"/>
                <a:ext cx="2553910" cy="938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09182" y="3061918"/>
                <a:ext cx="1827290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𝟖𝟎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den>
                      </m:f>
                      <m:r>
                        <a:rPr lang="en-US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𝟓𝟒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82" y="3061918"/>
                <a:ext cx="1827290" cy="9389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553141" y="3061918"/>
                <a:ext cx="912890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𝟏𝟑𝟒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141" y="3061918"/>
                <a:ext cx="912890" cy="900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0430" y="4561236"/>
                <a:ext cx="142283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𝟏𝟑𝟒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30" y="4561236"/>
                <a:ext cx="1422838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417600" y="4571416"/>
                <a:ext cx="143970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hy-AM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600" y="4571416"/>
                <a:ext cx="1439706" cy="9017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2721632" y="4562807"/>
                <a:ext cx="142283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𝟏𝟑𝟒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1632" y="4562807"/>
                <a:ext cx="1422838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436510" y="4572987"/>
                <a:ext cx="1136036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𝟔𝟕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hy-AM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510" y="4572987"/>
                <a:ext cx="1136036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495441" y="4554951"/>
                <a:ext cx="142283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𝟏𝟑𝟒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441" y="4554951"/>
                <a:ext cx="1422838" cy="90178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210319" y="4565131"/>
                <a:ext cx="1241264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CA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𝟔𝟕</m:t>
                          </m:r>
                        </m:den>
                      </m:f>
                      <m:r>
                        <a:rPr lang="hy-AM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319" y="4565131"/>
                <a:ext cx="1241264" cy="91057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Connector 65"/>
          <p:cNvCxnSpPr/>
          <p:nvPr/>
        </p:nvCxnSpPr>
        <p:spPr>
          <a:xfrm flipV="1">
            <a:off x="4655322" y="5110488"/>
            <a:ext cx="521567" cy="384323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5495461" y="4608321"/>
            <a:ext cx="478021" cy="349408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4746861" y="4078120"/>
                <a:ext cx="457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24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sz="2400" b="1" i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6861" y="4078120"/>
                <a:ext cx="45762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5538468" y="5334432"/>
                <a:ext cx="457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24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sz="24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468" y="5334432"/>
                <a:ext cx="457629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Connector 84"/>
          <p:cNvCxnSpPr/>
          <p:nvPr/>
        </p:nvCxnSpPr>
        <p:spPr>
          <a:xfrm flipV="1">
            <a:off x="4655322" y="4573406"/>
            <a:ext cx="521567" cy="384323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V="1">
            <a:off x="5476742" y="5136855"/>
            <a:ext cx="478021" cy="349408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6239897" y="4781143"/>
                <a:ext cx="45762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sz="32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897" y="4781143"/>
                <a:ext cx="457629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16936" y="5668629"/>
                <a:ext cx="201684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hy-AM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hy-AM" sz="2800" b="1" i="1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936" y="5668629"/>
                <a:ext cx="2016842" cy="90178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2612266" y="5680352"/>
                <a:ext cx="2016842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n w="0">
                            <a:solidFill>
                              <a:srgbClr val="5B0070"/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f>
                        <m:fPr>
                          <m:ctrlPr>
                            <a:rPr lang="en-CA" sz="2800" b="1" i="1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8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CA" sz="28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266" y="5680352"/>
                <a:ext cx="2016842" cy="90178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4959678" y="1901159"/>
                <a:ext cx="1280219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y-AM" sz="2800" i="1" dirty="0" smtClean="0">
                    <a:ln w="0">
                      <a:noFill/>
                    </a:ln>
                    <a:latin typeface="Sylfae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0">
                          <a:solidFill>
                            <a:srgbClr val="9700E2"/>
                          </a:solidFill>
                        </a:ln>
                        <a:solidFill>
                          <a:srgbClr val="BC37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CA" sz="3600" b="1" i="1">
                            <a:ln w="0">
                              <a:solidFill>
                                <a:srgbClr val="9700E2"/>
                              </a:solidFill>
                            </a:ln>
                            <a:solidFill>
                              <a:srgbClr val="BC37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 w="0">
                              <a:solidFill>
                                <a:srgbClr val="9700E2"/>
                              </a:solidFill>
                            </a:ln>
                            <a:solidFill>
                              <a:srgbClr val="BC37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ln w="0">
                              <a:solidFill>
                                <a:srgbClr val="9700E2"/>
                              </a:solidFill>
                            </a:ln>
                            <a:solidFill>
                              <a:srgbClr val="BC37FF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hy-AM" sz="3600" b="1" i="1" smtClean="0">
                        <a:ln w="0">
                          <a:solidFill>
                            <a:srgbClr val="FF2F2F"/>
                          </a:solidFill>
                        </a:ln>
                        <a:solidFill>
                          <a:srgbClr val="FF717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CA" sz="2000" i="1" dirty="0">
                  <a:ln w="0">
                    <a:solidFill>
                      <a:srgbClr val="FF2F2F"/>
                    </a:solidFill>
                  </a:ln>
                  <a:solidFill>
                    <a:srgbClr val="FF7171"/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678" y="1901159"/>
                <a:ext cx="1280219" cy="89255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755661" y="5742432"/>
                <a:ext cx="3142423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>
                    <a:ln w="0"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Sylfaen" pitchFamily="18" charset="0"/>
                  </a:rPr>
                  <a:t> </a:t>
                </a:r>
                <a:r>
                  <a:rPr lang="ru-RU" sz="2800" i="1" dirty="0" smtClean="0">
                    <a:ln w="0">
                      <a:noFill/>
                    </a:ln>
                    <a:latin typeface="Sylfaen" pitchFamily="18" charset="0"/>
                  </a:rPr>
                  <a:t>Պատ.` </a:t>
                </a:r>
                <a:r>
                  <a:rPr lang="hy-AM" sz="2800" i="1" dirty="0" smtClean="0">
                    <a:ln w="0">
                      <a:noFill/>
                    </a:ln>
                    <a:latin typeface="Sylfae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n w="0">
                          <a:solidFill>
                            <a:srgbClr val="9700E2"/>
                          </a:solidFill>
                        </a:ln>
                        <a:solidFill>
                          <a:srgbClr val="BC37FF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CA" sz="3600" b="1" i="1">
                            <a:ln w="0">
                              <a:solidFill>
                                <a:srgbClr val="9700E2"/>
                              </a:solidFill>
                            </a:ln>
                            <a:solidFill>
                              <a:srgbClr val="BC37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n w="0">
                              <a:solidFill>
                                <a:srgbClr val="9700E2"/>
                              </a:solidFill>
                            </a:ln>
                            <a:solidFill>
                              <a:srgbClr val="BC37FF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 smtClean="0">
                            <a:ln w="0">
                              <a:solidFill>
                                <a:srgbClr val="9700E2"/>
                              </a:solidFill>
                            </a:ln>
                            <a:solidFill>
                              <a:srgbClr val="BC37FF"/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hy-AM" sz="3600" b="1" i="1" smtClean="0">
                        <a:ln w="0">
                          <a:solidFill>
                            <a:srgbClr val="FF2F2F"/>
                          </a:solidFill>
                        </a:ln>
                        <a:solidFill>
                          <a:srgbClr val="FF7171"/>
                        </a:solidFill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CA" sz="2400" i="1" dirty="0">
                  <a:ln w="0">
                    <a:solidFill>
                      <a:srgbClr val="FF2F2F"/>
                    </a:solidFill>
                  </a:ln>
                  <a:solidFill>
                    <a:srgbClr val="FF7171"/>
                  </a:solidFill>
                  <a:uFill>
                    <a:solidFill>
                      <a:srgbClr val="8CD200"/>
                    </a:solidFill>
                  </a:uFill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661" y="5742432"/>
                <a:ext cx="3142423" cy="892552"/>
              </a:xfrm>
              <a:prstGeom prst="rect">
                <a:avLst/>
              </a:prstGeom>
              <a:blipFill>
                <a:blip r:embed="rId22"/>
                <a:stretch>
                  <a:fillRect l="-1550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TextBox 100"/>
          <p:cNvSpPr txBox="1"/>
          <p:nvPr/>
        </p:nvSpPr>
        <p:spPr>
          <a:xfrm>
            <a:off x="250342" y="3228101"/>
            <a:ext cx="60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 smtClean="0">
                <a:ln w="0">
                  <a:solidFill>
                    <a:srgbClr val="00AC00"/>
                  </a:solidFill>
                </a:ln>
                <a:solidFill>
                  <a:srgbClr val="00CC00"/>
                </a:solidFill>
                <a:latin typeface="Sylfaen"/>
              </a:rPr>
              <a:t>1)</a:t>
            </a:r>
            <a:endParaRPr lang="en-CA" sz="3200" b="1" dirty="0">
              <a:ln w="0">
                <a:solidFill>
                  <a:srgbClr val="00AC00"/>
                </a:solidFill>
              </a:ln>
              <a:solidFill>
                <a:srgbClr val="00CC00"/>
              </a:solidFill>
              <a:latin typeface="Sylfaen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44625" y="4664420"/>
            <a:ext cx="60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>
                  <a:solidFill>
                    <a:srgbClr val="00AC00"/>
                  </a:solidFill>
                </a:ln>
                <a:solidFill>
                  <a:srgbClr val="00CC00"/>
                </a:solidFill>
                <a:latin typeface="Sylfaen"/>
              </a:rPr>
              <a:t>2</a:t>
            </a:r>
            <a:r>
              <a:rPr lang="hy-AM" sz="3200" b="1" dirty="0" smtClean="0">
                <a:ln w="0">
                  <a:solidFill>
                    <a:srgbClr val="00AC00"/>
                  </a:solidFill>
                </a:ln>
                <a:solidFill>
                  <a:srgbClr val="00CC00"/>
                </a:solidFill>
                <a:latin typeface="Sylfaen"/>
              </a:rPr>
              <a:t>)</a:t>
            </a:r>
            <a:endParaRPr lang="en-CA" sz="3200" b="1" dirty="0">
              <a:ln w="0">
                <a:solidFill>
                  <a:srgbClr val="00AC00"/>
                </a:solidFill>
              </a:ln>
              <a:solidFill>
                <a:srgbClr val="00CC00"/>
              </a:solidFill>
              <a:latin typeface="Sylfaen" pitchFamily="18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44624" y="5818869"/>
            <a:ext cx="603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>
                  <a:solidFill>
                    <a:srgbClr val="00AC00"/>
                  </a:solidFill>
                </a:ln>
                <a:solidFill>
                  <a:srgbClr val="00CC00"/>
                </a:solidFill>
                <a:latin typeface="Sylfaen"/>
              </a:rPr>
              <a:t>3</a:t>
            </a:r>
            <a:r>
              <a:rPr lang="hy-AM" sz="3200" dirty="0" smtClean="0">
                <a:ln w="0">
                  <a:solidFill>
                    <a:srgbClr val="00AC00"/>
                  </a:solidFill>
                </a:ln>
                <a:solidFill>
                  <a:srgbClr val="00CC00"/>
                </a:solidFill>
                <a:latin typeface="Sylfaen"/>
              </a:rPr>
              <a:t>)</a:t>
            </a:r>
            <a:endParaRPr lang="en-CA" sz="3200" dirty="0">
              <a:ln w="0">
                <a:solidFill>
                  <a:srgbClr val="00AC00"/>
                </a:solidFill>
              </a:ln>
              <a:solidFill>
                <a:srgbClr val="00CC0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312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" grpId="0"/>
      <p:bldP spid="52" grpId="0"/>
      <p:bldP spid="53" grpId="0"/>
      <p:bldP spid="54" grpId="0"/>
      <p:bldP spid="55" grpId="0"/>
      <p:bldP spid="56" grpId="0"/>
      <p:bldP spid="59" grpId="0"/>
      <p:bldP spid="60" grpId="0"/>
      <p:bldP spid="61" grpId="0"/>
      <p:bldP spid="62" grpId="0"/>
      <p:bldP spid="65" grpId="0"/>
      <p:bldP spid="83" grpId="0"/>
      <p:bldP spid="84" grpId="0"/>
      <p:bldP spid="88" grpId="0"/>
      <p:bldP spid="91" grpId="0"/>
      <p:bldP spid="94" grpId="0"/>
      <p:bldP spid="95" grpId="0"/>
      <p:bldP spid="99" grpId="0"/>
      <p:bldP spid="101" grpId="0"/>
      <p:bldP spid="113" grpId="0"/>
      <p:bldP spid="1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5" name="TextBox 14"/>
          <p:cNvSpPr txBox="1"/>
          <p:nvPr/>
        </p:nvSpPr>
        <p:spPr>
          <a:xfrm>
            <a:off x="123498" y="6148218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Գայանե Սիմոնյան</a:t>
            </a:r>
          </a:p>
          <a:p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Կոտայքի</a:t>
            </a:r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մարզի</a:t>
            </a:r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Ակունքի</a:t>
            </a:r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 </a:t>
            </a:r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միջն</a:t>
            </a:r>
            <a:r>
              <a:rPr lang="en-CA" sz="1400" dirty="0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. </a:t>
            </a:r>
            <a:r>
              <a:rPr lang="en-CA" sz="1400" dirty="0" err="1" smtClean="0">
                <a:ln w="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Courier Unicode" pitchFamily="18" charset="0"/>
              </a:rPr>
              <a:t>դպրոց</a:t>
            </a:r>
            <a:endParaRPr lang="en-CA" sz="1400" dirty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Courier Unicod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340" y="277630"/>
            <a:ext cx="6442068" cy="646331"/>
          </a:xfrm>
          <a:prstGeom prst="rect">
            <a:avLst/>
          </a:prstGeom>
          <a:solidFill>
            <a:srgbClr val="B700E2"/>
          </a:solidFill>
          <a:ln w="25400">
            <a:solidFill>
              <a:srgbClr val="FFFFFF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ln w="0">
                  <a:noFill/>
                </a:ln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Courier Unicode" pitchFamily="18" charset="0"/>
              </a:rPr>
              <a:t>ՇՆՈՐՀԱԿԱԼՈՒԹՅՈՒՆ</a:t>
            </a:r>
            <a:endParaRPr lang="en-CA" sz="3200" b="1" spc="300" dirty="0">
              <a:ln w="0">
                <a:noFill/>
              </a:ln>
              <a:solidFill>
                <a:schemeClr val="bg1"/>
              </a:solidFill>
              <a:uFill>
                <a:solidFill>
                  <a:schemeClr val="bg1"/>
                </a:solidFill>
              </a:uFill>
              <a:latin typeface="Courier Unicode" pitchFamily="18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831021" y="1229710"/>
            <a:ext cx="8112896" cy="5360268"/>
            <a:chOff x="3831021" y="1229710"/>
            <a:chExt cx="8112896" cy="5360268"/>
          </a:xfrm>
        </p:grpSpPr>
        <p:grpSp>
          <p:nvGrpSpPr>
            <p:cNvPr id="33" name="Group 32"/>
            <p:cNvGrpSpPr/>
            <p:nvPr/>
          </p:nvGrpSpPr>
          <p:grpSpPr>
            <a:xfrm>
              <a:off x="3831021" y="1229710"/>
              <a:ext cx="8112896" cy="5360268"/>
              <a:chOff x="3831021" y="1229710"/>
              <a:chExt cx="8112896" cy="536026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5101674" y="1596788"/>
                <a:ext cx="6842243" cy="4993190"/>
              </a:xfrm>
              <a:prstGeom prst="rect">
                <a:avLst/>
              </a:prstGeom>
              <a:solidFill>
                <a:srgbClr val="B700E2"/>
              </a:solidFill>
              <a:ln>
                <a:solidFill>
                  <a:srgbClr val="8585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250336" y="1229710"/>
                <a:ext cx="7189076" cy="5171089"/>
              </a:xfrm>
              <a:prstGeom prst="rect">
                <a:avLst/>
              </a:prstGeom>
              <a:solidFill>
                <a:srgbClr val="6CDDD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y-AM"/>
              </a:p>
            </p:txBody>
          </p:sp>
          <p:pic>
            <p:nvPicPr>
              <p:cNvPr id="25" name="Picture 2" descr="D:\1.Math-5grade-picture\մմմ-111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 bwMode="auto">
              <a:xfrm>
                <a:off x="3831021" y="1504192"/>
                <a:ext cx="7882759" cy="4664678"/>
              </a:xfrm>
              <a:prstGeom prst="rect">
                <a:avLst/>
              </a:prstGeom>
              <a:noFill/>
              <a:effectLst>
                <a:outerShdw blurRad="381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4" name="Rectangle 33"/>
            <p:cNvSpPr/>
            <p:nvPr/>
          </p:nvSpPr>
          <p:spPr>
            <a:xfrm>
              <a:off x="3894083" y="2380593"/>
              <a:ext cx="599089" cy="11824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y-AM"/>
            </a:p>
          </p:txBody>
        </p:sp>
      </p:grpSp>
      <p:pic>
        <p:nvPicPr>
          <p:cNvPr id="40" name="Picture 2" descr="D:\1.Math-5grade-picture\մմմ-111.png"/>
          <p:cNvPicPr>
            <a:picLocks noChangeAspect="1" noChangeArrowheads="1"/>
          </p:cNvPicPr>
          <p:nvPr/>
        </p:nvPicPr>
        <p:blipFill>
          <a:blip r:embed="rId2" cstate="print"/>
          <a:srcRect l="44200" t="28902" r="34678" b="61150"/>
          <a:stretch>
            <a:fillRect/>
          </a:stretch>
        </p:blipFill>
        <p:spPr bwMode="auto">
          <a:xfrm>
            <a:off x="7670042" y="3330054"/>
            <a:ext cx="1542197" cy="1146412"/>
          </a:xfrm>
          <a:prstGeom prst="rect">
            <a:avLst/>
          </a:prstGeom>
          <a:noFill/>
          <a:effectLst/>
        </p:spPr>
      </p:pic>
      <p:sp>
        <p:nvSpPr>
          <p:cNvPr id="23" name="TextBox 14"/>
          <p:cNvSpPr txBox="1"/>
          <p:nvPr/>
        </p:nvSpPr>
        <p:spPr>
          <a:xfrm>
            <a:off x="441442" y="2185811"/>
            <a:ext cx="3484170" cy="2954655"/>
          </a:xfrm>
          <a:prstGeom prst="rect">
            <a:avLst/>
          </a:prstGeom>
          <a:solidFill>
            <a:srgbClr val="FFE5E5"/>
          </a:solidFill>
          <a:ln w="19050">
            <a:solidFill>
              <a:srgbClr val="FF717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CA" b="1" dirty="0" smtClean="0">
                <a:latin typeface="Sylfaen" pitchFamily="18" charset="0"/>
              </a:rPr>
              <a:t>ԴԱՍԱԳԻՐՔ</a:t>
            </a:r>
            <a:endParaRPr lang="en-CA" sz="1600" dirty="0" smtClean="0">
              <a:latin typeface="Sylfaen" pitchFamily="18" charset="0"/>
            </a:endParaRPr>
          </a:p>
          <a:p>
            <a:pPr algn="ctr"/>
            <a:r>
              <a:rPr lang="en-CA" sz="1400" dirty="0" smtClean="0">
                <a:latin typeface="Sylfaen" pitchFamily="18" charset="0"/>
              </a:rPr>
              <a:t>Բ.  </a:t>
            </a:r>
            <a:r>
              <a:rPr lang="en-CA" sz="1400" dirty="0" err="1" smtClean="0">
                <a:latin typeface="Sylfaen" pitchFamily="18" charset="0"/>
              </a:rPr>
              <a:t>Նահապետյան</a:t>
            </a:r>
            <a:r>
              <a:rPr lang="en-CA" sz="1400" dirty="0" smtClean="0">
                <a:latin typeface="Sylfaen" pitchFamily="18" charset="0"/>
              </a:rPr>
              <a:t>,  Ա.  </a:t>
            </a:r>
            <a:r>
              <a:rPr lang="en-CA" sz="1400" dirty="0" err="1" smtClean="0">
                <a:latin typeface="Sylfaen" pitchFamily="18" charset="0"/>
              </a:rPr>
              <a:t>Աբրահամյան</a:t>
            </a:r>
            <a:r>
              <a:rPr lang="en-CA" sz="1400" dirty="0" smtClean="0">
                <a:latin typeface="Sylfaen" pitchFamily="18" charset="0"/>
              </a:rPr>
              <a:t>, </a:t>
            </a:r>
            <a:endParaRPr lang="ru-RU" sz="1400" dirty="0" smtClean="0">
              <a:latin typeface="Sylfaen" pitchFamily="18" charset="0"/>
            </a:endParaRPr>
          </a:p>
          <a:p>
            <a:pPr algn="ctr"/>
            <a:r>
              <a:rPr lang="en-CA" sz="1400" dirty="0" smtClean="0">
                <a:latin typeface="Sylfaen" pitchFamily="18" charset="0"/>
              </a:rPr>
              <a:t>«</a:t>
            </a:r>
            <a:r>
              <a:rPr lang="en-CA" sz="1400" dirty="0" err="1" smtClean="0">
                <a:latin typeface="Sylfaen" pitchFamily="18" charset="0"/>
              </a:rPr>
              <a:t>Մաթեմատիկա</a:t>
            </a:r>
            <a:r>
              <a:rPr lang="en-CA" sz="1400" dirty="0" smtClean="0">
                <a:latin typeface="Sylfaen" pitchFamily="18" charset="0"/>
              </a:rPr>
              <a:t> 5»</a:t>
            </a:r>
            <a:r>
              <a:rPr lang="ru-RU" sz="1400" dirty="0" smtClean="0">
                <a:latin typeface="Sylfaen" pitchFamily="18" charset="0"/>
              </a:rPr>
              <a:t> </a:t>
            </a:r>
            <a:r>
              <a:rPr lang="en-CA" sz="1400" dirty="0" smtClean="0">
                <a:latin typeface="Sylfaen" pitchFamily="18" charset="0"/>
              </a:rPr>
              <a:t> </a:t>
            </a:r>
            <a:r>
              <a:rPr lang="en-CA" sz="1400" dirty="0" err="1" smtClean="0">
                <a:latin typeface="Sylfaen" pitchFamily="18" charset="0"/>
              </a:rPr>
              <a:t>հիմնական</a:t>
            </a:r>
            <a:r>
              <a:rPr lang="en-CA" sz="1400" dirty="0" smtClean="0">
                <a:latin typeface="Sylfaen" pitchFamily="18" charset="0"/>
              </a:rPr>
              <a:t> </a:t>
            </a:r>
            <a:r>
              <a:rPr lang="ru-RU" sz="1400" dirty="0" smtClean="0">
                <a:latin typeface="Sylfaen" pitchFamily="18" charset="0"/>
              </a:rPr>
              <a:t> </a:t>
            </a:r>
            <a:r>
              <a:rPr lang="en-CA" sz="1400" dirty="0" err="1" smtClean="0">
                <a:latin typeface="Sylfaen" pitchFamily="18" charset="0"/>
              </a:rPr>
              <a:t>դպրոցի</a:t>
            </a:r>
            <a:r>
              <a:rPr lang="en-CA" sz="1400" dirty="0" smtClean="0">
                <a:latin typeface="Sylfaen" pitchFamily="18" charset="0"/>
              </a:rPr>
              <a:t>  5-րդ  </a:t>
            </a:r>
            <a:r>
              <a:rPr lang="en-CA" sz="1400" dirty="0" err="1" smtClean="0">
                <a:latin typeface="Sylfaen" pitchFamily="18" charset="0"/>
              </a:rPr>
              <a:t>դասարանի</a:t>
            </a:r>
            <a:r>
              <a:rPr lang="en-CA" sz="1400" dirty="0" smtClean="0">
                <a:latin typeface="Sylfaen" pitchFamily="18" charset="0"/>
              </a:rPr>
              <a:t>  </a:t>
            </a:r>
            <a:r>
              <a:rPr lang="en-CA" sz="1400" dirty="0" err="1" smtClean="0">
                <a:latin typeface="Sylfaen" pitchFamily="18" charset="0"/>
              </a:rPr>
              <a:t>դասագիրք</a:t>
            </a:r>
            <a:r>
              <a:rPr lang="en-CA" sz="1400" dirty="0" smtClean="0">
                <a:latin typeface="Sylfaen" pitchFamily="18" charset="0"/>
              </a:rPr>
              <a:t>,</a:t>
            </a:r>
            <a:r>
              <a:rPr lang="ru-RU" sz="1400" dirty="0" smtClean="0">
                <a:latin typeface="Sylfaen" pitchFamily="18" charset="0"/>
              </a:rPr>
              <a:t> </a:t>
            </a:r>
          </a:p>
          <a:p>
            <a:pPr algn="ctr"/>
            <a:r>
              <a:rPr lang="en-CA" sz="1400" dirty="0" smtClean="0">
                <a:latin typeface="Sylfaen" pitchFamily="18" charset="0"/>
              </a:rPr>
              <a:t>«</a:t>
            </a:r>
            <a:r>
              <a:rPr lang="en-CA" sz="1400" dirty="0" err="1" smtClean="0">
                <a:latin typeface="Sylfaen" pitchFamily="18" charset="0"/>
              </a:rPr>
              <a:t>Մանմար</a:t>
            </a:r>
            <a:r>
              <a:rPr lang="en-CA" sz="1400" dirty="0" smtClean="0">
                <a:latin typeface="Sylfaen" pitchFamily="18" charset="0"/>
              </a:rPr>
              <a:t>»  </a:t>
            </a:r>
            <a:r>
              <a:rPr lang="en-CA" sz="1400" dirty="0" err="1" smtClean="0">
                <a:latin typeface="Sylfaen" pitchFamily="18" charset="0"/>
              </a:rPr>
              <a:t>հրատարակչություն</a:t>
            </a:r>
            <a:r>
              <a:rPr lang="en-CA" sz="1400" dirty="0" smtClean="0">
                <a:latin typeface="Sylfaen" pitchFamily="18" charset="0"/>
              </a:rPr>
              <a:t>,  </a:t>
            </a:r>
            <a:endParaRPr lang="ru-RU" sz="1400" dirty="0" smtClean="0">
              <a:latin typeface="Sylfaen" pitchFamily="18" charset="0"/>
            </a:endParaRPr>
          </a:p>
          <a:p>
            <a:pPr algn="ctr"/>
            <a:r>
              <a:rPr lang="en-CA" sz="1400" dirty="0" err="1" smtClean="0">
                <a:latin typeface="Sylfaen" pitchFamily="18" charset="0"/>
              </a:rPr>
              <a:t>Երևան</a:t>
            </a:r>
            <a:r>
              <a:rPr lang="en-CA" sz="1400" dirty="0" smtClean="0">
                <a:latin typeface="Sylfaen" pitchFamily="18" charset="0"/>
              </a:rPr>
              <a:t>  201</a:t>
            </a:r>
            <a:r>
              <a:rPr lang="ru-RU" sz="1400" dirty="0" smtClean="0">
                <a:latin typeface="Sylfaen" pitchFamily="18" charset="0"/>
              </a:rPr>
              <a:t>9:</a:t>
            </a:r>
          </a:p>
          <a:p>
            <a:pPr algn="ctr"/>
            <a:endParaRPr lang="ru-RU" sz="1400" dirty="0" smtClean="0">
              <a:latin typeface="Sylfaen" pitchFamily="18" charset="0"/>
            </a:endParaRPr>
          </a:p>
          <a:p>
            <a:pPr algn="ctr"/>
            <a:r>
              <a:rPr lang="ru-RU" sz="1400" dirty="0" smtClean="0">
                <a:latin typeface="Sylfaen" pitchFamily="18" charset="0"/>
              </a:rPr>
              <a:t>Ս</a:t>
            </a:r>
            <a:r>
              <a:rPr lang="en-US" sz="1400" dirty="0" smtClean="0">
                <a:latin typeface="Sylfaen" pitchFamily="18" charset="0"/>
              </a:rPr>
              <a:t>. </a:t>
            </a:r>
            <a:r>
              <a:rPr lang="ru-RU" sz="1400" dirty="0" smtClean="0">
                <a:latin typeface="Sylfaen" pitchFamily="18" charset="0"/>
              </a:rPr>
              <a:t>Մ</a:t>
            </a:r>
            <a:r>
              <a:rPr lang="en-US" sz="1400" dirty="0" smtClean="0">
                <a:latin typeface="Sylfaen" pitchFamily="18" charset="0"/>
              </a:rPr>
              <a:t>. </a:t>
            </a:r>
            <a:r>
              <a:rPr lang="ru-RU" sz="1400" dirty="0" smtClean="0">
                <a:latin typeface="Sylfaen" pitchFamily="18" charset="0"/>
              </a:rPr>
              <a:t>Նիկոլսկի</a:t>
            </a:r>
            <a:r>
              <a:rPr lang="en-US" sz="1400" dirty="0" smtClean="0">
                <a:latin typeface="Sylfaen" pitchFamily="18" charset="0"/>
              </a:rPr>
              <a:t>, </a:t>
            </a:r>
            <a:r>
              <a:rPr lang="ru-RU" sz="1400" dirty="0" smtClean="0">
                <a:latin typeface="Sylfaen" pitchFamily="18" charset="0"/>
              </a:rPr>
              <a:t>Մ</a:t>
            </a:r>
            <a:r>
              <a:rPr lang="en-US" sz="1400" dirty="0" smtClean="0">
                <a:latin typeface="Sylfaen" pitchFamily="18" charset="0"/>
              </a:rPr>
              <a:t>. </a:t>
            </a:r>
            <a:r>
              <a:rPr lang="ru-RU" sz="1400" dirty="0" smtClean="0">
                <a:latin typeface="Sylfaen" pitchFamily="18" charset="0"/>
              </a:rPr>
              <a:t>Կ</a:t>
            </a:r>
            <a:r>
              <a:rPr lang="en-US" sz="1400" dirty="0" smtClean="0">
                <a:latin typeface="Sylfaen" pitchFamily="18" charset="0"/>
              </a:rPr>
              <a:t>.</a:t>
            </a:r>
            <a:r>
              <a:rPr lang="ru-RU" sz="1400" dirty="0" smtClean="0">
                <a:latin typeface="Sylfaen" pitchFamily="18" charset="0"/>
              </a:rPr>
              <a:t>Պոտապով</a:t>
            </a:r>
            <a:r>
              <a:rPr lang="en-US" sz="1400" dirty="0" smtClean="0">
                <a:latin typeface="Sylfaen" pitchFamily="18" charset="0"/>
              </a:rPr>
              <a:t>, </a:t>
            </a:r>
            <a:r>
              <a:rPr lang="ru-RU" sz="1400" dirty="0" smtClean="0">
                <a:latin typeface="Sylfaen" pitchFamily="18" charset="0"/>
              </a:rPr>
              <a:t>Ն</a:t>
            </a:r>
            <a:r>
              <a:rPr lang="en-US" sz="1400" dirty="0" smtClean="0">
                <a:latin typeface="Sylfaen" pitchFamily="18" charset="0"/>
              </a:rPr>
              <a:t>.</a:t>
            </a:r>
            <a:r>
              <a:rPr lang="ru-RU" sz="1400" dirty="0" smtClean="0">
                <a:latin typeface="Sylfaen" pitchFamily="18" charset="0"/>
              </a:rPr>
              <a:t>Ն</a:t>
            </a:r>
            <a:r>
              <a:rPr lang="en-US" sz="1400" dirty="0" smtClean="0">
                <a:latin typeface="Sylfaen" pitchFamily="18" charset="0"/>
              </a:rPr>
              <a:t>. </a:t>
            </a:r>
            <a:r>
              <a:rPr lang="ru-RU" sz="1400" dirty="0" smtClean="0">
                <a:latin typeface="Sylfaen" pitchFamily="18" charset="0"/>
              </a:rPr>
              <a:t>Ռեշետնիկով</a:t>
            </a:r>
            <a:r>
              <a:rPr lang="en-US" sz="1400" dirty="0" smtClean="0">
                <a:latin typeface="Sylfaen" pitchFamily="18" charset="0"/>
              </a:rPr>
              <a:t>, </a:t>
            </a:r>
            <a:r>
              <a:rPr lang="ru-RU" sz="1400" dirty="0" smtClean="0">
                <a:latin typeface="Sylfaen" pitchFamily="18" charset="0"/>
              </a:rPr>
              <a:t>Ա</a:t>
            </a:r>
            <a:r>
              <a:rPr lang="en-US" sz="1400" dirty="0" smtClean="0">
                <a:latin typeface="Sylfaen" pitchFamily="18" charset="0"/>
              </a:rPr>
              <a:t>.</a:t>
            </a:r>
            <a:r>
              <a:rPr lang="ru-RU" sz="1400" dirty="0" smtClean="0">
                <a:latin typeface="Sylfaen" pitchFamily="18" charset="0"/>
              </a:rPr>
              <a:t>Վ</a:t>
            </a:r>
            <a:r>
              <a:rPr lang="en-US" sz="1400" dirty="0" smtClean="0">
                <a:latin typeface="Sylfaen" pitchFamily="18" charset="0"/>
              </a:rPr>
              <a:t>. </a:t>
            </a:r>
            <a:r>
              <a:rPr lang="ru-RU" sz="1400" dirty="0" smtClean="0">
                <a:latin typeface="Sylfaen" pitchFamily="18" charset="0"/>
              </a:rPr>
              <a:t>Շևկին</a:t>
            </a:r>
            <a:r>
              <a:rPr lang="en-US" sz="1400" dirty="0" smtClean="0">
                <a:latin typeface="Sylfaen" pitchFamily="18" charset="0"/>
              </a:rPr>
              <a:t>, </a:t>
            </a:r>
            <a:endParaRPr lang="ru-RU" sz="1400" dirty="0" smtClean="0">
              <a:latin typeface="Sylfaen" pitchFamily="18" charset="0"/>
            </a:endParaRPr>
          </a:p>
          <a:p>
            <a:pPr algn="ctr"/>
            <a:r>
              <a:rPr lang="en-US" sz="1400" dirty="0" smtClean="0">
                <a:latin typeface="Sylfaen" pitchFamily="18" charset="0"/>
              </a:rPr>
              <a:t>«</a:t>
            </a:r>
            <a:r>
              <a:rPr lang="ru-RU" sz="1400" dirty="0" smtClean="0">
                <a:latin typeface="Sylfaen" pitchFamily="18" charset="0"/>
              </a:rPr>
              <a:t>Մաթեմատիկա</a:t>
            </a:r>
            <a:r>
              <a:rPr lang="en-US" sz="1400" dirty="0" smtClean="0">
                <a:latin typeface="Sylfaen" pitchFamily="18" charset="0"/>
              </a:rPr>
              <a:t> 5»</a:t>
            </a:r>
            <a:r>
              <a:rPr lang="ru-RU" sz="1400" dirty="0" smtClean="0">
                <a:latin typeface="Sylfaen" pitchFamily="18" charset="0"/>
              </a:rPr>
              <a:t> </a:t>
            </a:r>
            <a:r>
              <a:rPr lang="en-US" sz="1400" dirty="0" smtClean="0">
                <a:latin typeface="Sylfaen" pitchFamily="18" charset="0"/>
              </a:rPr>
              <a:t> </a:t>
            </a:r>
            <a:r>
              <a:rPr lang="ru-RU" sz="1400" dirty="0" smtClean="0">
                <a:latin typeface="Sylfaen" pitchFamily="18" charset="0"/>
              </a:rPr>
              <a:t>հիմնական</a:t>
            </a:r>
            <a:r>
              <a:rPr lang="en-US" sz="1400" dirty="0" smtClean="0">
                <a:latin typeface="Sylfaen" pitchFamily="18" charset="0"/>
              </a:rPr>
              <a:t>  </a:t>
            </a:r>
            <a:r>
              <a:rPr lang="ru-RU" sz="1400" dirty="0" smtClean="0">
                <a:latin typeface="Sylfaen" pitchFamily="18" charset="0"/>
              </a:rPr>
              <a:t>դպրոցի</a:t>
            </a:r>
            <a:r>
              <a:rPr lang="en-US" sz="1400" dirty="0" smtClean="0">
                <a:latin typeface="Sylfaen" pitchFamily="18" charset="0"/>
              </a:rPr>
              <a:t>  5-</a:t>
            </a:r>
            <a:r>
              <a:rPr lang="ru-RU" sz="1400" dirty="0" smtClean="0">
                <a:latin typeface="Sylfaen" pitchFamily="18" charset="0"/>
              </a:rPr>
              <a:t>րդ</a:t>
            </a:r>
            <a:r>
              <a:rPr lang="en-US" sz="1400" dirty="0" smtClean="0">
                <a:latin typeface="Sylfaen" pitchFamily="18" charset="0"/>
              </a:rPr>
              <a:t>  </a:t>
            </a:r>
            <a:r>
              <a:rPr lang="ru-RU" sz="1400" dirty="0" smtClean="0">
                <a:latin typeface="Sylfaen" pitchFamily="18" charset="0"/>
              </a:rPr>
              <a:t>դասարանի</a:t>
            </a:r>
            <a:r>
              <a:rPr lang="en-US" sz="1400" dirty="0" smtClean="0">
                <a:latin typeface="Sylfaen" pitchFamily="18" charset="0"/>
              </a:rPr>
              <a:t>  </a:t>
            </a:r>
            <a:r>
              <a:rPr lang="ru-RU" sz="1400" dirty="0" smtClean="0">
                <a:latin typeface="Sylfaen" pitchFamily="18" charset="0"/>
              </a:rPr>
              <a:t>դասագրք</a:t>
            </a:r>
            <a:r>
              <a:rPr lang="en-US" sz="1400" dirty="0" smtClean="0">
                <a:latin typeface="Sylfaen" pitchFamily="18" charset="0"/>
              </a:rPr>
              <a:t>,  «</a:t>
            </a:r>
            <a:r>
              <a:rPr lang="ru-RU" sz="1400" dirty="0" smtClean="0">
                <a:latin typeface="Sylfaen" pitchFamily="18" charset="0"/>
              </a:rPr>
              <a:t>Անտարես</a:t>
            </a:r>
            <a:r>
              <a:rPr lang="en-US" sz="1400" dirty="0" smtClean="0">
                <a:latin typeface="Sylfaen" pitchFamily="18" charset="0"/>
              </a:rPr>
              <a:t>»   </a:t>
            </a:r>
            <a:r>
              <a:rPr lang="ru-RU" sz="1400" dirty="0" smtClean="0">
                <a:latin typeface="Sylfaen" pitchFamily="18" charset="0"/>
              </a:rPr>
              <a:t>հրատարակչություն</a:t>
            </a:r>
            <a:r>
              <a:rPr lang="en-US" sz="1400" dirty="0" smtClean="0">
                <a:latin typeface="Sylfaen" pitchFamily="18" charset="0"/>
              </a:rPr>
              <a:t>,  </a:t>
            </a:r>
            <a:r>
              <a:rPr lang="ru-RU" sz="1400" dirty="0" smtClean="0">
                <a:latin typeface="Sylfaen" pitchFamily="18" charset="0"/>
              </a:rPr>
              <a:t>Երևան</a:t>
            </a:r>
            <a:r>
              <a:rPr lang="en-US" sz="1400" dirty="0" smtClean="0">
                <a:latin typeface="Sylfaen" pitchFamily="18" charset="0"/>
              </a:rPr>
              <a:t>  2019:</a:t>
            </a:r>
            <a:endParaRPr lang="ru-RU" sz="1400" dirty="0" smtClean="0"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78553" y="3303251"/>
                <a:ext cx="1237166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4</a:t>
                </a:r>
                <a:r>
                  <a:rPr lang="en-US" sz="2400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400" b="1" i="1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2400" b="1" i="1" smtClean="0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24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CA" sz="4400" b="1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553" y="3303251"/>
                <a:ext cx="1237166" cy="631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6813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18" name="Rectangle 17"/>
          <p:cNvSpPr/>
          <p:nvPr/>
        </p:nvSpPr>
        <p:spPr>
          <a:xfrm>
            <a:off x="1024759" y="325826"/>
            <a:ext cx="9096712" cy="5084373"/>
          </a:xfrm>
          <a:prstGeom prst="rect">
            <a:avLst/>
          </a:prstGeom>
          <a:solidFill>
            <a:srgbClr val="B9FFF2"/>
          </a:solidFill>
          <a:ln w="12700">
            <a:solidFill>
              <a:srgbClr val="C400C4"/>
            </a:solidFill>
          </a:ln>
          <a:effectLst>
            <a:outerShdw blurRad="76200" dist="889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0" name="Group 85"/>
          <p:cNvGrpSpPr/>
          <p:nvPr/>
        </p:nvGrpSpPr>
        <p:grpSpPr>
          <a:xfrm>
            <a:off x="2033752" y="1323191"/>
            <a:ext cx="8812924" cy="4876800"/>
            <a:chOff x="193854" y="1143000"/>
            <a:chExt cx="8812924" cy="4876800"/>
          </a:xfrm>
        </p:grpSpPr>
        <p:sp>
          <p:nvSpPr>
            <p:cNvPr id="21" name="Rectangle 20"/>
            <p:cNvSpPr/>
            <p:nvPr/>
          </p:nvSpPr>
          <p:spPr>
            <a:xfrm>
              <a:off x="193854" y="1143000"/>
              <a:ext cx="8812924" cy="48768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400C4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ln>
                  <a:solidFill>
                    <a:srgbClr val="1C2B0B"/>
                  </a:solidFill>
                </a:ln>
              </a:endParaRPr>
            </a:p>
          </p:txBody>
        </p:sp>
        <p:grpSp>
          <p:nvGrpSpPr>
            <p:cNvPr id="22" name="Group 63"/>
            <p:cNvGrpSpPr/>
            <p:nvPr/>
          </p:nvGrpSpPr>
          <p:grpSpPr>
            <a:xfrm>
              <a:off x="609600" y="1219200"/>
              <a:ext cx="8046558" cy="4572001"/>
              <a:chOff x="609600" y="152400"/>
              <a:chExt cx="8046558" cy="4572001"/>
            </a:xfrm>
          </p:grpSpPr>
          <p:grpSp>
            <p:nvGrpSpPr>
              <p:cNvPr id="23" name="Group 28"/>
              <p:cNvGrpSpPr/>
              <p:nvPr/>
            </p:nvGrpSpPr>
            <p:grpSpPr>
              <a:xfrm>
                <a:off x="609600" y="1713501"/>
                <a:ext cx="3124200" cy="3010900"/>
                <a:chOff x="1066800" y="1713501"/>
                <a:chExt cx="3124200" cy="3010900"/>
              </a:xfrm>
            </p:grpSpPr>
            <p:grpSp>
              <p:nvGrpSpPr>
                <p:cNvPr id="52" name="Group 1"/>
                <p:cNvGrpSpPr/>
                <p:nvPr/>
              </p:nvGrpSpPr>
              <p:grpSpPr>
                <a:xfrm>
                  <a:off x="2731170" y="1713501"/>
                  <a:ext cx="1459830" cy="1513661"/>
                  <a:chOff x="4648200" y="914400"/>
                  <a:chExt cx="2438400" cy="2528316"/>
                </a:xfrm>
              </p:grpSpPr>
              <p:pic>
                <p:nvPicPr>
                  <p:cNvPr id="60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1333" t="6000" r="6000" b="50000"/>
                  <a:stretch>
                    <a:fillRect/>
                  </a:stretch>
                </p:blipFill>
                <p:spPr bwMode="auto">
                  <a:xfrm>
                    <a:off x="4648200" y="914400"/>
                    <a:ext cx="2438400" cy="251459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61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9333" t="88667" r="14000" b="5333"/>
                  <a:stretch>
                    <a:fillRect/>
                  </a:stretch>
                </p:blipFill>
                <p:spPr bwMode="auto">
                  <a:xfrm>
                    <a:off x="5105400" y="3099816"/>
                    <a:ext cx="1524000" cy="34290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53" name="Group 4"/>
                <p:cNvGrpSpPr/>
                <p:nvPr/>
              </p:nvGrpSpPr>
              <p:grpSpPr>
                <a:xfrm>
                  <a:off x="1066800" y="1713501"/>
                  <a:ext cx="1414210" cy="1513661"/>
                  <a:chOff x="2057400" y="914400"/>
                  <a:chExt cx="2362200" cy="2528316"/>
                </a:xfrm>
              </p:grpSpPr>
              <p:pic>
                <p:nvPicPr>
                  <p:cNvPr id="58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000" t="6000" r="52666" b="52667"/>
                  <a:stretch>
                    <a:fillRect/>
                  </a:stretch>
                </p:blipFill>
                <p:spPr bwMode="auto">
                  <a:xfrm>
                    <a:off x="2057400" y="914400"/>
                    <a:ext cx="2362200" cy="23622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9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9333" t="88667" r="14000" b="5333"/>
                  <a:stretch>
                    <a:fillRect/>
                  </a:stretch>
                </p:blipFill>
                <p:spPr bwMode="auto">
                  <a:xfrm>
                    <a:off x="2505456" y="3099816"/>
                    <a:ext cx="1524000" cy="34290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54" name="Group 7"/>
                <p:cNvGrpSpPr/>
                <p:nvPr/>
              </p:nvGrpSpPr>
              <p:grpSpPr>
                <a:xfrm>
                  <a:off x="1066800" y="3218951"/>
                  <a:ext cx="1459830" cy="1505450"/>
                  <a:chOff x="2057400" y="3429000"/>
                  <a:chExt cx="2438400" cy="2514600"/>
                </a:xfrm>
              </p:grpSpPr>
              <p:pic>
                <p:nvPicPr>
                  <p:cNvPr id="56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000" t="50000" r="51333" b="6000"/>
                  <a:stretch>
                    <a:fillRect/>
                  </a:stretch>
                </p:blipFill>
                <p:spPr bwMode="auto">
                  <a:xfrm>
                    <a:off x="2057400" y="3429000"/>
                    <a:ext cx="2438400" cy="25146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7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4000" t="6000" r="60667" b="88667"/>
                  <a:stretch>
                    <a:fillRect/>
                  </a:stretch>
                </p:blipFill>
                <p:spPr bwMode="auto">
                  <a:xfrm>
                    <a:off x="2532888" y="3438145"/>
                    <a:ext cx="1426464" cy="30030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55" name="Picture 54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1333" t="50000" r="6000" b="6000"/>
                <a:stretch>
                  <a:fillRect/>
                </a:stretch>
              </p:blipFill>
              <p:spPr bwMode="auto">
                <a:xfrm>
                  <a:off x="2731170" y="3218951"/>
                  <a:ext cx="1459830" cy="150545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4" name="Group 29"/>
              <p:cNvGrpSpPr/>
              <p:nvPr/>
            </p:nvGrpSpPr>
            <p:grpSpPr>
              <a:xfrm>
                <a:off x="3886200" y="1713501"/>
                <a:ext cx="3124200" cy="3010900"/>
                <a:chOff x="4343400" y="1713501"/>
                <a:chExt cx="3124200" cy="3010900"/>
              </a:xfrm>
            </p:grpSpPr>
            <p:grpSp>
              <p:nvGrpSpPr>
                <p:cNvPr id="42" name="Group 1"/>
                <p:cNvGrpSpPr/>
                <p:nvPr/>
              </p:nvGrpSpPr>
              <p:grpSpPr>
                <a:xfrm>
                  <a:off x="6007770" y="1713501"/>
                  <a:ext cx="1459830" cy="1513661"/>
                  <a:chOff x="4648200" y="914400"/>
                  <a:chExt cx="2438400" cy="2528316"/>
                </a:xfrm>
              </p:grpSpPr>
              <p:pic>
                <p:nvPicPr>
                  <p:cNvPr id="50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1333" t="6000" r="6000" b="50000"/>
                  <a:stretch>
                    <a:fillRect/>
                  </a:stretch>
                </p:blipFill>
                <p:spPr bwMode="auto">
                  <a:xfrm>
                    <a:off x="4648200" y="914400"/>
                    <a:ext cx="2438400" cy="2514599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1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9333" t="88667" r="14000" b="5333"/>
                  <a:stretch>
                    <a:fillRect/>
                  </a:stretch>
                </p:blipFill>
                <p:spPr bwMode="auto">
                  <a:xfrm>
                    <a:off x="5105400" y="3099816"/>
                    <a:ext cx="1524000" cy="34290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3" name="Group 4"/>
                <p:cNvGrpSpPr/>
                <p:nvPr/>
              </p:nvGrpSpPr>
              <p:grpSpPr>
                <a:xfrm>
                  <a:off x="4343400" y="1713501"/>
                  <a:ext cx="1414210" cy="1513661"/>
                  <a:chOff x="2057400" y="914400"/>
                  <a:chExt cx="2362200" cy="2528316"/>
                </a:xfrm>
              </p:grpSpPr>
              <p:pic>
                <p:nvPicPr>
                  <p:cNvPr id="48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000" t="6000" r="52666" b="52667"/>
                  <a:stretch>
                    <a:fillRect/>
                  </a:stretch>
                </p:blipFill>
                <p:spPr bwMode="auto">
                  <a:xfrm>
                    <a:off x="2057400" y="914400"/>
                    <a:ext cx="2362200" cy="23622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9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59333" t="88667" r="14000" b="5333"/>
                  <a:stretch>
                    <a:fillRect/>
                  </a:stretch>
                </p:blipFill>
                <p:spPr bwMode="auto">
                  <a:xfrm>
                    <a:off x="2505456" y="3099816"/>
                    <a:ext cx="1524000" cy="342900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44" name="Group 7"/>
                <p:cNvGrpSpPr/>
                <p:nvPr/>
              </p:nvGrpSpPr>
              <p:grpSpPr>
                <a:xfrm>
                  <a:off x="4343400" y="3218951"/>
                  <a:ext cx="1459830" cy="1505450"/>
                  <a:chOff x="2057400" y="3429000"/>
                  <a:chExt cx="2438400" cy="2514600"/>
                </a:xfrm>
              </p:grpSpPr>
              <p:pic>
                <p:nvPicPr>
                  <p:cNvPr id="46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6000" t="50000" r="51333" b="6000"/>
                  <a:stretch>
                    <a:fillRect/>
                  </a:stretch>
                </p:blipFill>
                <p:spPr bwMode="auto">
                  <a:xfrm>
                    <a:off x="2057400" y="3429000"/>
                    <a:ext cx="2438400" cy="2514600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2" descr="C:\Users\naira\Desktop\Hamakarg\15399618-Глянцевая-веб-кнопок-набор,-векторные-иллюстрации.jpg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/>
                  <a:srcRect l="14000" t="6000" r="60667" b="88667"/>
                  <a:stretch>
                    <a:fillRect/>
                  </a:stretch>
                </p:blipFill>
                <p:spPr bwMode="auto">
                  <a:xfrm>
                    <a:off x="2532888" y="3438145"/>
                    <a:ext cx="1426464" cy="300308"/>
                  </a:xfrm>
                  <a:prstGeom prst="rect">
                    <a:avLst/>
                  </a:prstGeom>
                  <a:noFill/>
                </p:spPr>
              </p:pic>
            </p:grpSp>
            <p:pic>
              <p:nvPicPr>
                <p:cNvPr id="45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1333" t="50000" r="6000" b="6000"/>
                <a:stretch>
                  <a:fillRect/>
                </a:stretch>
              </p:blipFill>
              <p:spPr bwMode="auto">
                <a:xfrm>
                  <a:off x="6007770" y="3218951"/>
                  <a:ext cx="1459830" cy="150545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5" name="Group 7"/>
              <p:cNvGrpSpPr/>
              <p:nvPr/>
            </p:nvGrpSpPr>
            <p:grpSpPr>
              <a:xfrm>
                <a:off x="609600" y="152400"/>
                <a:ext cx="1459830" cy="1505450"/>
                <a:chOff x="2057400" y="3429000"/>
                <a:chExt cx="2438400" cy="2514600"/>
              </a:xfrm>
            </p:grpSpPr>
            <p:pic>
              <p:nvPicPr>
                <p:cNvPr id="40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000" t="50000" r="51333" b="6000"/>
                <a:stretch>
                  <a:fillRect/>
                </a:stretch>
              </p:blipFill>
              <p:spPr bwMode="auto">
                <a:xfrm>
                  <a:off x="2057400" y="3429000"/>
                  <a:ext cx="2438400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4000" t="6000" r="60667" b="88667"/>
                <a:stretch>
                  <a:fillRect/>
                </a:stretch>
              </p:blipFill>
              <p:spPr bwMode="auto">
                <a:xfrm>
                  <a:off x="2532888" y="3449365"/>
                  <a:ext cx="1426465" cy="30030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6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1333" t="50000" r="6000" b="6000"/>
              <a:stretch>
                <a:fillRect/>
              </a:stretch>
            </p:blipFill>
            <p:spPr bwMode="auto">
              <a:xfrm>
                <a:off x="2273970" y="152400"/>
                <a:ext cx="1459830" cy="1505450"/>
              </a:xfrm>
              <a:prstGeom prst="rect">
                <a:avLst/>
              </a:prstGeom>
              <a:noFill/>
            </p:spPr>
          </p:pic>
          <p:grpSp>
            <p:nvGrpSpPr>
              <p:cNvPr id="27" name="Group 4"/>
              <p:cNvGrpSpPr/>
              <p:nvPr/>
            </p:nvGrpSpPr>
            <p:grpSpPr>
              <a:xfrm>
                <a:off x="7196328" y="1709928"/>
                <a:ext cx="1414210" cy="1513661"/>
                <a:chOff x="2057400" y="914400"/>
                <a:chExt cx="2362200" cy="2528316"/>
              </a:xfrm>
            </p:grpSpPr>
            <p:pic>
              <p:nvPicPr>
                <p:cNvPr id="38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000" t="6000" r="52666" b="52667"/>
                <a:stretch>
                  <a:fillRect/>
                </a:stretch>
              </p:blipFill>
              <p:spPr bwMode="auto">
                <a:xfrm>
                  <a:off x="2057400" y="914400"/>
                  <a:ext cx="2362200" cy="2362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59333" t="88667" r="14000" b="5333"/>
                <a:stretch>
                  <a:fillRect/>
                </a:stretch>
              </p:blipFill>
              <p:spPr bwMode="auto">
                <a:xfrm>
                  <a:off x="2505456" y="3099816"/>
                  <a:ext cx="1524000" cy="34290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8" name="Group 7"/>
              <p:cNvGrpSpPr/>
              <p:nvPr/>
            </p:nvGrpSpPr>
            <p:grpSpPr>
              <a:xfrm>
                <a:off x="3886200" y="152400"/>
                <a:ext cx="1459830" cy="1505450"/>
                <a:chOff x="2057400" y="3429000"/>
                <a:chExt cx="2438400" cy="2514600"/>
              </a:xfrm>
            </p:grpSpPr>
            <p:pic>
              <p:nvPicPr>
                <p:cNvPr id="36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000" t="50000" r="51333" b="6000"/>
                <a:stretch>
                  <a:fillRect/>
                </a:stretch>
              </p:blipFill>
              <p:spPr bwMode="auto">
                <a:xfrm>
                  <a:off x="2057400" y="3429000"/>
                  <a:ext cx="2438400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4000" t="6000" r="60667" b="88667"/>
                <a:stretch>
                  <a:fillRect/>
                </a:stretch>
              </p:blipFill>
              <p:spPr bwMode="auto">
                <a:xfrm>
                  <a:off x="2532888" y="3449365"/>
                  <a:ext cx="1426465" cy="300309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9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1333" t="50000" r="6000" b="6000"/>
              <a:stretch>
                <a:fillRect/>
              </a:stretch>
            </p:blipFill>
            <p:spPr bwMode="auto">
              <a:xfrm>
                <a:off x="5550570" y="152400"/>
                <a:ext cx="1459830" cy="1505450"/>
              </a:xfrm>
              <a:prstGeom prst="rect">
                <a:avLst/>
              </a:prstGeom>
              <a:noFill/>
            </p:spPr>
          </p:pic>
          <p:grpSp>
            <p:nvGrpSpPr>
              <p:cNvPr id="30" name="Group 7"/>
              <p:cNvGrpSpPr/>
              <p:nvPr/>
            </p:nvGrpSpPr>
            <p:grpSpPr>
              <a:xfrm>
                <a:off x="7196328" y="170950"/>
                <a:ext cx="1459830" cy="1505450"/>
                <a:chOff x="2057400" y="3429000"/>
                <a:chExt cx="2438400" cy="2514600"/>
              </a:xfrm>
            </p:grpSpPr>
            <p:pic>
              <p:nvPicPr>
                <p:cNvPr id="34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000" t="50000" r="51333" b="6000"/>
                <a:stretch>
                  <a:fillRect/>
                </a:stretch>
              </p:blipFill>
              <p:spPr bwMode="auto">
                <a:xfrm>
                  <a:off x="2057400" y="3429000"/>
                  <a:ext cx="2438400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4000" t="6000" r="60667" b="88667"/>
                <a:stretch>
                  <a:fillRect/>
                </a:stretch>
              </p:blipFill>
              <p:spPr bwMode="auto">
                <a:xfrm>
                  <a:off x="2532888" y="3438145"/>
                  <a:ext cx="1426464" cy="300308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1" name="Group 7"/>
              <p:cNvGrpSpPr/>
              <p:nvPr/>
            </p:nvGrpSpPr>
            <p:grpSpPr>
              <a:xfrm>
                <a:off x="7196328" y="3218950"/>
                <a:ext cx="1459830" cy="1505450"/>
                <a:chOff x="2057400" y="3429000"/>
                <a:chExt cx="2438400" cy="2514600"/>
              </a:xfrm>
            </p:grpSpPr>
            <p:pic>
              <p:nvPicPr>
                <p:cNvPr id="32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6000" t="50000" r="51333" b="6000"/>
                <a:stretch>
                  <a:fillRect/>
                </a:stretch>
              </p:blipFill>
              <p:spPr bwMode="auto">
                <a:xfrm>
                  <a:off x="2057400" y="3429000"/>
                  <a:ext cx="2438400" cy="25146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C:\Users\naira\Desktop\Hamakarg\15399618-Глянцевая-веб-кнопок-набор,-векторные-иллюстрации.jp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14000" t="6000" r="60667" b="88667"/>
                <a:stretch>
                  <a:fillRect/>
                </a:stretch>
              </p:blipFill>
              <p:spPr bwMode="auto">
                <a:xfrm>
                  <a:off x="2532888" y="3438145"/>
                  <a:ext cx="1426464" cy="300308"/>
                </a:xfrm>
                <a:prstGeom prst="rect">
                  <a:avLst/>
                </a:prstGeom>
                <a:noFill/>
              </p:spPr>
            </p:pic>
          </p:grpSp>
        </p:grpSp>
      </p:grpSp>
      <p:sp>
        <p:nvSpPr>
          <p:cNvPr id="19" name="TextBox 18"/>
          <p:cNvSpPr txBox="1"/>
          <p:nvPr/>
        </p:nvSpPr>
        <p:spPr>
          <a:xfrm>
            <a:off x="1279662" y="325826"/>
            <a:ext cx="4714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spc="-150" dirty="0" err="1" smtClean="0">
                <a:ln w="0">
                  <a:solidFill>
                    <a:srgbClr val="9400C8"/>
                  </a:solidFill>
                </a:ln>
                <a:solidFill>
                  <a:srgbClr val="B700E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Ընտրել</a:t>
            </a:r>
            <a:r>
              <a:rPr lang="en-CA" sz="4800" b="1" spc="-150" dirty="0" smtClean="0">
                <a:ln w="0">
                  <a:solidFill>
                    <a:srgbClr val="9400C8"/>
                  </a:solidFill>
                </a:ln>
                <a:solidFill>
                  <a:srgbClr val="B700E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 </a:t>
            </a:r>
            <a:r>
              <a:rPr lang="hy-AM" sz="4800" b="1" spc="-150" dirty="0">
                <a:ln w="0">
                  <a:solidFill>
                    <a:srgbClr val="9400C8"/>
                  </a:solidFill>
                </a:ln>
                <a:solidFill>
                  <a:srgbClr val="B700E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 </a:t>
            </a:r>
            <a:r>
              <a:rPr lang="hy-AM" sz="4800" b="1" spc="-150" dirty="0" smtClean="0">
                <a:ln w="0">
                  <a:solidFill>
                    <a:srgbClr val="9400C8"/>
                  </a:solidFill>
                </a:ln>
                <a:solidFill>
                  <a:srgbClr val="B700E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հարց</a:t>
            </a:r>
            <a:r>
              <a:rPr lang="en-CA" sz="4800" b="1" spc="-150" dirty="0" smtClean="0">
                <a:ln w="0">
                  <a:solidFill>
                    <a:srgbClr val="9400C8"/>
                  </a:solidFill>
                </a:ln>
                <a:solidFill>
                  <a:srgbClr val="B700E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urier Unicode" pitchFamily="18" charset="0"/>
              </a:rPr>
              <a:t>ը</a:t>
            </a:r>
            <a:endParaRPr lang="en-CA" sz="4800" b="1" spc="-150" dirty="0">
              <a:ln w="0">
                <a:solidFill>
                  <a:srgbClr val="9400C8"/>
                </a:solidFill>
              </a:ln>
              <a:solidFill>
                <a:srgbClr val="B700E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urier Unicode" pitchFamily="18" charset="0"/>
            </a:endParaRPr>
          </a:p>
        </p:txBody>
      </p:sp>
      <p:sp>
        <p:nvSpPr>
          <p:cNvPr id="76" name="TextBox 75">
            <a:hlinkClick r:id="rId4" action="ppaction://hlinksldjump"/>
          </p:cNvPr>
          <p:cNvSpPr txBox="1"/>
          <p:nvPr/>
        </p:nvSpPr>
        <p:spPr>
          <a:xfrm>
            <a:off x="2851256" y="164495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</a:t>
            </a:r>
          </a:p>
        </p:txBody>
      </p:sp>
      <p:sp>
        <p:nvSpPr>
          <p:cNvPr id="77" name="TextBox 76">
            <a:hlinkClick r:id="rId5" action="ppaction://hlinksldjump"/>
          </p:cNvPr>
          <p:cNvSpPr txBox="1"/>
          <p:nvPr/>
        </p:nvSpPr>
        <p:spPr>
          <a:xfrm>
            <a:off x="4528856" y="164495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2</a:t>
            </a:r>
          </a:p>
        </p:txBody>
      </p:sp>
      <p:sp>
        <p:nvSpPr>
          <p:cNvPr id="78" name="TextBox 77">
            <a:hlinkClick r:id="rId6" action="ppaction://hlinksldjump"/>
          </p:cNvPr>
          <p:cNvSpPr txBox="1"/>
          <p:nvPr/>
        </p:nvSpPr>
        <p:spPr>
          <a:xfrm>
            <a:off x="6148856" y="168095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3</a:t>
            </a:r>
          </a:p>
        </p:txBody>
      </p:sp>
      <p:sp>
        <p:nvSpPr>
          <p:cNvPr id="79" name="TextBox 78">
            <a:hlinkClick r:id="rId7" action="ppaction://hlinksldjump"/>
          </p:cNvPr>
          <p:cNvSpPr txBox="1"/>
          <p:nvPr/>
        </p:nvSpPr>
        <p:spPr>
          <a:xfrm>
            <a:off x="7772456" y="1627695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4</a:t>
            </a:r>
          </a:p>
        </p:txBody>
      </p:sp>
      <p:sp>
        <p:nvSpPr>
          <p:cNvPr id="80" name="TextBox 79">
            <a:hlinkClick r:id="rId8" action="ppaction://hlinksldjump"/>
          </p:cNvPr>
          <p:cNvSpPr txBox="1"/>
          <p:nvPr/>
        </p:nvSpPr>
        <p:spPr>
          <a:xfrm>
            <a:off x="2836856" y="319295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6</a:t>
            </a:r>
          </a:p>
        </p:txBody>
      </p:sp>
      <p:sp>
        <p:nvSpPr>
          <p:cNvPr id="81" name="TextBox 80">
            <a:hlinkClick r:id="rId9" action="ppaction://hlinksldjump"/>
          </p:cNvPr>
          <p:cNvSpPr txBox="1"/>
          <p:nvPr/>
        </p:nvSpPr>
        <p:spPr>
          <a:xfrm>
            <a:off x="4528856" y="319295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7</a:t>
            </a:r>
          </a:p>
        </p:txBody>
      </p:sp>
      <p:sp>
        <p:nvSpPr>
          <p:cNvPr id="82" name="TextBox 81">
            <a:hlinkClick r:id="rId10" action="ppaction://hlinksldjump"/>
          </p:cNvPr>
          <p:cNvSpPr txBox="1"/>
          <p:nvPr/>
        </p:nvSpPr>
        <p:spPr>
          <a:xfrm>
            <a:off x="6101721" y="322895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8</a:t>
            </a:r>
          </a:p>
        </p:txBody>
      </p:sp>
      <p:sp>
        <p:nvSpPr>
          <p:cNvPr id="83" name="TextBox 82">
            <a:hlinkClick r:id="rId11" action="ppaction://hlinksldjump"/>
          </p:cNvPr>
          <p:cNvSpPr txBox="1"/>
          <p:nvPr/>
        </p:nvSpPr>
        <p:spPr>
          <a:xfrm>
            <a:off x="7840856" y="322895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9</a:t>
            </a:r>
          </a:p>
        </p:txBody>
      </p:sp>
      <p:sp>
        <p:nvSpPr>
          <p:cNvPr id="84" name="TextBox 83">
            <a:hlinkClick r:id="rId12" action="ppaction://hlinksldjump"/>
          </p:cNvPr>
          <p:cNvSpPr txBox="1"/>
          <p:nvPr/>
        </p:nvSpPr>
        <p:spPr>
          <a:xfrm>
            <a:off x="9460856" y="1680958"/>
            <a:ext cx="68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5</a:t>
            </a:r>
          </a:p>
        </p:txBody>
      </p:sp>
      <p:sp>
        <p:nvSpPr>
          <p:cNvPr id="85" name="TextBox 84">
            <a:hlinkClick r:id="rId13" action="ppaction://hlinksldjump"/>
          </p:cNvPr>
          <p:cNvSpPr txBox="1"/>
          <p:nvPr/>
        </p:nvSpPr>
        <p:spPr>
          <a:xfrm>
            <a:off x="9280856" y="3244028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10</a:t>
            </a:r>
          </a:p>
        </p:txBody>
      </p:sp>
      <p:sp>
        <p:nvSpPr>
          <p:cNvPr id="86" name="TextBox 85">
            <a:hlinkClick r:id="rId14" action="ppaction://hlinksldjump"/>
          </p:cNvPr>
          <p:cNvSpPr txBox="1"/>
          <p:nvPr/>
        </p:nvSpPr>
        <p:spPr>
          <a:xfrm>
            <a:off x="9271429" y="4759098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15</a:t>
            </a:r>
          </a:p>
        </p:txBody>
      </p:sp>
      <p:sp>
        <p:nvSpPr>
          <p:cNvPr id="87" name="TextBox 86">
            <a:hlinkClick r:id="rId15" action="ppaction://hlinksldjump"/>
          </p:cNvPr>
          <p:cNvSpPr txBox="1"/>
          <p:nvPr/>
        </p:nvSpPr>
        <p:spPr>
          <a:xfrm>
            <a:off x="7593652" y="4768028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14</a:t>
            </a:r>
          </a:p>
        </p:txBody>
      </p:sp>
      <p:sp>
        <p:nvSpPr>
          <p:cNvPr id="88" name="TextBox 87">
            <a:hlinkClick r:id="rId16" action="ppaction://hlinksldjump"/>
          </p:cNvPr>
          <p:cNvSpPr txBox="1"/>
          <p:nvPr/>
        </p:nvSpPr>
        <p:spPr>
          <a:xfrm>
            <a:off x="5950002" y="4768028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13</a:t>
            </a:r>
          </a:p>
        </p:txBody>
      </p:sp>
      <p:sp>
        <p:nvSpPr>
          <p:cNvPr id="89" name="TextBox 88">
            <a:hlinkClick r:id="rId17" action="ppaction://hlinksldjump"/>
          </p:cNvPr>
          <p:cNvSpPr txBox="1"/>
          <p:nvPr/>
        </p:nvSpPr>
        <p:spPr>
          <a:xfrm>
            <a:off x="4356575" y="4759098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12</a:t>
            </a:r>
          </a:p>
        </p:txBody>
      </p:sp>
      <p:sp>
        <p:nvSpPr>
          <p:cNvPr id="90" name="TextBox 89">
            <a:hlinkClick r:id="rId18" action="ppaction://hlinksldjump"/>
          </p:cNvPr>
          <p:cNvSpPr txBox="1"/>
          <p:nvPr/>
        </p:nvSpPr>
        <p:spPr>
          <a:xfrm>
            <a:off x="2667056" y="4768028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5400" b="1" spc="-300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rPr>
              <a:t>11</a:t>
            </a:r>
          </a:p>
        </p:txBody>
      </p:sp>
      <p:sp>
        <p:nvSpPr>
          <p:cNvPr id="3" name="Oval 2"/>
          <p:cNvSpPr/>
          <p:nvPr/>
        </p:nvSpPr>
        <p:spPr>
          <a:xfrm>
            <a:off x="2757444" y="4803538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4433844" y="4803538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6034045" y="4788789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7695697" y="4788789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9341124" y="4803538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2757444" y="1728958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4433844" y="1728958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6034044" y="1728958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7710444" y="1728958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9331044" y="1757158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2757444" y="3282961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4433844" y="3282961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/>
          <p:cNvSpPr/>
          <p:nvPr/>
        </p:nvSpPr>
        <p:spPr>
          <a:xfrm>
            <a:off x="6034044" y="3282961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Oval 15"/>
          <p:cNvSpPr/>
          <p:nvPr/>
        </p:nvSpPr>
        <p:spPr>
          <a:xfrm>
            <a:off x="7710444" y="3282961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9341124" y="3282961"/>
            <a:ext cx="838200" cy="838200"/>
          </a:xfrm>
          <a:prstGeom prst="ellipse">
            <a:avLst/>
          </a:prstGeom>
          <a:solidFill>
            <a:schemeClr val="bg1">
              <a:alpha val="81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2" name="Picture 3" descr="C:\Users\naira\Desktop\My documents\mat-nkar\Xar@\mortgage-rates7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11395950" y="5719326"/>
            <a:ext cx="595154" cy="815433"/>
          </a:xfrm>
          <a:prstGeom prst="rect">
            <a:avLst/>
          </a:prstGeom>
          <a:noFill/>
        </p:spPr>
      </p:pic>
      <p:sp>
        <p:nvSpPr>
          <p:cNvPr id="63" name="TextBox 62">
            <a:hlinkClick r:id="rId19" action="ppaction://hlinksldjump"/>
          </p:cNvPr>
          <p:cNvSpPr txBox="1"/>
          <p:nvPr/>
        </p:nvSpPr>
        <p:spPr>
          <a:xfrm>
            <a:off x="11303891" y="3156156"/>
            <a:ext cx="657488" cy="266450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r"/>
            <a:r>
              <a:rPr lang="en-CA" sz="2400" b="1" i="1" spc="-300" dirty="0" smtClean="0">
                <a:ln w="0">
                  <a:solidFill>
                    <a:srgbClr val="006082"/>
                  </a:solidFill>
                </a:ln>
                <a:solidFill>
                  <a:srgbClr val="00DAB0"/>
                </a:solidFill>
                <a:latin typeface="Sylfaen" pitchFamily="18" charset="0"/>
              </a:rPr>
              <a:t>Ա</a:t>
            </a:r>
            <a:r>
              <a:rPr lang="ru-RU" sz="2400" b="1" i="1" spc="-300" dirty="0" smtClean="0">
                <a:ln w="0">
                  <a:solidFill>
                    <a:srgbClr val="006082"/>
                  </a:solidFill>
                </a:ln>
                <a:solidFill>
                  <a:srgbClr val="00DAB0"/>
                </a:solidFill>
                <a:latin typeface="Sylfaen" pitchFamily="18" charset="0"/>
              </a:rPr>
              <a:t>վարտ</a:t>
            </a:r>
            <a:endParaRPr lang="en-CA" sz="2400" b="1" i="1" spc="-300" dirty="0">
              <a:ln w="0">
                <a:solidFill>
                  <a:srgbClr val="006082"/>
                </a:solidFill>
              </a:ln>
              <a:solidFill>
                <a:srgbClr val="00DAB0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88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</p:childTnLst>
        </p:cTn>
      </p:par>
    </p:tnLst>
    <p:bldLst>
      <p:bldP spid="19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63430" y="1106829"/>
                <a:ext cx="9949175" cy="803682"/>
              </a:xfrm>
              <a:prstGeom prst="rect">
                <a:avLst/>
              </a:prstGeom>
              <a:solidFill>
                <a:srgbClr val="DFF1CB"/>
              </a:solidFill>
              <a:ln>
                <a:solidFill>
                  <a:srgbClr val="6CA6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latin typeface="Sylfaen" pitchFamily="18" charset="0"/>
                  </a:rPr>
                  <a:t>        </a:t>
                </a:r>
                <a:r>
                  <a:rPr lang="en-US" sz="3200" b="1" dirty="0" err="1" smtClean="0">
                    <a:latin typeface="Sylfaen" panose="010A0502050306030303" pitchFamily="18" charset="0"/>
                  </a:rPr>
                  <a:t>Ո՞րն</a:t>
                </a:r>
                <a:r>
                  <a:rPr lang="en-US" sz="3200" b="1" dirty="0" smtClean="0">
                    <a:latin typeface="Sylfaen" panose="010A0502050306030303" pitchFamily="18" charset="0"/>
                  </a:rPr>
                  <a:t>  </a:t>
                </a:r>
                <a:r>
                  <a:rPr lang="en-US" sz="3200" b="1" dirty="0">
                    <a:latin typeface="Sylfaen" panose="010A0502050306030303" pitchFamily="18" charset="0"/>
                  </a:rPr>
                  <a:t>է  </a:t>
                </a:r>
                <a14:m>
                  <m:oMath xmlns:m="http://schemas.openxmlformats.org/officeDocument/2006/math">
                    <m:r>
                      <a:rPr lang="hy-AM" sz="3200" b="1" i="1" smtClean="0">
                        <a:latin typeface="Cambria Math" panose="02040503050406030204" pitchFamily="18" charset="0"/>
                      </a:rPr>
                      <m:t>𝟖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y-AM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200" b="1" dirty="0">
                    <a:latin typeface="Sylfaen" panose="010A0502050306030303" pitchFamily="18" charset="0"/>
                  </a:rPr>
                  <a:t>  </a:t>
                </a:r>
                <a:r>
                  <a:rPr lang="en-US" sz="3200" b="1" dirty="0" err="1">
                    <a:latin typeface="Sylfaen" panose="010A0502050306030303" pitchFamily="18" charset="0"/>
                  </a:rPr>
                  <a:t>խառը</a:t>
                </a:r>
                <a:r>
                  <a:rPr lang="en-US" sz="3200" b="1" dirty="0">
                    <a:latin typeface="Sylfaen" panose="010A0502050306030303" pitchFamily="18" charset="0"/>
                  </a:rPr>
                  <a:t>  </a:t>
                </a:r>
                <a:r>
                  <a:rPr lang="en-US" sz="3200" b="1" dirty="0" err="1">
                    <a:latin typeface="Sylfaen" panose="010A0502050306030303" pitchFamily="18" charset="0"/>
                  </a:rPr>
                  <a:t>թվի</a:t>
                </a:r>
                <a:r>
                  <a:rPr lang="en-US" sz="3200" b="1" dirty="0">
                    <a:latin typeface="Sylfaen" panose="010A0502050306030303" pitchFamily="18" charset="0"/>
                  </a:rPr>
                  <a:t>  </a:t>
                </a:r>
                <a:r>
                  <a:rPr lang="en-US" sz="3200" b="1" dirty="0" err="1">
                    <a:latin typeface="Sylfaen" panose="010A0502050306030303" pitchFamily="18" charset="0"/>
                  </a:rPr>
                  <a:t>կոտորակային</a:t>
                </a:r>
                <a:r>
                  <a:rPr lang="en-US" sz="3200" b="1" dirty="0">
                    <a:latin typeface="Sylfaen" panose="010A0502050306030303" pitchFamily="18" charset="0"/>
                  </a:rPr>
                  <a:t>  </a:t>
                </a:r>
                <a:r>
                  <a:rPr lang="en-US" sz="3200" b="1" dirty="0" err="1">
                    <a:latin typeface="Sylfaen" panose="010A0502050306030303" pitchFamily="18" charset="0"/>
                  </a:rPr>
                  <a:t>մասը</a:t>
                </a:r>
                <a:r>
                  <a:rPr lang="en-US" sz="3200" b="1" dirty="0">
                    <a:latin typeface="Sylfaen" panose="010A0502050306030303" pitchFamily="18" charset="0"/>
                  </a:rPr>
                  <a:t>.</a:t>
                </a:r>
                <a:endParaRPr lang="ru-RU" sz="4000" i="1" dirty="0"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430" y="1106829"/>
                <a:ext cx="9949175" cy="803682"/>
              </a:xfrm>
              <a:prstGeom prst="rect">
                <a:avLst/>
              </a:prstGeom>
              <a:blipFill>
                <a:blip r:embed="rId2"/>
                <a:stretch>
                  <a:fillRect b="-12782"/>
                </a:stretch>
              </a:blipFill>
              <a:ln>
                <a:solidFill>
                  <a:srgbClr val="6CA6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4"/>
          <p:cNvGrpSpPr>
            <a:grpSpLocks noChangeAspect="1"/>
          </p:cNvGrpSpPr>
          <p:nvPr/>
        </p:nvGrpSpPr>
        <p:grpSpPr>
          <a:xfrm>
            <a:off x="1114208" y="285136"/>
            <a:ext cx="1123881" cy="1159002"/>
            <a:chOff x="487218" y="1066800"/>
            <a:chExt cx="960582" cy="990600"/>
          </a:xfrm>
        </p:grpSpPr>
        <p:pic>
          <p:nvPicPr>
            <p:cNvPr id="9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640080" y="1180815"/>
              <a:ext cx="685800" cy="710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8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1</a:t>
              </a:r>
            </a:p>
          </p:txBody>
        </p:sp>
      </p:grpSp>
      <p:pic>
        <p:nvPicPr>
          <p:cNvPr id="5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211772" y="200209"/>
            <a:ext cx="779689" cy="691237"/>
          </a:xfrm>
          <a:prstGeom prst="rect">
            <a:avLst/>
          </a:prstGeom>
          <a:noFill/>
        </p:spPr>
      </p:pic>
      <p:sp>
        <p:nvSpPr>
          <p:cNvPr id="12" name="Trapezoid 11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rapezoid 12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rapezoid 13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6"/>
          <p:cNvSpPr/>
          <p:nvPr/>
        </p:nvSpPr>
        <p:spPr>
          <a:xfrm rot="5400000" flipV="1">
            <a:off x="-3064623" y="3207597"/>
            <a:ext cx="6720526" cy="438878"/>
          </a:xfrm>
          <a:prstGeom prst="rect">
            <a:avLst/>
          </a:prstGeom>
          <a:solidFill>
            <a:srgbClr val="8CD200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rapezoid 15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2316797" y="290731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1</a:t>
            </a:r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6125" y="291704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rgbClr val="5B0070"/>
                  </a:solidFill>
                </a:ln>
                <a:solidFill>
                  <a:srgbClr val="D72FFF"/>
                </a:solidFill>
                <a:latin typeface="Sylfaen"/>
              </a:rPr>
              <a:t>8</a:t>
            </a:r>
            <a:endParaRPr lang="en-CA" sz="3600" b="1" dirty="0" smtClean="0">
              <a:ln w="0">
                <a:solidFill>
                  <a:srgbClr val="5B0070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80014" y="291692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2</a:t>
            </a:r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89614" y="2916922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rgbClr val="5B0070"/>
                  </a:solidFill>
                </a:ln>
                <a:solidFill>
                  <a:srgbClr val="D72FFF"/>
                </a:solidFill>
                <a:latin typeface="Sylfaen"/>
              </a:rPr>
              <a:t>9</a:t>
            </a:r>
            <a:endParaRPr lang="en-CA" sz="3600" b="1" dirty="0" smtClean="0">
              <a:ln w="0">
                <a:solidFill>
                  <a:srgbClr val="5B0070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47979" y="496434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3</a:t>
            </a:r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801931" y="4818422"/>
                <a:ext cx="99060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rgbClr val="D72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rgbClr val="D72FFF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5B0070"/>
                                </a:solidFill>
                              </a:ln>
                              <a:solidFill>
                                <a:srgbClr val="D72FFF"/>
                              </a:solidFill>
                              <a:latin typeface="Cambria Math" panose="02040503050406030204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5B0070"/>
                    </a:solidFill>
                  </a:ln>
                  <a:solidFill>
                    <a:srgbClr val="D72FFF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931" y="4818422"/>
                <a:ext cx="990600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6581995" y="495294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4</a:t>
            </a:r>
            <a:r>
              <a:rPr lang="en-CA" sz="3600" b="1" dirty="0" smtClean="0">
                <a:ln w="0">
                  <a:solidFill>
                    <a:schemeClr val="tx1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chemeClr val="tx1"/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52683" y="4952942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rgbClr val="5B0070"/>
                  </a:solidFill>
                </a:ln>
                <a:solidFill>
                  <a:srgbClr val="D72FFF"/>
                </a:solidFill>
                <a:latin typeface="Sylfaen"/>
              </a:rPr>
              <a:t>14</a:t>
            </a:r>
            <a:endParaRPr lang="en-CA" sz="3600" b="1" dirty="0" smtClean="0">
              <a:ln w="0">
                <a:solidFill>
                  <a:srgbClr val="5B0070"/>
                </a:solidFill>
              </a:ln>
              <a:solidFill>
                <a:srgbClr val="D72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94439" y="1994369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Պատասխանը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ստուգելու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համար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սեղմել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թվի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վրա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:</a:t>
            </a:r>
            <a:endParaRPr lang="en-CA" sz="1600" i="1" dirty="0" smtClean="0">
              <a:solidFill>
                <a:srgbClr val="FF0000"/>
              </a:solidFill>
              <a:latin typeface="Sylfae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90682" y="356738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Ճիշտ </a:t>
            </a:r>
            <a:r>
              <a:rPr lang="en-CA" sz="2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 </a:t>
            </a:r>
            <a:r>
              <a:rPr lang="en-CA" sz="28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չէ</a:t>
            </a:r>
            <a:endParaRPr lang="en-CA" sz="28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90507" y="352763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Ճիշտ  չ</a:t>
            </a:r>
            <a:r>
              <a:rPr lang="en-CA" sz="2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է</a:t>
            </a:r>
            <a:endParaRPr lang="en-CA" sz="28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78797" y="593638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n w="0">
                  <a:solidFill>
                    <a:srgbClr val="00B050"/>
                  </a:solidFill>
                </a:ln>
                <a:solidFill>
                  <a:srgbClr val="00D600"/>
                </a:solidFill>
                <a:latin typeface="Sylfaen"/>
              </a:rPr>
              <a:t>Ճիշտ  </a:t>
            </a:r>
            <a:r>
              <a:rPr lang="en-CA" sz="2800" b="1" dirty="0" smtClean="0">
                <a:ln w="0">
                  <a:solidFill>
                    <a:srgbClr val="00B050"/>
                  </a:solidFill>
                </a:ln>
                <a:solidFill>
                  <a:srgbClr val="00D600"/>
                </a:solidFill>
                <a:latin typeface="Sylfaen"/>
              </a:rPr>
              <a:t>է</a:t>
            </a:r>
            <a:endParaRPr lang="en-CA" sz="2800" b="1" dirty="0" smtClean="0">
              <a:ln w="0">
                <a:solidFill>
                  <a:srgbClr val="00B050"/>
                </a:solidFill>
              </a:ln>
              <a:solidFill>
                <a:srgbClr val="00D6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90507" y="5574335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Ճիշտ</a:t>
            </a:r>
            <a:r>
              <a:rPr lang="en-CA" sz="28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  </a:t>
            </a:r>
            <a:r>
              <a:rPr lang="en-CA" sz="2800" b="1" dirty="0" err="1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չէ</a:t>
            </a:r>
            <a:endParaRPr lang="en-CA" sz="28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27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7" cstate="print"/>
          <a:srcRect r="3527"/>
          <a:stretch>
            <a:fillRect/>
          </a:stretch>
        </p:blipFill>
        <p:spPr bwMode="auto">
          <a:xfrm>
            <a:off x="9690567" y="4903829"/>
            <a:ext cx="2359143" cy="183404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270397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5" grpId="1"/>
      <p:bldP spid="25" grpId="2"/>
      <p:bldP spid="25" grpId="3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84903" y="1192196"/>
                <a:ext cx="7031082" cy="739754"/>
              </a:xfrm>
              <a:prstGeom prst="rect">
                <a:avLst/>
              </a:prstGeom>
              <a:solidFill>
                <a:srgbClr val="FFCDFF"/>
              </a:solidFill>
              <a:ln>
                <a:solidFill>
                  <a:srgbClr val="FF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hy-AM" sz="2800" b="1" dirty="0" smtClean="0">
                    <a:latin typeface="Sylfaen" panose="010A0502050306030303" pitchFamily="18" charset="0"/>
                  </a:rPr>
                  <a:t>      Նշ</a:t>
                </a:r>
                <a:r>
                  <a:rPr lang="en-US" sz="2800" b="1" dirty="0" err="1" smtClean="0">
                    <a:latin typeface="Sylfaen" panose="010A0502050306030303" pitchFamily="18" charset="0"/>
                  </a:rPr>
                  <a:t>ել</a:t>
                </a:r>
                <a:r>
                  <a:rPr lang="en-US" sz="2800" b="1" dirty="0" smtClean="0">
                    <a:latin typeface="Sylfaen" panose="010A0502050306030303" pitchFamily="18" charset="0"/>
                  </a:rPr>
                  <a:t>  </a:t>
                </a:r>
                <a:r>
                  <a:rPr lang="en-US" sz="2800" b="1" dirty="0" err="1">
                    <a:latin typeface="Sylfaen" panose="010A0502050306030303" pitchFamily="18" charset="0"/>
                  </a:rPr>
                  <a:t>այն</a:t>
                </a:r>
                <a:r>
                  <a:rPr lang="en-US" sz="2800" b="1" dirty="0">
                    <a:latin typeface="Sylfaen" panose="010A0502050306030303" pitchFamily="18" charset="0"/>
                  </a:rPr>
                  <a:t>  </a:t>
                </a:r>
                <a:r>
                  <a:rPr lang="en-US" sz="2800" b="1" dirty="0" err="1">
                    <a:latin typeface="Sylfaen" panose="010A0502050306030303" pitchFamily="18" charset="0"/>
                  </a:rPr>
                  <a:t>թիվը</a:t>
                </a:r>
                <a:r>
                  <a:rPr lang="en-US" sz="2800" b="1" dirty="0">
                    <a:latin typeface="Sylfaen" panose="010A0502050306030303" pitchFamily="18" charset="0"/>
                  </a:rPr>
                  <a:t>,  </a:t>
                </a:r>
                <a:r>
                  <a:rPr lang="en-US" sz="2800" b="1" dirty="0" err="1">
                    <a:latin typeface="Sylfaen" panose="010A0502050306030303" pitchFamily="18" charset="0"/>
                  </a:rPr>
                  <a:t>որը</a:t>
                </a:r>
                <a:r>
                  <a:rPr lang="en-US" sz="2800" b="1" dirty="0">
                    <a:latin typeface="Sylfaen" panose="010A0502050306030303" pitchFamily="18" charset="0"/>
                  </a:rPr>
                  <a:t>  </a:t>
                </a:r>
                <a:r>
                  <a:rPr lang="en-US" sz="2800" b="1" dirty="0" err="1">
                    <a:latin typeface="Sylfaen" panose="010A0502050306030303" pitchFamily="18" charset="0"/>
                  </a:rPr>
                  <a:t>փոքր</a:t>
                </a:r>
                <a:r>
                  <a:rPr lang="en-US" sz="2800" b="1" dirty="0">
                    <a:latin typeface="Sylfaen" panose="010A0502050306030303" pitchFamily="18" charset="0"/>
                  </a:rPr>
                  <a:t>  է  </a:t>
                </a:r>
                <a:r>
                  <a:rPr lang="hy-AM" sz="2800" b="1" dirty="0" smtClean="0">
                    <a:latin typeface="Sylfaen" panose="010A0502050306030303" pitchFamily="18" charset="0"/>
                  </a:rPr>
                  <a:t>6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hy-AM" sz="28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en-US" sz="2800" b="1" dirty="0">
                    <a:latin typeface="Sylfaen" panose="010A0502050306030303" pitchFamily="18" charset="0"/>
                  </a:rPr>
                  <a:t>-</a:t>
                </a:r>
                <a:r>
                  <a:rPr lang="en-US" sz="2800" b="1" dirty="0" err="1">
                    <a:latin typeface="Sylfaen" panose="010A0502050306030303" pitchFamily="18" charset="0"/>
                  </a:rPr>
                  <a:t>ից</a:t>
                </a:r>
                <a:r>
                  <a:rPr lang="en-US" sz="2800" b="1" dirty="0">
                    <a:latin typeface="Sylfaen" panose="010A0502050306030303" pitchFamily="18" charset="0"/>
                  </a:rPr>
                  <a:t>.</a:t>
                </a:r>
                <a:endParaRPr lang="ru-RU" sz="3200" i="1" dirty="0" smtClean="0"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03" y="1192196"/>
                <a:ext cx="7031082" cy="739754"/>
              </a:xfrm>
              <a:prstGeom prst="rect">
                <a:avLst/>
              </a:prstGeom>
              <a:blipFill>
                <a:blip r:embed="rId2"/>
                <a:stretch>
                  <a:fillRect b="-8130"/>
                </a:stretch>
              </a:blipFill>
              <a:ln>
                <a:solidFill>
                  <a:srgbClr val="FF00FF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23212" y="285063"/>
            <a:ext cx="1127918" cy="1163163"/>
            <a:chOff x="487218" y="1066800"/>
            <a:chExt cx="960582" cy="990600"/>
          </a:xfrm>
        </p:grpSpPr>
        <p:pic>
          <p:nvPicPr>
            <p:cNvPr id="8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51333" t="50000" r="6000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40080" y="1168120"/>
              <a:ext cx="685800" cy="786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5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2</a:t>
              </a:r>
            </a:p>
          </p:txBody>
        </p:sp>
      </p:grpSp>
      <p:pic>
        <p:nvPicPr>
          <p:cNvPr id="3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19908" y="213072"/>
            <a:ext cx="761458" cy="675075"/>
          </a:xfrm>
          <a:prstGeom prst="rect">
            <a:avLst/>
          </a:prstGeom>
          <a:noFill/>
        </p:spPr>
      </p:pic>
      <p:sp>
        <p:nvSpPr>
          <p:cNvPr id="11" name="Trapezoid 10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rapezoid 11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rapezoid 12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6"/>
          <p:cNvSpPr/>
          <p:nvPr/>
        </p:nvSpPr>
        <p:spPr>
          <a:xfrm rot="5400000" flipV="1">
            <a:off x="-3059910" y="3212310"/>
            <a:ext cx="6711099" cy="438878"/>
          </a:xfrm>
          <a:prstGeom prst="rect">
            <a:avLst/>
          </a:prstGeom>
          <a:solidFill>
            <a:srgbClr val="D72FFF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rapezoid 3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5827" y="4557266"/>
            <a:ext cx="2638247" cy="219761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559944" y="3377246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1</a:t>
            </a:r>
            <a:r>
              <a:rPr lang="en-CA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rgbClr val="C400C4"/>
                </a:solidFill>
              </a:ln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113283" y="3156215"/>
                <a:ext cx="771125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hy-AM" sz="3200" b="1" i="1" smtClean="0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CA" sz="5400" b="1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283" y="3156215"/>
                <a:ext cx="771125" cy="101431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3778142" y="3377729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2</a:t>
            </a:r>
            <a:r>
              <a:rPr lang="en-CA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rgbClr val="C400C4"/>
                </a:solidFill>
              </a:ln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340607" y="3146665"/>
                <a:ext cx="87341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CA" sz="5400" b="1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07" y="3146665"/>
                <a:ext cx="873416" cy="1014317"/>
              </a:xfrm>
              <a:prstGeom prst="rect">
                <a:avLst/>
              </a:prstGeom>
              <a:blipFill>
                <a:blip r:embed="rId8"/>
                <a:stretch>
                  <a:fillRect r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007500" y="338173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3</a:t>
            </a:r>
            <a:r>
              <a:rPr lang="en-CA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rgbClr val="C400C4"/>
                </a:solidFill>
              </a:ln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508586" y="3187171"/>
                <a:ext cx="1030367" cy="1059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f>
                        <m:fPr>
                          <m:ctrlPr>
                            <a:rPr lang="en-US" sz="3200" b="1" i="1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den>
                      </m:f>
                      <m:r>
                        <m:rPr>
                          <m:nor/>
                        </m:rPr>
                        <a:rPr lang="en-US" sz="3200" dirty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ylfaen" panose="010A0502050306030303" pitchFamily="18" charset="0"/>
                        </a:rPr>
                        <m:t> </m:t>
                      </m:r>
                    </m:oMath>
                  </m:oMathPara>
                </a14:m>
                <a:endParaRPr lang="en-CA" sz="5400" b="1" dirty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586" y="3187171"/>
                <a:ext cx="1030367" cy="10599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206517" y="338678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4</a:t>
            </a:r>
            <a:r>
              <a:rPr lang="en-CA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rgbClr val="C400C4"/>
                </a:solidFill>
              </a:ln>
              <a:solidFill>
                <a:srgbClr val="FF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77205" y="3427499"/>
            <a:ext cx="6683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2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latin typeface="Sylfaen" panose="010A0502050306030303" pitchFamily="18" charset="0"/>
              </a:rPr>
              <a:t>7</a:t>
            </a:r>
            <a:endParaRPr lang="en-CA" sz="5400" b="1" dirty="0" smtClean="0">
              <a:ln w="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lumMod val="50000"/>
                </a:schemeClr>
              </a:solidFill>
              <a:latin typeface="Sylfaen" panose="010A0502050306030303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60039" y="3328663"/>
            <a:ext cx="588762" cy="782269"/>
          </a:xfrm>
          <a:prstGeom prst="ellipse">
            <a:avLst/>
          </a:prstGeom>
          <a:noFill/>
          <a:ln w="44450">
            <a:solidFill>
              <a:srgbClr val="00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275254" y="5086058"/>
            <a:ext cx="4759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i="1" dirty="0" err="1" smtClean="0">
                <a:solidFill>
                  <a:srgbClr val="FF0000"/>
                </a:solidFill>
                <a:latin typeface="Sylfaen" pitchFamily="18" charset="0"/>
              </a:rPr>
              <a:t>Պատասխանը</a:t>
            </a:r>
            <a:r>
              <a:rPr lang="en-CA" sz="24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hy-AM" sz="2400" i="1" dirty="0" smtClean="0">
                <a:solidFill>
                  <a:srgbClr val="FF0000"/>
                </a:solidFill>
                <a:latin typeface="Sylfaen" pitchFamily="18" charset="0"/>
              </a:rPr>
              <a:t>հիմնավորել</a:t>
            </a:r>
            <a:r>
              <a:rPr lang="en-CA" sz="2400" i="1" dirty="0" smtClean="0">
                <a:solidFill>
                  <a:srgbClr val="FF0000"/>
                </a:solidFill>
                <a:latin typeface="Sylfaen" pitchFamily="18" charset="0"/>
              </a:rPr>
              <a:t>:</a:t>
            </a:r>
            <a:endParaRPr lang="en-CA" sz="2400" i="1" dirty="0" smtClean="0">
              <a:solidFill>
                <a:srgbClr val="FF0000"/>
              </a:solidFill>
              <a:latin typeface="Sylfaen"/>
            </a:endParaRPr>
          </a:p>
        </p:txBody>
      </p:sp>
    </p:spTree>
    <p:extLst>
      <p:ext uri="{BB962C8B-B14F-4D97-AF65-F5344CB8AC3E}">
        <p14:creationId xmlns:p14="http://schemas.microsoft.com/office/powerpoint/2010/main" val="55397567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8" grpId="0"/>
      <p:bldP spid="28" grpId="1"/>
      <p:bldP spid="28" grpId="2"/>
      <p:bldP spid="28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06251" y="1184347"/>
                <a:ext cx="5580669" cy="808619"/>
              </a:xfrm>
              <a:prstGeom prst="rect">
                <a:avLst/>
              </a:prstGeom>
              <a:solidFill>
                <a:srgbClr val="DFF1CB"/>
              </a:solidFill>
              <a:ln>
                <a:solidFill>
                  <a:srgbClr val="6CA6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latin typeface="Sylfaen" pitchFamily="18" charset="0"/>
                  </a:rPr>
                  <a:t>       </a:t>
                </a:r>
                <a:r>
                  <a:rPr lang="en-US" sz="3200" b="1" dirty="0" smtClean="0">
                    <a:latin typeface="Sylfaen" panose="010A0502050306030303" pitchFamily="18" charset="0"/>
                  </a:rPr>
                  <a:t>Քանի</a:t>
                </a:r>
                <a:r>
                  <a:rPr lang="en-US" sz="3200" b="1" dirty="0">
                    <a:latin typeface="Sylfaen" panose="010A0502050306030303" pitchFamily="18" charset="0"/>
                  </a:rPr>
                  <a:t>՞   </a:t>
                </a:r>
                <a:r>
                  <a:rPr lang="hy-AM" sz="3200" b="1" dirty="0" smtClean="0">
                    <a:latin typeface="Sylfaen" panose="010A0502050306030303" pitchFamily="18" charset="0"/>
                  </a:rPr>
                  <a:t>ժամ</a:t>
                </a:r>
                <a:r>
                  <a:rPr lang="en-US" sz="3200" b="1" dirty="0" smtClean="0">
                    <a:latin typeface="Sylfaen" panose="010A0502050306030303" pitchFamily="18" charset="0"/>
                  </a:rPr>
                  <a:t>  </a:t>
                </a:r>
                <a:r>
                  <a:rPr lang="en-US" sz="3200" b="1" dirty="0">
                    <a:latin typeface="Sylfaen" panose="010A0502050306030303" pitchFamily="18" charset="0"/>
                  </a:rPr>
                  <a:t>է   </a:t>
                </a:r>
                <a14:m>
                  <m:oMath xmlns:m="http://schemas.openxmlformats.org/officeDocument/2006/math">
                    <m:r>
                      <a:rPr lang="hy-AM" sz="32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y-AM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hy-AM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hy-AM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Sylfaen" panose="010A0502050306030303" pitchFamily="18" charset="0"/>
                  </a:rPr>
                  <a:t>  </a:t>
                </a:r>
                <a:r>
                  <a:rPr lang="hy-AM" sz="3200" b="1" dirty="0" smtClean="0">
                    <a:latin typeface="Sylfaen" panose="010A0502050306030303" pitchFamily="18" charset="0"/>
                  </a:rPr>
                  <a:t>օրը</a:t>
                </a:r>
                <a:r>
                  <a:rPr lang="en-US" sz="3200" b="1" dirty="0">
                    <a:latin typeface="Sylfaen" panose="010A0502050306030303" pitchFamily="18" charset="0"/>
                  </a:rPr>
                  <a:t>:</a:t>
                </a:r>
                <a:endParaRPr lang="ru-RU" sz="3200" i="1" dirty="0"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251" y="1184347"/>
                <a:ext cx="5580669" cy="808619"/>
              </a:xfrm>
              <a:prstGeom prst="rect">
                <a:avLst/>
              </a:prstGeom>
              <a:blipFill>
                <a:blip r:embed="rId2"/>
                <a:stretch>
                  <a:fillRect b="-11852"/>
                </a:stretch>
              </a:blipFill>
              <a:ln>
                <a:solidFill>
                  <a:srgbClr val="6CA6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4"/>
          <p:cNvGrpSpPr>
            <a:grpSpLocks/>
          </p:cNvGrpSpPr>
          <p:nvPr/>
        </p:nvGrpSpPr>
        <p:grpSpPr>
          <a:xfrm>
            <a:off x="1032262" y="343698"/>
            <a:ext cx="1062304" cy="1178814"/>
            <a:chOff x="487218" y="1066800"/>
            <a:chExt cx="960582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640080" y="1162200"/>
              <a:ext cx="685800" cy="775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5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3</a:t>
              </a:r>
            </a:p>
          </p:txBody>
        </p:sp>
      </p:grpSp>
      <p:pic>
        <p:nvPicPr>
          <p:cNvPr id="3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23468" y="253377"/>
            <a:ext cx="777029" cy="688879"/>
          </a:xfrm>
          <a:prstGeom prst="rect">
            <a:avLst/>
          </a:prstGeom>
          <a:noFill/>
        </p:spPr>
      </p:pic>
      <p:sp>
        <p:nvSpPr>
          <p:cNvPr id="12" name="Trapezoid 11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rapezoid 13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rapezoid 14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6"/>
          <p:cNvSpPr/>
          <p:nvPr/>
        </p:nvSpPr>
        <p:spPr>
          <a:xfrm rot="5400000" flipV="1">
            <a:off x="-3064623" y="3207597"/>
            <a:ext cx="6720526" cy="438878"/>
          </a:xfrm>
          <a:prstGeom prst="rect">
            <a:avLst/>
          </a:prstGeom>
          <a:solidFill>
            <a:srgbClr val="8CD200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rapezoid 16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extBox 18">
            <a:hlinkClick r:id="" action="ppaction://noaction"/>
          </p:cNvPr>
          <p:cNvSpPr txBox="1"/>
          <p:nvPr/>
        </p:nvSpPr>
        <p:spPr>
          <a:xfrm>
            <a:off x="4832736" y="2629477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59941" y="4716754"/>
                <a:ext cx="257601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941" y="4716754"/>
                <a:ext cx="2576010" cy="834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181063" y="3685893"/>
            <a:ext cx="298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chemeClr val="tx1"/>
                  </a:solidFill>
                </a:ln>
                <a:solidFill>
                  <a:srgbClr val="FF00FF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1 օր = 24 ժ</a:t>
            </a:r>
            <a:endParaRPr lang="ru-RU" sz="3600" dirty="0">
              <a:solidFill>
                <a:srgbClr val="FF00FF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316558" y="4718324"/>
                <a:ext cx="257601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3200" b="1" i="1" smtClean="0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𝟔𝟓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5B0070"/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5B0070"/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𝟐𝟒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558" y="4718324"/>
                <a:ext cx="2576010" cy="810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96093" y="4842443"/>
                <a:ext cx="12531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𝟏𝟑𝟎</m:t>
                    </m:r>
                    <m:d>
                      <m:dPr>
                        <m:ctrlP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ժ</m:t>
                        </m:r>
                      </m:e>
                    </m:d>
                  </m:oMath>
                </a14:m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6093" y="4842443"/>
                <a:ext cx="1253113" cy="584775"/>
              </a:xfrm>
              <a:prstGeom prst="rect">
                <a:avLst/>
              </a:prstGeom>
              <a:blipFill>
                <a:blip r:embed="rId8"/>
                <a:stretch>
                  <a:fillRect r="-9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015874" y="5971578"/>
            <a:ext cx="3335514" cy="593257"/>
            <a:chOff x="5389448" y="3009845"/>
            <a:chExt cx="3335514" cy="593257"/>
          </a:xfrm>
        </p:grpSpPr>
        <p:sp>
          <p:nvSpPr>
            <p:cNvPr id="25" name="TextBox 24"/>
            <p:cNvSpPr txBox="1"/>
            <p:nvPr/>
          </p:nvSpPr>
          <p:spPr>
            <a:xfrm>
              <a:off x="5389448" y="3009845"/>
              <a:ext cx="1499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FF6A05"/>
                    </a:solidFill>
                  </a:ln>
                  <a:solidFill>
                    <a:srgbClr val="FFB685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Պատ․՝  </a:t>
              </a:r>
              <a:endParaRPr lang="ru-RU" sz="3600" i="1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888806" y="3018327"/>
                  <a:ext cx="1836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y-AM" sz="3200" b="0" i="0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130</m:t>
                      </m:r>
                      <m:r>
                        <a:rPr lang="hy-AM" sz="3200" b="1" i="0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 ժ</m:t>
                      </m:r>
                    </m:oMath>
                  </a14:m>
                  <a:r>
                    <a:rPr lang="hy-AM" sz="3200" b="1" dirty="0" smtClean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anose="010A0502050306030303" pitchFamily="18" charset="0"/>
                    </a:rPr>
                    <a:t>։</a:t>
                  </a:r>
                  <a:endParaRPr lang="en-CA" sz="3200" b="1" dirty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8806" y="3018327"/>
                  <a:ext cx="1836156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Connector 26"/>
          <p:cNvCxnSpPr/>
          <p:nvPr/>
        </p:nvCxnSpPr>
        <p:spPr>
          <a:xfrm flipV="1">
            <a:off x="4339450" y="5181965"/>
            <a:ext cx="521567" cy="384323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033914" y="4932111"/>
            <a:ext cx="563230" cy="431741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00104" y="4403781"/>
                <a:ext cx="4576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28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CA" sz="28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0104" y="4403781"/>
                <a:ext cx="45762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371467" y="5564260"/>
                <a:ext cx="457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24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CA" sz="24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467" y="5564260"/>
                <a:ext cx="45762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12" cstate="print"/>
          <a:srcRect r="3527"/>
          <a:stretch>
            <a:fillRect/>
          </a:stretch>
        </p:blipFill>
        <p:spPr bwMode="auto">
          <a:xfrm>
            <a:off x="9449931" y="4716755"/>
            <a:ext cx="2599779" cy="2021118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747212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5048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p:sp>
        <p:nvSpPr>
          <p:cNvPr id="4" name="TextBox 3"/>
          <p:cNvSpPr txBox="1"/>
          <p:nvPr/>
        </p:nvSpPr>
        <p:spPr>
          <a:xfrm>
            <a:off x="1607507" y="1053261"/>
            <a:ext cx="7461080" cy="707886"/>
          </a:xfrm>
          <a:prstGeom prst="rect">
            <a:avLst/>
          </a:prstGeom>
          <a:solidFill>
            <a:srgbClr val="FFCDFF"/>
          </a:solidFill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Sylfaen" pitchFamily="18" charset="0"/>
              </a:rPr>
              <a:t>      </a:t>
            </a:r>
            <a:r>
              <a:rPr lang="hy-AM" sz="2400" b="1" i="1" dirty="0" smtClean="0">
                <a:latin typeface="Sylfaen" pitchFamily="18" charset="0"/>
              </a:rPr>
              <a:t> </a:t>
            </a:r>
            <a:r>
              <a:rPr lang="en-US" sz="2800" b="1" dirty="0" err="1" smtClean="0">
                <a:latin typeface="Sylfaen" panose="010A0502050306030303" pitchFamily="18" charset="0"/>
              </a:rPr>
              <a:t>Նշվածներից</a:t>
            </a:r>
            <a:r>
              <a:rPr lang="en-US" sz="2800" b="1" dirty="0" smtClean="0">
                <a:latin typeface="Sylfaen" panose="010A0502050306030303" pitchFamily="18" charset="0"/>
              </a:rPr>
              <a:t>  </a:t>
            </a:r>
            <a:r>
              <a:rPr lang="en-US" sz="2800" b="1" dirty="0" err="1" smtClean="0">
                <a:latin typeface="Sylfaen" panose="010A0502050306030303" pitchFamily="18" charset="0"/>
              </a:rPr>
              <a:t>ո՞րը</a:t>
            </a:r>
            <a:r>
              <a:rPr lang="en-US" sz="2800" b="1" dirty="0" smtClean="0">
                <a:latin typeface="Sylfaen" panose="010A0502050306030303" pitchFamily="18" charset="0"/>
              </a:rPr>
              <a:t>   </a:t>
            </a:r>
            <a:r>
              <a:rPr lang="en-US" sz="2800" b="1" dirty="0" err="1">
                <a:latin typeface="Sylfaen" panose="010A0502050306030303" pitchFamily="18" charset="0"/>
              </a:rPr>
              <a:t>հավասարություն</a:t>
            </a:r>
            <a:r>
              <a:rPr lang="en-US" sz="2800" b="1" dirty="0">
                <a:latin typeface="Sylfaen" panose="010A0502050306030303" pitchFamily="18" charset="0"/>
              </a:rPr>
              <a:t>  </a:t>
            </a:r>
            <a:r>
              <a:rPr lang="en-US" sz="2800" b="1" dirty="0" err="1">
                <a:latin typeface="Sylfaen" panose="010A0502050306030303" pitchFamily="18" charset="0"/>
              </a:rPr>
              <a:t>չէ</a:t>
            </a:r>
            <a:r>
              <a:rPr lang="en-US" sz="2800" b="1" dirty="0" smtClean="0">
                <a:latin typeface="Sylfaen" panose="010A0502050306030303" pitchFamily="18" charset="0"/>
              </a:rPr>
              <a:t>.</a:t>
            </a:r>
            <a:endParaRPr lang="hy-AM" sz="2800" b="1" dirty="0" smtClean="0">
              <a:latin typeface="Sylfaen" panose="010A0502050306030303" pitchFamily="18" charset="0"/>
            </a:endParaRPr>
          </a:p>
          <a:p>
            <a:endParaRPr lang="ru-RU" sz="1100" i="1" dirty="0" smtClean="0">
              <a:latin typeface="Sylfaen" pitchFamily="18" charset="0"/>
            </a:endParaRP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868745" y="269145"/>
            <a:ext cx="1117091" cy="1152000"/>
            <a:chOff x="487218" y="1066800"/>
            <a:chExt cx="960582" cy="990600"/>
          </a:xfrm>
        </p:grpSpPr>
        <p:pic>
          <p:nvPicPr>
            <p:cNvPr id="8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2" cstate="print"/>
            <a:srcRect l="51333" t="50000" r="6000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07656" y="1151106"/>
              <a:ext cx="685800" cy="7939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5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4</a:t>
              </a:r>
            </a:p>
          </p:txBody>
        </p:sp>
      </p:grpSp>
      <p:pic>
        <p:nvPicPr>
          <p:cNvPr id="3" name="Picture 3" descr="C:\Users\naira\Desktop\My documents\mat-nkar\Xar@\mortgage-rates7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16825" y="230031"/>
            <a:ext cx="718170" cy="636697"/>
          </a:xfrm>
          <a:prstGeom prst="rect">
            <a:avLst/>
          </a:prstGeom>
          <a:noFill/>
        </p:spPr>
      </p:pic>
      <p:sp>
        <p:nvSpPr>
          <p:cNvPr id="13" name="Trapezoid 12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rapezoid 13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rapezoid 14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6"/>
          <p:cNvSpPr/>
          <p:nvPr/>
        </p:nvSpPr>
        <p:spPr>
          <a:xfrm rot="5400000" flipV="1">
            <a:off x="-3059910" y="3212310"/>
            <a:ext cx="6711099" cy="438878"/>
          </a:xfrm>
          <a:prstGeom prst="rect">
            <a:avLst/>
          </a:prstGeom>
          <a:solidFill>
            <a:srgbClr val="D72FFF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rapezoid 3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extBox 17"/>
          <p:cNvSpPr txBox="1"/>
          <p:nvPr/>
        </p:nvSpPr>
        <p:spPr>
          <a:xfrm>
            <a:off x="1647493" y="2813043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1</a:t>
            </a:r>
            <a:r>
              <a:rPr lang="en-CA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rgbClr val="C400C4"/>
                </a:solidFill>
              </a:ln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0832" y="2737928"/>
                <a:ext cx="2041228" cy="8038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4 +</a:t>
                </a:r>
                <a:r>
                  <a:rPr lang="en-US" sz="3200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𝟒</m:t>
                    </m:r>
                    <m:f>
                      <m:fPr>
                        <m:ctrlP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:endParaRPr lang="en-CA" sz="5400" b="1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32" y="2737928"/>
                <a:ext cx="2041228" cy="8038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589439" y="280379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2</a:t>
            </a:r>
            <a:r>
              <a:rPr lang="en-CA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rgbClr val="C400C4"/>
                </a:solidFill>
              </a:ln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151903" y="2728382"/>
                <a:ext cx="1755061" cy="834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4</a:t>
                </a:r>
                <a:r>
                  <a:rPr lang="en-US" sz="3200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CA" sz="5400" b="1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903" y="2728382"/>
                <a:ext cx="1755061" cy="8348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678675" y="487007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3</a:t>
            </a:r>
            <a:r>
              <a:rPr lang="en-CA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rgbClr val="C400C4"/>
                </a:solidFill>
              </a:ln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79761" y="4724152"/>
                <a:ext cx="2476638" cy="901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1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ylfaen" panose="010A0502050306030303" pitchFamily="18" charset="0"/>
                        </a:rPr>
                        <m:t>4 +</m:t>
                      </m:r>
                      <m:r>
                        <m:rPr>
                          <m:nor/>
                        </m:rPr>
                        <a:rPr lang="en-US" sz="2800" dirty="0" smtClean="0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Sylfaen" panose="010A0502050306030303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800" b="1" i="1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hy-AM" sz="2800" b="1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hy-AM" sz="2800" b="1" i="1" smtClean="0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>
                              <a:ln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</a:ln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2800" b="1" i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ln>
                            <a:solidFill>
                              <a:schemeClr val="tx1">
                                <a:lumMod val="75000"/>
                                <a:lumOff val="25000"/>
                              </a:schemeClr>
                            </a:solidFill>
                          </a:ln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CA" sz="4800" b="1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9761" y="4724152"/>
                <a:ext cx="2476638" cy="9019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6581995" y="4952942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4</a:t>
            </a:r>
            <a:r>
              <a:rPr lang="en-CA" sz="3600" b="1" dirty="0" smtClean="0">
                <a:ln w="0">
                  <a:solidFill>
                    <a:srgbClr val="C400C4"/>
                  </a:solidFill>
                </a:ln>
                <a:solidFill>
                  <a:srgbClr val="FF00FF"/>
                </a:solidFill>
                <a:latin typeface="Sylfaen"/>
              </a:rPr>
              <a:t>)</a:t>
            </a:r>
            <a:endParaRPr lang="en-CA" sz="3600" b="1" dirty="0" smtClean="0">
              <a:ln w="0">
                <a:solidFill>
                  <a:srgbClr val="C400C4"/>
                </a:solidFill>
              </a:ln>
              <a:solidFill>
                <a:srgbClr val="FF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7152683" y="4896380"/>
                <a:ext cx="2358962" cy="81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4</a:t>
                </a:r>
                <a:r>
                  <a:rPr lang="en-US" sz="3200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3200" b="1" i="1">
                        <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>
                    <a:ln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n>
                              <a:solidFill>
                                <a:schemeClr val="tx1">
                                  <a:lumMod val="75000"/>
                                  <a:lumOff val="25000"/>
                                </a:schemeClr>
                              </a:solidFill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CA" sz="5400" b="1" dirty="0" smtClean="0">
                  <a:ln w="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683" y="4896380"/>
                <a:ext cx="2358962" cy="81111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t="7929" r="7237" b="5144"/>
          <a:stretch/>
        </p:blipFill>
        <p:spPr>
          <a:xfrm>
            <a:off x="10677229" y="5350998"/>
            <a:ext cx="1364889" cy="1369091"/>
          </a:xfrm>
          <a:prstGeom prst="rect">
            <a:avLst/>
          </a:prstGeom>
          <a:effectLst/>
        </p:spPr>
      </p:pic>
      <p:sp>
        <p:nvSpPr>
          <p:cNvPr id="27" name="TextBox 26"/>
          <p:cNvSpPr txBox="1"/>
          <p:nvPr/>
        </p:nvSpPr>
        <p:spPr>
          <a:xfrm>
            <a:off x="2657972" y="3595312"/>
            <a:ext cx="315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Հավասարություն </a:t>
            </a:r>
            <a:r>
              <a:rPr lang="en-CA" sz="24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է</a:t>
            </a:r>
            <a:endParaRPr lang="en-CA" sz="24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747" y="5707499"/>
            <a:ext cx="306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Հավասարություն  </a:t>
            </a:r>
            <a:r>
              <a:rPr lang="en-CA" sz="24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է</a:t>
            </a:r>
            <a:endParaRPr lang="en-CA" sz="24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54565" y="3586240"/>
            <a:ext cx="3714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ln w="0">
                  <a:solidFill>
                    <a:srgbClr val="00B050"/>
                  </a:solidFill>
                </a:ln>
                <a:solidFill>
                  <a:srgbClr val="00D600"/>
                </a:solidFill>
                <a:latin typeface="Sylfaen"/>
              </a:rPr>
              <a:t>Հավասարություն  չ</a:t>
            </a:r>
            <a:r>
              <a:rPr lang="en-CA" sz="2400" b="1" dirty="0" smtClean="0">
                <a:ln w="0">
                  <a:solidFill>
                    <a:srgbClr val="00B050"/>
                  </a:solidFill>
                </a:ln>
                <a:solidFill>
                  <a:srgbClr val="00D600"/>
                </a:solidFill>
                <a:latin typeface="Sylfaen"/>
              </a:rPr>
              <a:t>է</a:t>
            </a:r>
            <a:endParaRPr lang="en-CA" sz="2400" b="1" dirty="0" smtClean="0">
              <a:ln w="0">
                <a:solidFill>
                  <a:srgbClr val="00B050"/>
                </a:solidFill>
              </a:ln>
              <a:solidFill>
                <a:srgbClr val="00D6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94439" y="1994369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Պատասխանը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ստուգելու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համար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hy-AM" sz="1600" i="1" dirty="0" smtClean="0">
                <a:solidFill>
                  <a:srgbClr val="FF0000"/>
                </a:solidFill>
                <a:latin typeface="Sylfaen" pitchFamily="18" charset="0"/>
              </a:rPr>
              <a:t>գրառման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վրա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:</a:t>
            </a:r>
            <a:endParaRPr lang="en-CA" sz="1600" i="1" dirty="0" smtClean="0">
              <a:solidFill>
                <a:srgbClr val="FF0000"/>
              </a:solidFill>
              <a:latin typeface="Sylfaen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50864" y="5741867"/>
            <a:ext cx="306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24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Հավասարություն  </a:t>
            </a:r>
            <a:r>
              <a:rPr lang="en-CA" sz="2400" b="1" dirty="0" smtClean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latin typeface="Sylfaen"/>
              </a:rPr>
              <a:t>է</a:t>
            </a:r>
            <a:endParaRPr lang="en-CA" sz="2400" b="1" dirty="0" smtClean="0">
              <a:ln w="0"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63141" y="2766155"/>
            <a:ext cx="588762" cy="782269"/>
          </a:xfrm>
          <a:prstGeom prst="ellipse">
            <a:avLst/>
          </a:prstGeom>
          <a:noFill/>
          <a:ln w="44450">
            <a:solidFill>
              <a:srgbClr val="00D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182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7" grpId="1"/>
      <p:bldP spid="28" grpId="0"/>
      <p:bldP spid="28" grpId="1"/>
      <p:bldP spid="29" grpId="0"/>
      <p:bldP spid="29" grpId="1"/>
      <p:bldP spid="31" grpId="0"/>
      <p:bldP spid="31" grpId="1"/>
      <p:bldP spid="31" grpId="2"/>
      <p:bldP spid="31" grpId="3"/>
      <p:bldP spid="32" grpId="0"/>
      <p:bldP spid="32" grpId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y-AM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55424" y="1165197"/>
                <a:ext cx="7588576" cy="803682"/>
              </a:xfrm>
              <a:prstGeom prst="rect">
                <a:avLst/>
              </a:prstGeom>
              <a:solidFill>
                <a:srgbClr val="DFF1CB"/>
              </a:solidFill>
              <a:ln>
                <a:solidFill>
                  <a:srgbClr val="6CA62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 smtClean="0">
                    <a:latin typeface="Sylfaen" pitchFamily="18" charset="0"/>
                  </a:rPr>
                  <a:t> </a:t>
                </a:r>
                <a:r>
                  <a:rPr lang="hy-AM" sz="2400" b="1" i="1" dirty="0" smtClean="0">
                    <a:latin typeface="Sylfaen" pitchFamily="18" charset="0"/>
                  </a:rPr>
                  <a:t>       </a:t>
                </a:r>
                <a:r>
                  <a:rPr lang="en-US" sz="3200" b="1" dirty="0" smtClean="0">
                    <a:latin typeface="Sylfaen" panose="010A0502050306030303" pitchFamily="18" charset="0"/>
                  </a:rPr>
                  <a:t>Քանի</a:t>
                </a:r>
                <a:r>
                  <a:rPr lang="en-US" sz="3200" b="1" dirty="0">
                    <a:latin typeface="Sylfaen" panose="010A0502050306030303" pitchFamily="18" charset="0"/>
                  </a:rPr>
                  <a:t>՞   </a:t>
                </a:r>
                <a:r>
                  <a:rPr lang="hy-AM" sz="3200" b="1" dirty="0" smtClean="0">
                    <a:latin typeface="Sylfaen" panose="010A0502050306030303" pitchFamily="18" charset="0"/>
                  </a:rPr>
                  <a:t>սանտիմետր</a:t>
                </a:r>
                <a:r>
                  <a:rPr lang="en-US" sz="3200" b="1" dirty="0" smtClean="0">
                    <a:latin typeface="Sylfaen" panose="010A0502050306030303" pitchFamily="18" charset="0"/>
                  </a:rPr>
                  <a:t>  </a:t>
                </a:r>
                <a:r>
                  <a:rPr lang="en-US" sz="3200" b="1" dirty="0">
                    <a:latin typeface="Sylfaen" panose="010A0502050306030303" pitchFamily="18" charset="0"/>
                  </a:rPr>
                  <a:t>է   </a:t>
                </a:r>
                <a14:m>
                  <m:oMath xmlns:m="http://schemas.openxmlformats.org/officeDocument/2006/math">
                    <m:r>
                      <a:rPr lang="hy-AM" sz="3200" b="1" i="1" smtClean="0"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y-AM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hy-AM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US" sz="3200" b="1" dirty="0">
                    <a:latin typeface="Sylfaen" panose="010A0502050306030303" pitchFamily="18" charset="0"/>
                  </a:rPr>
                  <a:t>  </a:t>
                </a:r>
                <a:r>
                  <a:rPr lang="hy-AM" sz="3200" b="1" dirty="0" smtClean="0">
                    <a:latin typeface="Sylfaen" panose="010A0502050306030303" pitchFamily="18" charset="0"/>
                  </a:rPr>
                  <a:t>մետրը</a:t>
                </a:r>
                <a:r>
                  <a:rPr lang="en-US" sz="3200" b="1" dirty="0" smtClean="0">
                    <a:latin typeface="Sylfaen" panose="010A0502050306030303" pitchFamily="18" charset="0"/>
                  </a:rPr>
                  <a:t>:</a:t>
                </a:r>
                <a:endParaRPr lang="ru-RU" sz="3200" i="1" dirty="0" smtClean="0">
                  <a:latin typeface="Sylfae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424" y="1165197"/>
                <a:ext cx="7588576" cy="803682"/>
              </a:xfrm>
              <a:prstGeom prst="rect">
                <a:avLst/>
              </a:prstGeom>
              <a:blipFill>
                <a:blip r:embed="rId2"/>
                <a:stretch>
                  <a:fillRect b="-11940"/>
                </a:stretch>
              </a:blipFill>
              <a:ln>
                <a:solidFill>
                  <a:srgbClr val="6CA6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4"/>
          <p:cNvGrpSpPr>
            <a:grpSpLocks noChangeAspect="1"/>
          </p:cNvGrpSpPr>
          <p:nvPr/>
        </p:nvGrpSpPr>
        <p:grpSpPr>
          <a:xfrm>
            <a:off x="859686" y="285136"/>
            <a:ext cx="1123881" cy="1159002"/>
            <a:chOff x="487218" y="1066800"/>
            <a:chExt cx="960582" cy="990600"/>
          </a:xfrm>
        </p:grpSpPr>
        <p:pic>
          <p:nvPicPr>
            <p:cNvPr id="12" name="Picture 2" descr="C:\Users\naira\Desktop\Hamakarg\15399618-Глянцевая-веб-кнопок-набор,-векторные-иллюстрации.jpg"/>
            <p:cNvPicPr>
              <a:picLocks noChangeAspect="1" noChangeArrowheads="1"/>
            </p:cNvPicPr>
            <p:nvPr/>
          </p:nvPicPr>
          <p:blipFill>
            <a:blip r:embed="rId3" cstate="print"/>
            <a:srcRect l="6000" t="50000" r="51333" b="6000"/>
            <a:stretch>
              <a:fillRect/>
            </a:stretch>
          </p:blipFill>
          <p:spPr bwMode="auto">
            <a:xfrm>
              <a:off x="487218" y="1066800"/>
              <a:ext cx="960582" cy="9906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640080" y="1180815"/>
              <a:ext cx="685800" cy="7102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5</a:t>
              </a:r>
              <a:endParaRPr lang="en-CA" sz="4800" b="1" dirty="0" smtClean="0">
                <a:ln w="0">
                  <a:solidFill>
                    <a:srgbClr val="1C2B0B"/>
                  </a:solidFill>
                </a:ln>
                <a:solidFill>
                  <a:schemeClr val="bg1"/>
                </a:solidFill>
                <a:latin typeface="Sylfaen" pitchFamily="18" charset="0"/>
              </a:endParaRPr>
            </a:p>
          </p:txBody>
        </p:sp>
      </p:grpSp>
      <p:pic>
        <p:nvPicPr>
          <p:cNvPr id="3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55397" y="244409"/>
            <a:ext cx="777029" cy="688879"/>
          </a:xfrm>
          <a:prstGeom prst="rect">
            <a:avLst/>
          </a:prstGeom>
          <a:noFill/>
        </p:spPr>
      </p:pic>
      <p:sp>
        <p:nvSpPr>
          <p:cNvPr id="14" name="Trapezoid 13"/>
          <p:cNvSpPr/>
          <p:nvPr/>
        </p:nvSpPr>
        <p:spPr>
          <a:xfrm rot="16200000" flipV="1">
            <a:off x="62491" y="4134854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rapezoid 14"/>
          <p:cNvSpPr/>
          <p:nvPr/>
        </p:nvSpPr>
        <p:spPr>
          <a:xfrm rot="16200000" flipV="1">
            <a:off x="62492" y="3004078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rapezoid 15"/>
          <p:cNvSpPr/>
          <p:nvPr/>
        </p:nvSpPr>
        <p:spPr>
          <a:xfrm rot="16200000" flipV="1">
            <a:off x="62492" y="187330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ectangle 6"/>
          <p:cNvSpPr/>
          <p:nvPr/>
        </p:nvSpPr>
        <p:spPr>
          <a:xfrm rot="5400000" flipV="1">
            <a:off x="-3064623" y="3207597"/>
            <a:ext cx="6720526" cy="438878"/>
          </a:xfrm>
          <a:prstGeom prst="rect">
            <a:avLst/>
          </a:prstGeom>
          <a:solidFill>
            <a:srgbClr val="8CD200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rapezoid 17"/>
          <p:cNvSpPr/>
          <p:nvPr/>
        </p:nvSpPr>
        <p:spPr>
          <a:xfrm rot="16200000" flipV="1">
            <a:off x="62491" y="733623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TextBox 19">
            <a:hlinkClick r:id="" action="ppaction://noaction"/>
          </p:cNvPr>
          <p:cNvSpPr txBox="1"/>
          <p:nvPr/>
        </p:nvSpPr>
        <p:spPr>
          <a:xfrm>
            <a:off x="4832736" y="2629477"/>
            <a:ext cx="2286000" cy="584775"/>
          </a:xfrm>
          <a:prstGeom prst="rect">
            <a:avLst/>
          </a:prstGeom>
          <a:solidFill>
            <a:srgbClr val="73E600">
              <a:alpha val="26000"/>
            </a:srgbClr>
          </a:solidFill>
          <a:ln>
            <a:solidFill>
              <a:srgbClr val="6DDA00">
                <a:alpha val="99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 </a:t>
            </a:r>
            <a:r>
              <a:rPr lang="en-CA" sz="28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73E600"/>
                  </a:solidFill>
                </a:uFill>
                <a:latin typeface="Sylfaen" pitchFamily="18" charset="0"/>
              </a:rPr>
              <a:t>ԼՈՒԾՈՒՄ</a:t>
            </a:r>
            <a:r>
              <a:rPr lang="en-CA" sz="3200" b="1" dirty="0" smtClean="0">
                <a:ln w="0">
                  <a:solidFill>
                    <a:srgbClr val="244800"/>
                  </a:solidFill>
                </a:ln>
                <a:solidFill>
                  <a:srgbClr val="73E600"/>
                </a:solidFill>
                <a:effectLst>
                  <a:reflection blurRad="6350" stA="50000" endA="300" endPos="50000" dist="29997" dir="5400000" sy="-100000" algn="bl" rotWithShape="0"/>
                </a:effectLst>
                <a:uFill>
                  <a:solidFill>
                    <a:srgbClr val="00D200"/>
                  </a:solidFill>
                </a:uFill>
                <a:latin typeface="Sylfaen" pitchFamily="18" charset="0"/>
              </a:rPr>
              <a:t>  </a:t>
            </a:r>
            <a:endParaRPr lang="en-CA" sz="2800" b="1" dirty="0">
              <a:ln w="0">
                <a:solidFill>
                  <a:srgbClr val="244800"/>
                </a:solidFill>
              </a:ln>
              <a:solidFill>
                <a:srgbClr val="73E600"/>
              </a:solidFill>
              <a:effectLst>
                <a:reflection blurRad="6350" stA="50000" endA="300" endPos="50000" dist="29997" dir="5400000" sy="-100000" algn="bl" rotWithShape="0"/>
              </a:effectLst>
              <a:uFill>
                <a:solidFill>
                  <a:srgbClr val="00D200"/>
                </a:solidFill>
              </a:u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014847" y="4716754"/>
                <a:ext cx="2576010" cy="834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f>
                      <m:fPr>
                        <m:ctrlPr>
                          <a:rPr lang="en-CA" sz="3200" b="1" i="1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847" y="4716754"/>
                <a:ext cx="2576010" cy="8347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011379" y="3685893"/>
            <a:ext cx="2988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3600" b="1" dirty="0" smtClean="0">
                <a:ln w="0">
                  <a:solidFill>
                    <a:schemeClr val="tx1"/>
                  </a:solidFill>
                </a:ln>
                <a:solidFill>
                  <a:srgbClr val="FF00FF"/>
                </a:solidFill>
                <a:uFill>
                  <a:solidFill>
                    <a:srgbClr val="FF0066"/>
                  </a:solidFill>
                </a:uFill>
                <a:latin typeface="Sylfaen" pitchFamily="18" charset="0"/>
              </a:rPr>
              <a:t>1մ = 100 սմ</a:t>
            </a:r>
            <a:endParaRPr lang="ru-RU" sz="3600" dirty="0">
              <a:solidFill>
                <a:srgbClr val="FF00FF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316558" y="4718324"/>
                <a:ext cx="2576010" cy="810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CA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𝟓𝟑</m:t>
                        </m:r>
                      </m:num>
                      <m:den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hy-AM" sz="3200" b="1" i="1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y-AM" sz="3200" b="1" dirty="0" smtClean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6558" y="4718324"/>
                <a:ext cx="2576010" cy="8109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241193" y="4842443"/>
                <a:ext cx="12531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y-AM" sz="3200" b="1" i="1" smtClean="0">
                        <a:ln w="0">
                          <a:solidFill>
                            <a:srgbClr val="232323"/>
                          </a:solidFill>
                        </a:ln>
                        <a:solidFill>
                          <a:srgbClr val="7F7F7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𝟓𝟑𝟎</m:t>
                    </m:r>
                    <m:d>
                      <m:dPr>
                        <m:ctrlP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y-AM" sz="3200" b="1" i="1" smtClean="0">
                            <a:ln w="0">
                              <a:solidFill>
                                <a:srgbClr val="232323"/>
                              </a:solidFill>
                            </a:ln>
                            <a:solidFill>
                              <a:srgbClr val="7F7F7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սմ</m:t>
                        </m:r>
                      </m:e>
                    </m:d>
                  </m:oMath>
                </a14:m>
                <a:r>
                  <a:rPr lang="hy-AM" sz="3200" b="1" dirty="0" smtClean="0">
                    <a:ln w="0">
                      <a:solidFill>
                        <a:srgbClr val="5B0070"/>
                      </a:solidFill>
                    </a:ln>
                    <a:solidFill>
                      <a:schemeClr val="bg1">
                        <a:lumMod val="50000"/>
                      </a:schemeClr>
                    </a:solidFill>
                    <a:latin typeface="Sylfaen" panose="010A0502050306030303" pitchFamily="18" charset="0"/>
                  </a:rPr>
                  <a:t>  </a:t>
                </a:r>
                <a:endParaRPr lang="en-CA" sz="3200" b="1" dirty="0">
                  <a:ln w="0">
                    <a:solidFill>
                      <a:srgbClr val="5B0070"/>
                    </a:solidFill>
                  </a:ln>
                  <a:solidFill>
                    <a:schemeClr val="bg1">
                      <a:lumMod val="50000"/>
                    </a:schemeClr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193" y="4842443"/>
                <a:ext cx="1253113" cy="584775"/>
              </a:xfrm>
              <a:prstGeom prst="rect">
                <a:avLst/>
              </a:prstGeom>
              <a:blipFill>
                <a:blip r:embed="rId8"/>
                <a:stretch>
                  <a:fillRect r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6015874" y="5971578"/>
            <a:ext cx="3335514" cy="593257"/>
            <a:chOff x="5389448" y="3009845"/>
            <a:chExt cx="3335514" cy="593257"/>
          </a:xfrm>
        </p:grpSpPr>
        <p:sp>
          <p:nvSpPr>
            <p:cNvPr id="26" name="TextBox 25"/>
            <p:cNvSpPr txBox="1"/>
            <p:nvPr/>
          </p:nvSpPr>
          <p:spPr>
            <a:xfrm>
              <a:off x="5389448" y="3009845"/>
              <a:ext cx="149935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2300" b="1" i="1" dirty="0" smtClean="0">
                  <a:ln w="0">
                    <a:solidFill>
                      <a:srgbClr val="FF6A05"/>
                    </a:solidFill>
                  </a:ln>
                  <a:solidFill>
                    <a:srgbClr val="FFB685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 </a:t>
              </a:r>
              <a:r>
                <a:rPr lang="hy-AM" sz="3200" b="1" i="1" dirty="0" smtClean="0">
                  <a:ln w="0">
                    <a:solidFill>
                      <a:srgbClr val="70008A"/>
                    </a:solidFill>
                  </a:ln>
                  <a:solidFill>
                    <a:srgbClr val="FF00FF"/>
                  </a:solidFill>
                  <a:uFill>
                    <a:solidFill>
                      <a:srgbClr val="FF0066"/>
                    </a:solidFill>
                  </a:uFill>
                  <a:latin typeface="Sylfaen" pitchFamily="18" charset="0"/>
                </a:rPr>
                <a:t>Պատ․՝  </a:t>
              </a:r>
              <a:endParaRPr lang="ru-RU" sz="3600" i="1" dirty="0" smtClean="0">
                <a:ln w="0">
                  <a:solidFill>
                    <a:srgbClr val="70008A"/>
                  </a:solidFill>
                </a:ln>
                <a:solidFill>
                  <a:srgbClr val="FF00FF"/>
                </a:solidFill>
                <a:latin typeface="Sylfae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888806" y="3018327"/>
                  <a:ext cx="1836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𝟓𝟑𝟎</m:t>
                      </m:r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 սմ</m:t>
                      </m:r>
                    </m:oMath>
                  </a14:m>
                  <a:r>
                    <a:rPr lang="hy-AM" sz="3200" b="1" dirty="0" smtClean="0">
                      <a:ln w="0">
                        <a:solidFill>
                          <a:srgbClr val="232323"/>
                        </a:solidFill>
                      </a:ln>
                      <a:solidFill>
                        <a:srgbClr val="7F7F7F"/>
                      </a:solidFill>
                      <a:latin typeface="Sylfaen" panose="010A0502050306030303" pitchFamily="18" charset="0"/>
                    </a:rPr>
                    <a:t>։</a:t>
                  </a:r>
                  <a:endParaRPr lang="en-CA" sz="3200" b="1" dirty="0">
                    <a:ln w="0">
                      <a:solidFill>
                        <a:srgbClr val="232323"/>
                      </a:solidFill>
                    </a:ln>
                    <a:solidFill>
                      <a:srgbClr val="7F7F7F"/>
                    </a:solidFill>
                    <a:latin typeface="Sylfaen" panose="010A0502050306030303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8806" y="3018327"/>
                  <a:ext cx="1836156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Straight Connector 27"/>
          <p:cNvCxnSpPr/>
          <p:nvPr/>
        </p:nvCxnSpPr>
        <p:spPr>
          <a:xfrm flipV="1">
            <a:off x="4339450" y="5181965"/>
            <a:ext cx="521567" cy="384323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444762" y="4903829"/>
            <a:ext cx="463469" cy="470163"/>
          </a:xfrm>
          <a:prstGeom prst="line">
            <a:avLst/>
          </a:prstGeom>
          <a:ln w="41275">
            <a:solidFill>
              <a:srgbClr val="00D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C:\Users\мм\Desktop\Math 5-glukh 2\127342281-online-internet-courses-tutorial-web-education-concept-vector-flat-cartoon-design-graphic-illustrati.jpg"/>
          <p:cNvPicPr>
            <a:picLocks noChangeAspect="1" noChangeArrowheads="1"/>
          </p:cNvPicPr>
          <p:nvPr/>
        </p:nvPicPr>
        <p:blipFill>
          <a:blip r:embed="rId10" cstate="print"/>
          <a:srcRect r="3527"/>
          <a:stretch>
            <a:fillRect/>
          </a:stretch>
        </p:blipFill>
        <p:spPr bwMode="auto">
          <a:xfrm>
            <a:off x="9690567" y="4903829"/>
            <a:ext cx="2359143" cy="1834043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22776030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/>
                  <a:t>12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 </a:t>
                </a:r>
                <a:endParaRPr lang="hy-AM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58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381559" y="3124405"/>
            <a:ext cx="60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1)</a:t>
            </a:r>
            <a:endParaRPr lang="en-CA" sz="40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13363" y="1129785"/>
            <a:ext cx="9829068" cy="861774"/>
          </a:xfrm>
          <a:prstGeom prst="rect">
            <a:avLst/>
          </a:prstGeom>
          <a:solidFill>
            <a:srgbClr val="D5F4FF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Sylfaen" pitchFamily="18" charset="0"/>
              </a:rPr>
              <a:t>     </a:t>
            </a:r>
            <a:r>
              <a:rPr lang="hy-AM" sz="3200" b="1" dirty="0" err="1" smtClean="0">
                <a:latin typeface="Sylfaen" panose="010A0502050306030303" pitchFamily="18" charset="0"/>
              </a:rPr>
              <a:t>Ա</a:t>
            </a:r>
            <a:r>
              <a:rPr lang="en-US" sz="3200" b="1" dirty="0" err="1" smtClean="0">
                <a:latin typeface="Sylfaen" panose="010A0502050306030303" pitchFamily="18" charset="0"/>
              </a:rPr>
              <a:t>նկանոն</a:t>
            </a:r>
            <a:r>
              <a:rPr lang="en-US" sz="3200" b="1" dirty="0" smtClean="0">
                <a:latin typeface="Sylfaen" panose="010A0502050306030303" pitchFamily="18" charset="0"/>
              </a:rPr>
              <a:t>  </a:t>
            </a:r>
            <a:r>
              <a:rPr lang="en-US" sz="3200" b="1" dirty="0" err="1" smtClean="0">
                <a:latin typeface="Sylfaen" panose="010A0502050306030303" pitchFamily="18" charset="0"/>
              </a:rPr>
              <a:t>կոտորակ</a:t>
            </a:r>
            <a:r>
              <a:rPr lang="hy-AM" sz="3200" b="1" dirty="0" smtClean="0">
                <a:latin typeface="Sylfaen" panose="010A0502050306030303" pitchFamily="18" charset="0"/>
              </a:rPr>
              <a:t>ը</a:t>
            </a:r>
            <a:r>
              <a:rPr lang="en-US" sz="3200" b="1" dirty="0" smtClean="0">
                <a:latin typeface="Sylfaen" panose="010A0502050306030303" pitchFamily="18" charset="0"/>
              </a:rPr>
              <a:t> </a:t>
            </a:r>
            <a:r>
              <a:rPr lang="en-US" sz="3200" b="1" dirty="0" err="1" smtClean="0">
                <a:latin typeface="Sylfaen" panose="010A0502050306030303" pitchFamily="18" charset="0"/>
              </a:rPr>
              <a:t>գրել</a:t>
            </a:r>
            <a:r>
              <a:rPr lang="en-US" sz="3200" b="1" dirty="0" smtClean="0">
                <a:latin typeface="Sylfaen" panose="010A0502050306030303" pitchFamily="18" charset="0"/>
              </a:rPr>
              <a:t>  </a:t>
            </a:r>
            <a:r>
              <a:rPr lang="hy-AM" sz="3200" b="1" dirty="0">
                <a:latin typeface="Sylfaen" panose="010A0502050306030303" pitchFamily="18" charset="0"/>
              </a:rPr>
              <a:t>խ</a:t>
            </a:r>
            <a:r>
              <a:rPr lang="en-US" sz="3200" b="1" dirty="0" err="1">
                <a:latin typeface="Sylfaen" panose="010A0502050306030303" pitchFamily="18" charset="0"/>
              </a:rPr>
              <a:t>առը</a:t>
            </a:r>
            <a:r>
              <a:rPr lang="en-US" sz="3200" b="1" dirty="0">
                <a:latin typeface="Sylfaen" panose="010A0502050306030303" pitchFamily="18" charset="0"/>
              </a:rPr>
              <a:t> </a:t>
            </a:r>
            <a:r>
              <a:rPr lang="hy-AM" sz="3200" b="1" dirty="0" smtClean="0">
                <a:latin typeface="Sylfaen" panose="010A0502050306030303" pitchFamily="18" charset="0"/>
              </a:rPr>
              <a:t> </a:t>
            </a:r>
            <a:r>
              <a:rPr lang="en-US" sz="3200" b="1" dirty="0" err="1" smtClean="0">
                <a:latin typeface="Sylfaen" panose="010A0502050306030303" pitchFamily="18" charset="0"/>
              </a:rPr>
              <a:t>թիվ</a:t>
            </a:r>
            <a:r>
              <a:rPr lang="hy-AM" sz="3200" b="1" dirty="0" smtClean="0">
                <a:latin typeface="Sylfaen" panose="010A0502050306030303" pitchFamily="18" charset="0"/>
              </a:rPr>
              <a:t>ի </a:t>
            </a:r>
            <a:r>
              <a:rPr lang="en-US" sz="3200" b="1" dirty="0" smtClean="0">
                <a:latin typeface="Sylfaen" panose="010A0502050306030303" pitchFamily="18" charset="0"/>
              </a:rPr>
              <a:t> </a:t>
            </a:r>
            <a:r>
              <a:rPr lang="en-US" sz="3200" b="1" dirty="0" err="1">
                <a:latin typeface="Sylfaen" panose="010A0502050306030303" pitchFamily="18" charset="0"/>
              </a:rPr>
              <a:t>տեսքով</a:t>
            </a:r>
            <a:r>
              <a:rPr lang="hy-AM" sz="3200" b="1" dirty="0" smtClean="0">
                <a:latin typeface="Sylfaen" panose="010A0502050306030303" pitchFamily="18" charset="0"/>
              </a:rPr>
              <a:t>։</a:t>
            </a:r>
          </a:p>
          <a:p>
            <a:endParaRPr lang="ru-RU" sz="1400" i="1" dirty="0" smtClean="0">
              <a:latin typeface="Sylfaen" pitchFamily="18" charset="0"/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842524" y="306610"/>
            <a:ext cx="1024190" cy="1165336"/>
            <a:chOff x="457200" y="1066799"/>
            <a:chExt cx="941832" cy="1032130"/>
          </a:xfrm>
        </p:grpSpPr>
        <p:grpSp>
          <p:nvGrpSpPr>
            <p:cNvPr id="10" name="Group 13"/>
            <p:cNvGrpSpPr>
              <a:grpSpLocks noChangeAspect="1"/>
            </p:cNvGrpSpPr>
            <p:nvPr/>
          </p:nvGrpSpPr>
          <p:grpSpPr>
            <a:xfrm>
              <a:off x="457200" y="1066799"/>
              <a:ext cx="941832" cy="1032130"/>
              <a:chOff x="609600" y="2780301"/>
              <a:chExt cx="1414210" cy="1531185"/>
            </a:xfrm>
          </p:grpSpPr>
          <p:pic>
            <p:nvPicPr>
              <p:cNvPr id="12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000" t="6000" r="52666" b="49248"/>
              <a:stretch>
                <a:fillRect/>
              </a:stretch>
            </p:blipFill>
            <p:spPr bwMode="auto">
              <a:xfrm>
                <a:off x="609600" y="2780301"/>
                <a:ext cx="1414210" cy="153118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" name="Picture 2" descr="C:\Users\naira\Desktop\Hamakarg\15399618-Глянцевая-веб-кнопок-набор,-векторные-иллюстрации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59333" t="88667" r="14000" b="5333"/>
              <a:stretch>
                <a:fillRect/>
              </a:stretch>
            </p:blipFill>
            <p:spPr bwMode="auto">
              <a:xfrm>
                <a:off x="877844" y="4088673"/>
                <a:ext cx="912394" cy="205289"/>
              </a:xfrm>
              <a:prstGeom prst="rect">
                <a:avLst/>
              </a:prstGeom>
              <a:noFill/>
              <a:effectLst/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595667" y="1135164"/>
              <a:ext cx="685800" cy="8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5400" b="1" dirty="0" smtClean="0">
                  <a:ln w="0">
                    <a:solidFill>
                      <a:srgbClr val="1C2B0B"/>
                    </a:solidFill>
                  </a:ln>
                  <a:solidFill>
                    <a:schemeClr val="bg1"/>
                  </a:solidFill>
                  <a:latin typeface="Sylfaen" pitchFamily="18" charset="0"/>
                </a:rPr>
                <a:t>6</a:t>
              </a:r>
            </a:p>
          </p:txBody>
        </p:sp>
      </p:grpSp>
      <p:pic>
        <p:nvPicPr>
          <p:cNvPr id="3" name="Picture 3" descr="C:\Users\naira\Desktop\My documents\mat-nkar\Xar@\mortgage-rates7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AFF"/>
              </a:clrFrom>
              <a:clrTo>
                <a:srgbClr val="FFFAFF">
                  <a:alpha val="0"/>
                </a:srgbClr>
              </a:clrTo>
            </a:clrChange>
            <a:lum bright="10000" contrast="40000"/>
          </a:blip>
          <a:stretch>
            <a:fillRect/>
          </a:stretch>
        </p:blipFill>
        <p:spPr bwMode="auto">
          <a:xfrm>
            <a:off x="11151326" y="214858"/>
            <a:ext cx="772423" cy="684795"/>
          </a:xfrm>
          <a:prstGeom prst="rect">
            <a:avLst/>
          </a:prstGeom>
          <a:noFill/>
        </p:spPr>
      </p:pic>
      <p:sp>
        <p:nvSpPr>
          <p:cNvPr id="15" name="Trapezoid 3"/>
          <p:cNvSpPr/>
          <p:nvPr/>
        </p:nvSpPr>
        <p:spPr>
          <a:xfrm rot="16200000" flipV="1">
            <a:off x="62492" y="3004077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D72F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rapezoid 15"/>
          <p:cNvSpPr/>
          <p:nvPr/>
        </p:nvSpPr>
        <p:spPr>
          <a:xfrm rot="16200000" flipV="1">
            <a:off x="62491" y="4134853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EE60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rapezoid 16"/>
          <p:cNvSpPr/>
          <p:nvPr/>
        </p:nvSpPr>
        <p:spPr>
          <a:xfrm rot="16200000" flipV="1">
            <a:off x="62491" y="733622"/>
            <a:ext cx="1139679" cy="259337"/>
          </a:xfrm>
          <a:prstGeom prst="trapezoid">
            <a:avLst>
              <a:gd name="adj" fmla="val 60065"/>
            </a:avLst>
          </a:prstGeom>
          <a:solidFill>
            <a:srgbClr val="8CD200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6"/>
          <p:cNvSpPr/>
          <p:nvPr/>
        </p:nvSpPr>
        <p:spPr>
          <a:xfrm rot="5400000" flipV="1">
            <a:off x="-3043638" y="3214892"/>
            <a:ext cx="6678556" cy="438878"/>
          </a:xfrm>
          <a:prstGeom prst="rect">
            <a:avLst/>
          </a:prstGeom>
          <a:solidFill>
            <a:srgbClr val="2F83FF"/>
          </a:solidFill>
          <a:ln>
            <a:noFill/>
          </a:ln>
          <a:effectLst>
            <a:outerShdw blurRad="50800" dist="635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Trapezoid 18"/>
          <p:cNvSpPr/>
          <p:nvPr/>
        </p:nvSpPr>
        <p:spPr>
          <a:xfrm rot="16200000" flipV="1">
            <a:off x="62492" y="1873302"/>
            <a:ext cx="1139679" cy="259336"/>
          </a:xfrm>
          <a:prstGeom prst="trapezoid">
            <a:avLst>
              <a:gd name="adj" fmla="val 60065"/>
            </a:avLst>
          </a:prstGeom>
          <a:solidFill>
            <a:srgbClr val="2F83FF"/>
          </a:solidFill>
          <a:ln>
            <a:noFill/>
          </a:ln>
          <a:effectLst>
            <a:outerShdw blurRad="508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2892" y="4979643"/>
            <a:ext cx="2131182" cy="1775242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85297" y="2950764"/>
                <a:ext cx="1098371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𝟏𝟗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hy-AM" sz="3200" b="1" i="1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5297" y="2950764"/>
                <a:ext cx="1098371" cy="10177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824609" y="3124406"/>
            <a:ext cx="60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dirty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2</a:t>
            </a:r>
            <a:r>
              <a:rPr lang="hy-AM" sz="40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)</a:t>
            </a:r>
            <a:endParaRPr lang="en-CA" sz="40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28347" y="2950765"/>
                <a:ext cx="1508179" cy="1014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𝟏𝟕𝟖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  <m:r>
                        <a:rPr lang="hy-AM" sz="3200" b="1" i="1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47" y="2950765"/>
                <a:ext cx="1508179" cy="10148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498790" y="5082162"/>
            <a:ext cx="60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dirty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3</a:t>
            </a:r>
            <a:r>
              <a:rPr lang="hy-AM" sz="40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)</a:t>
            </a:r>
            <a:endParaRPr lang="en-CA" sz="40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102528" y="4908521"/>
                <a:ext cx="150817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𝟏𝟗𝟑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hy-AM" sz="3200" b="1" i="1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2528" y="4908521"/>
                <a:ext cx="1508179" cy="10175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52591" y="2950765"/>
                <a:ext cx="797175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591" y="2950765"/>
                <a:ext cx="797175" cy="101771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06648" y="2950766"/>
                <a:ext cx="1232188" cy="101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𝟏𝟕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648" y="2950766"/>
                <a:ext cx="1232188" cy="10177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98544" y="4908329"/>
                <a:ext cx="1265360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544" y="4908329"/>
                <a:ext cx="1265360" cy="101752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294439" y="2111599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Պատասխանը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ստուգելու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համար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սեղմել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  </a:t>
            </a:r>
            <a:r>
              <a:rPr lang="hy-AM" sz="1600" i="1" dirty="0" smtClean="0">
                <a:solidFill>
                  <a:srgbClr val="FF0000"/>
                </a:solidFill>
                <a:latin typeface="Sylfaen" pitchFamily="18" charset="0"/>
              </a:rPr>
              <a:t>կոտորակ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ի  </a:t>
            </a:r>
            <a:r>
              <a:rPr lang="en-CA" sz="1600" i="1" dirty="0" err="1" smtClean="0">
                <a:solidFill>
                  <a:srgbClr val="FF0000"/>
                </a:solidFill>
                <a:latin typeface="Sylfaen" pitchFamily="18" charset="0"/>
              </a:rPr>
              <a:t>վրա</a:t>
            </a:r>
            <a:r>
              <a:rPr lang="en-CA" sz="1600" i="1" dirty="0" smtClean="0">
                <a:solidFill>
                  <a:srgbClr val="FF0000"/>
                </a:solidFill>
                <a:latin typeface="Sylfaen" pitchFamily="18" charset="0"/>
              </a:rPr>
              <a:t>:</a:t>
            </a:r>
            <a:endParaRPr lang="en-CA" sz="1600" i="1" dirty="0" smtClean="0">
              <a:solidFill>
                <a:srgbClr val="FF0000"/>
              </a:solidFill>
              <a:latin typeface="Sylfae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59778" y="5082163"/>
            <a:ext cx="603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4000" dirty="0" smtClean="0">
                <a:ln w="0">
                  <a:solidFill>
                    <a:srgbClr val="0070C0"/>
                  </a:solidFill>
                </a:ln>
                <a:solidFill>
                  <a:srgbClr val="00B0F0"/>
                </a:solidFill>
                <a:latin typeface="Sylfaen"/>
              </a:rPr>
              <a:t>4)</a:t>
            </a:r>
            <a:endParaRPr lang="en-CA" sz="4000" dirty="0">
              <a:ln w="0">
                <a:solidFill>
                  <a:srgbClr val="0070C0"/>
                </a:solidFill>
              </a:ln>
              <a:solidFill>
                <a:srgbClr val="00B0F0"/>
              </a:solidFill>
              <a:latin typeface="Sylfae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463516" y="4908522"/>
                <a:ext cx="1508179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𝟕𝟏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hy-AM" sz="3200" b="1" i="1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516" y="4908522"/>
                <a:ext cx="1508179" cy="101431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506613" y="4908330"/>
                <a:ext cx="103338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y-AM" sz="3200" b="1" i="1" smtClean="0">
                          <a:ln w="0">
                            <a:solidFill>
                              <a:srgbClr val="232323"/>
                            </a:solidFill>
                          </a:ln>
                          <a:solidFill>
                            <a:srgbClr val="7F7F7F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f>
                        <m:fPr>
                          <m:ctrlPr>
                            <a:rPr lang="en-CA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hy-AM" sz="3200" b="1" i="1" smtClean="0">
                              <a:ln w="0">
                                <a:solidFill>
                                  <a:srgbClr val="232323"/>
                                </a:solidFill>
                              </a:ln>
                              <a:solidFill>
                                <a:srgbClr val="7F7F7F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CA" sz="3200" b="1" dirty="0" smtClean="0">
                  <a:ln w="0">
                    <a:solidFill>
                      <a:srgbClr val="232323"/>
                    </a:solidFill>
                  </a:ln>
                  <a:solidFill>
                    <a:srgbClr val="7F7F7F"/>
                  </a:solidFill>
                  <a:latin typeface="Sylfaen" panose="010A0502050306030303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613" y="4908330"/>
                <a:ext cx="1033386" cy="101431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2625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1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5" presetClass="emph" presetSubtype="0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29" grpId="2"/>
      <p:bldP spid="29" grpId="3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915</Words>
  <Application>Microsoft Office PowerPoint</Application>
  <PresentationFormat>Widescreen</PresentationFormat>
  <Paragraphs>311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Courier Unicode</vt:lpstr>
      <vt:lpstr>Merriweather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gayasimonyan1969@gmail.com</dc:creator>
  <cp:lastModifiedBy>gayasimonyan1969@gmail.com</cp:lastModifiedBy>
  <cp:revision>5</cp:revision>
  <dcterms:created xsi:type="dcterms:W3CDTF">2022-05-15T19:05:40Z</dcterms:created>
  <dcterms:modified xsi:type="dcterms:W3CDTF">2022-05-22T10:56:42Z</dcterms:modified>
</cp:coreProperties>
</file>