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8" r:id="rId7"/>
    <p:sldId id="262" r:id="rId8"/>
    <p:sldId id="272" r:id="rId9"/>
    <p:sldId id="264" r:id="rId10"/>
    <p:sldId id="266" r:id="rId11"/>
    <p:sldId id="265" r:id="rId12"/>
    <p:sldId id="273" r:id="rId13"/>
    <p:sldId id="271" r:id="rId14"/>
    <p:sldId id="270" r:id="rId15"/>
    <p:sldId id="267" r:id="rId16"/>
    <p:sldId id="275" r:id="rId17"/>
    <p:sldId id="276" r:id="rId18"/>
    <p:sldId id="277" r:id="rId19"/>
    <p:sldId id="278" r:id="rId20"/>
    <p:sldId id="279" r:id="rId21"/>
    <p:sldId id="280" r:id="rId22"/>
    <p:sldId id="281" r:id="rId23"/>
    <p:sldId id="284" r:id="rId24"/>
    <p:sldId id="274"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1" autoAdjust="0"/>
    <p:restoredTop sz="94624" autoAdjust="0"/>
  </p:normalViewPr>
  <p:slideViewPr>
    <p:cSldViewPr>
      <p:cViewPr varScale="1">
        <p:scale>
          <a:sx n="71" d="100"/>
          <a:sy n="71" d="100"/>
        </p:scale>
        <p:origin x="-5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DC58B10-BFC7-4D72-83F2-9D68745A7255}" type="datetimeFigureOut">
              <a:rPr lang="ru-RU" smtClean="0"/>
              <a:pPr/>
              <a:t>01.03.2019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20B2CCC-525E-46AC-BBA1-FA1AB4632D1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C58B10-BFC7-4D72-83F2-9D68745A7255}" type="datetimeFigureOut">
              <a:rPr lang="ru-RU" smtClean="0"/>
              <a:pPr/>
              <a:t>01.03.2019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20B2CCC-525E-46AC-BBA1-FA1AB4632D1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C58B10-BFC7-4D72-83F2-9D68745A7255}" type="datetimeFigureOut">
              <a:rPr lang="ru-RU" smtClean="0"/>
              <a:pPr/>
              <a:t>01.03.2019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20B2CCC-525E-46AC-BBA1-FA1AB4632D1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C58B10-BFC7-4D72-83F2-9D68745A7255}" type="datetimeFigureOut">
              <a:rPr lang="ru-RU" smtClean="0"/>
              <a:pPr/>
              <a:t>01.03.2019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20B2CCC-525E-46AC-BBA1-FA1AB4632D1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DC58B10-BFC7-4D72-83F2-9D68745A7255}" type="datetimeFigureOut">
              <a:rPr lang="ru-RU" smtClean="0"/>
              <a:pPr/>
              <a:t>01.03.2019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20B2CCC-525E-46AC-BBA1-FA1AB4632D1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DC58B10-BFC7-4D72-83F2-9D68745A7255}" type="datetimeFigureOut">
              <a:rPr lang="ru-RU" smtClean="0"/>
              <a:pPr/>
              <a:t>01.03.2019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20B2CCC-525E-46AC-BBA1-FA1AB4632D1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DC58B10-BFC7-4D72-83F2-9D68745A7255}" type="datetimeFigureOut">
              <a:rPr lang="ru-RU" smtClean="0"/>
              <a:pPr/>
              <a:t>01.03.2019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20B2CCC-525E-46AC-BBA1-FA1AB4632D1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DC58B10-BFC7-4D72-83F2-9D68745A7255}" type="datetimeFigureOut">
              <a:rPr lang="ru-RU" smtClean="0"/>
              <a:pPr/>
              <a:t>01.03.2019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20B2CCC-525E-46AC-BBA1-FA1AB4632D1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C58B10-BFC7-4D72-83F2-9D68745A7255}" type="datetimeFigureOut">
              <a:rPr lang="ru-RU" smtClean="0"/>
              <a:pPr/>
              <a:t>01.03.2019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20B2CCC-525E-46AC-BBA1-FA1AB4632D1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C58B10-BFC7-4D72-83F2-9D68745A7255}" type="datetimeFigureOut">
              <a:rPr lang="ru-RU" smtClean="0"/>
              <a:pPr/>
              <a:t>01.03.2019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20B2CCC-525E-46AC-BBA1-FA1AB4632D1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C58B10-BFC7-4D72-83F2-9D68745A7255}" type="datetimeFigureOut">
              <a:rPr lang="ru-RU" smtClean="0"/>
              <a:pPr/>
              <a:t>01.03.2019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20B2CCC-525E-46AC-BBA1-FA1AB4632D1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58B10-BFC7-4D72-83F2-9D68745A7255}" type="datetimeFigureOut">
              <a:rPr lang="ru-RU" smtClean="0"/>
              <a:pPr/>
              <a:t>01.03.2019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0B2CCC-525E-46AC-BBA1-FA1AB4632D1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hy.wikipedia.org/w/index.php?title=%D4%B3%D5%B8%D6%82%D5%A1%D5%B6_%D5%85%D5%B8%D6%82%D5%B5&amp;action=edit&amp;redlink=1" TargetMode="External"/><Relationship Id="rId3" Type="http://schemas.openxmlformats.org/officeDocument/2006/relationships/hyperlink" Target="https://hy.wikipedia.org/w/index.php?title=%D5%89%D5%AB%D5%B6%D5%A1%D5%AF%D5%A1%D5%B6_%D5%A4%D5%AB%D6%81%D5%A1%D5%A2%D5%A1%D5%B6%D5%B8%D6%82%D5%A9%D5%B5%D5%B8%D6%82%D5%B6&amp;action=edit&amp;redlink=1" TargetMode="External"/><Relationship Id="rId7" Type="http://schemas.openxmlformats.org/officeDocument/2006/relationships/hyperlink" Target="https://hy.wikipedia.org/w/index.php?title=%D5%80%D5%B8%D6%82%D5%A1%D5%B6%D5%A4%D5%AB&amp;action=edit&amp;redlink=1" TargetMode="External"/><Relationship Id="rId12" Type="http://schemas.openxmlformats.org/officeDocument/2006/relationships/hyperlink" Target="https://hy.wikipedia.org/wiki/%D4%B3%D5%A1%D6%80%D5%B6%D5%A1%D5%B6%D5%A1%D5%B5%D5%AB%D5%B6_%D5%BF%D5%A1%D5%B3%D5%A1%D6%80%D5%AB_%D4%B2%D5%B8%D6%82%D5%A4%D5%A4%D5%A1" TargetMode="External"/><Relationship Id="rId2" Type="http://schemas.openxmlformats.org/officeDocument/2006/relationships/hyperlink" Target="https://hy.wikipedia.org/w/index.php?title=%D5%84%D5%B7%D5%A1%D5%AF%D5%B8%D6%82%D5%A9%D5%A1%D5%B5%D5%AB%D5%B6_%D5%B0%D5%A5%D6%80%D5%B8%D5%BD&amp;action=edit&amp;redlink=1" TargetMode="External"/><Relationship Id="rId1" Type="http://schemas.openxmlformats.org/officeDocument/2006/relationships/slideLayout" Target="../slideLayouts/slideLayout2.xml"/><Relationship Id="rId6" Type="http://schemas.openxmlformats.org/officeDocument/2006/relationships/hyperlink" Target="https://hy.wikipedia.org/w/index.php?title=%D5%84%D5%A1%D6%81%D5%A6%D5%B8%D6%82&amp;action=edit&amp;redlink=1" TargetMode="External"/><Relationship Id="rId11" Type="http://schemas.openxmlformats.org/officeDocument/2006/relationships/hyperlink" Target="https://hy.wikipedia.org/wiki/%D5%80%D5%A5%D5%B6%D5%A1%D5%B6" TargetMode="External"/><Relationship Id="rId5" Type="http://schemas.openxmlformats.org/officeDocument/2006/relationships/hyperlink" Target="https://hy.wikipedia.org/wiki/%D5%8A%D5%A1%D5%B7%D5%BF%D5%A1%D5%B4%D5%B8%D6%82%D5%B6%D6%84" TargetMode="External"/><Relationship Id="rId10" Type="http://schemas.openxmlformats.org/officeDocument/2006/relationships/hyperlink" Target="https://hy.wikipedia.org/w/index.php?title=%D5%8A%D5%A1%D5%B6%D5%A3%D5%B8%D6%82&amp;action=edit&amp;redlink=1" TargetMode="External"/><Relationship Id="rId4" Type="http://schemas.openxmlformats.org/officeDocument/2006/relationships/hyperlink" Target="https://hy.wikipedia.org/wiki/%D5%89%D5%AB%D5%B6%D5%A1%D5%BD%D5%BF%D5%A1%D5%B6" TargetMode="External"/><Relationship Id="rId9" Type="http://schemas.openxmlformats.org/officeDocument/2006/relationships/hyperlink" Target="https://hy.wikipedia.org/w/index.php?title=%D4%BF%D5%A1%D5%AB%D5%B7%D5%A5%D5%B6&amp;action=edit&amp;redlink=1"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hy.wikipedia.org/wiki/%D4%B1%D5%BD%D5%BF%D5%BE%D5%A1%D5%AE%D5%A1%D5%B7%D5%B8%D6%82%D5%B6%D5%B9" TargetMode="External"/><Relationship Id="rId2" Type="http://schemas.openxmlformats.org/officeDocument/2006/relationships/hyperlink" Target="https://hy.wikipedia.org/wiki/%D5%89%D5%AB%D5%B6%D5%A1%D6%80%D5%A5%D5%B6" TargetMode="External"/><Relationship Id="rId1" Type="http://schemas.openxmlformats.org/officeDocument/2006/relationships/slideLayout" Target="../slideLayouts/slideLayout2.xml"/><Relationship Id="rId4" Type="http://schemas.openxmlformats.org/officeDocument/2006/relationships/hyperlink" Target="https://hy.wikipedia.org/wiki/%D5%89%D5%AB%D5%B6%D5%A1%D5%BD%D5%BF%D5%A1%D5%B6"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y.wikipedia.org/wiki/%D4%BF%D6%80%D5%AB%D5%A1%D5%B5%D5%B8%D5%BE_%D5%A1%D5%BA%D5%B8%D6%82%D6%80" TargetMode="External"/><Relationship Id="rId2" Type="http://schemas.openxmlformats.org/officeDocument/2006/relationships/hyperlink" Target="https://hy.wikipedia.org/wiki/%D5%8A%D5%A5%D5%AF%D5%AB%D5%B6%D5%B5%D5%A1%D5%B6_%D5%A2%D5%A1%D5%A4_(%D5%B8%D6%82%D5%BF%D5%A5%D5%BD%D5%BF)" TargetMode="External"/><Relationship Id="rId1" Type="http://schemas.openxmlformats.org/officeDocument/2006/relationships/slideLayout" Target="../slideLayouts/slideLayout8.xml"/><Relationship Id="rId5" Type="http://schemas.openxmlformats.org/officeDocument/2006/relationships/image" Target="../media/image5.jpeg"/><Relationship Id="rId4" Type="http://schemas.openxmlformats.org/officeDocument/2006/relationships/hyperlink" Target="https://hy.wikipedia.org/wiki/%D5%89%D5%AB%D5%B6%D5%A1%D5%AF%D5%A1%D5%B6_%D5%AD%D5%B8%D5%B0%D5%A1%D5%B6%D5%B8%D6%81"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y.wikipedia.org/wiki/%D5%89%D5%AB%D5%B6%D5%A1%D5%BD%D5%BF%D5%A1%D5%B6" TargetMode="External"/><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hyperlink" Target="https://hy.wikipedia.org/wiki/%D5%87%D5%A1%D5%B6%D5%B0%D5%A1%D5%B5" TargetMode="External"/><Relationship Id="rId13" Type="http://schemas.openxmlformats.org/officeDocument/2006/relationships/hyperlink" Target="https://hy.wikipedia.org/wiki/%D5%84%D5%A5%D5%AE_%D5%BF%D5%A5%D6%80%D5%B8%D6%82%D5%A9%D5%B5%D5%B8%D6%82%D5%B6%D5%B6%D5%A5%D6%80" TargetMode="External"/><Relationship Id="rId18" Type="http://schemas.openxmlformats.org/officeDocument/2006/relationships/hyperlink" Target="https://hy.wikipedia.org/wiki/%D5%80%D5%AB%D5%B4%D5%A1%D5%AC%D5%A1%D5%B5%D5%B6%D5%A5%D6%80" TargetMode="External"/><Relationship Id="rId26" Type="http://schemas.openxmlformats.org/officeDocument/2006/relationships/hyperlink" Target="https://hy.wikipedia.org/wiki/%D5%8F%D5%AB%D5%A2%D5%A5%D5%A9%D5%B5%D5%A1%D5%B6_%D5%AC%D5%A5%D5%BC%D5%B6%D5%A1%D5%B7%D5%AD%D5%A1%D6%80%D5%B0" TargetMode="External"/><Relationship Id="rId3" Type="http://schemas.openxmlformats.org/officeDocument/2006/relationships/hyperlink" Target="https://hy.wikipedia.org/wiki/%D5%8C%D5%B8%D6%82%D5%BD%D5%A1%D5%BD%D5%BF%D5%A1%D5%B6" TargetMode="External"/><Relationship Id="rId21" Type="http://schemas.openxmlformats.org/officeDocument/2006/relationships/hyperlink" Target="https://hy.wikipedia.org/wiki/%D5%8F%D5%B5%D5%A1%D5%B6_%D5%87%D5%A1%D5%B6" TargetMode="External"/><Relationship Id="rId7" Type="http://schemas.openxmlformats.org/officeDocument/2006/relationships/hyperlink" Target="https://hy.wikipedia.org/wiki/%D5%8F%D5%B5%D5%A1%D5%B6%D6%81%D5%A6%D5%AB%D5%B6" TargetMode="External"/><Relationship Id="rId12" Type="http://schemas.openxmlformats.org/officeDocument/2006/relationships/hyperlink" Target="https://hy.wikipedia.org/wiki/%D4%B9%D5%A1%D5%B5%D5%BE%D5%A1%D5%B6" TargetMode="External"/><Relationship Id="rId17" Type="http://schemas.openxmlformats.org/officeDocument/2006/relationships/hyperlink" Target="https://hy.wikipedia.org/wiki/%D5%84%D5%A5%D6%80%D5%B1%D5%A1%D6%80%D6%87%D5%A1%D5%A4%D5%A1%D6%80%D5%B1%D5%A1%D5%B5%D5%AB%D5%B6_%D5%AF%D5%AC%D5%AB%D5%B4%D5%A1" TargetMode="External"/><Relationship Id="rId25" Type="http://schemas.openxmlformats.org/officeDocument/2006/relationships/hyperlink" Target="https://hy.wikipedia.org/wiki/%D5%80%D5%B8%D6%82%D5%A1%D5%B6%D5%B0%D5%A5" TargetMode="External"/><Relationship Id="rId2" Type="http://schemas.openxmlformats.org/officeDocument/2006/relationships/hyperlink" Target="https://hy.wikipedia.org/wiki/%D4%B1%D5%BD%D5%AB%D5%A1" TargetMode="External"/><Relationship Id="rId16" Type="http://schemas.openxmlformats.org/officeDocument/2006/relationships/hyperlink" Target="https://hy.wikipedia.org/wiki/%D5%8F%D5%A1%D5%AF%D5%AC%D5%A1_%D5%84%D5%A1%D5%AF%D5%A1%D5%B6" TargetMode="External"/><Relationship Id="rId20" Type="http://schemas.openxmlformats.org/officeDocument/2006/relationships/hyperlink" Target="https://hy.wikipedia.org/w/index.php?title=%D5%8A%D5%A1%D5%B4%D5%AB%D6%80_(%D5%AC%D5%A5%D5%BC%D5%B6%D5%A1%D5%B0%D5%A1%D5%B4%D5%A1%D5%AF%D5%A1%D6%80%D5%A3)&amp;action=edit&amp;redlink=1" TargetMode="External"/><Relationship Id="rId29" Type="http://schemas.openxmlformats.org/officeDocument/2006/relationships/hyperlink" Target="https://hy.wikipedia.org/wiki/%D4%B1%D6%80%D6%87%D5%A5%D5%AC%D5%A1%D5%B9%D5%AB%D5%B6%D5%A1%D5%AF%D5%A1%D5%B6_%D5%AE%D5%B8%D5%BE" TargetMode="External"/><Relationship Id="rId1" Type="http://schemas.openxmlformats.org/officeDocument/2006/relationships/slideLayout" Target="../slideLayouts/slideLayout2.xml"/><Relationship Id="rId6" Type="http://schemas.openxmlformats.org/officeDocument/2006/relationships/hyperlink" Target="https://hy.wikipedia.org/wiki/%D5%89%D5%AB%D5%B6%D5%A1%D5%BD%D5%BF%D5%A1%D5%B6" TargetMode="External"/><Relationship Id="rId11" Type="http://schemas.openxmlformats.org/officeDocument/2006/relationships/hyperlink" Target="https://hy.wikipedia.org/wiki/%D5%84%D5%A1%D5%AF%D5%A1%D5%B8" TargetMode="External"/><Relationship Id="rId24" Type="http://schemas.openxmlformats.org/officeDocument/2006/relationships/hyperlink" Target="https://hy.wikipedia.org/wiki/%D5%85%D5%A1%D5%B6%D6%81%D5%A6%D5%AB" TargetMode="External"/><Relationship Id="rId5" Type="http://schemas.openxmlformats.org/officeDocument/2006/relationships/hyperlink" Target="https://hy.wikipedia.org/wiki/%D4%B1%D5%84%D5%86" TargetMode="External"/><Relationship Id="rId15" Type="http://schemas.openxmlformats.org/officeDocument/2006/relationships/hyperlink" Target="https://hy.wikipedia.org/wiki/%D4%B3%D5%B8%D5%A2%D5%AB_%D5%A1%D5%B6%D5%A1%D5%BA%D5%A1%D5%BF" TargetMode="External"/><Relationship Id="rId23" Type="http://schemas.openxmlformats.org/officeDocument/2006/relationships/hyperlink" Target="https://hy.wikipedia.org/wiki/%D4%BF%D5%A5%D5%B6%D5%BF%D6%80%D5%B8%D5%B6%D5%A1%D5%AF%D5%A1%D5%B6_%D4%B1%D5%BD%D5%AB%D5%A1" TargetMode="External"/><Relationship Id="rId28" Type="http://schemas.openxmlformats.org/officeDocument/2006/relationships/hyperlink" Target="https://hy.wikipedia.org/wiki/%D4%B4%D5%A5%D5%B2%D5%AB%D5%B6_%D5%AE%D5%B8%D5%BE" TargetMode="External"/><Relationship Id="rId10" Type="http://schemas.openxmlformats.org/officeDocument/2006/relationships/hyperlink" Target="https://hy.wikipedia.org/wiki/%D5%80%D5%B8%D5%B6%D5%AF%D5%B8%D5%B6%D5%A3" TargetMode="External"/><Relationship Id="rId19" Type="http://schemas.openxmlformats.org/officeDocument/2006/relationships/hyperlink" Target="https://hy.wikipedia.org/wiki/%D4%BF%D5%A1%D6%80%D5%A1%D5%AF%D5%B8%D6%80%D5%B8%D6%82%D5%B4_(%D5%AC%D5%A5%D5%BC%D5%B6%D5%A1%D5%B0%D5%A1%D5%B4%D5%A1%D5%AF%D5%A1%D6%80%D5%A3)" TargetMode="External"/><Relationship Id="rId4" Type="http://schemas.openxmlformats.org/officeDocument/2006/relationships/hyperlink" Target="https://hy.wikipedia.org/wiki/%D4%BF%D5%A1%D5%B6%D5%A1%D5%A4%D5%A1" TargetMode="External"/><Relationship Id="rId9" Type="http://schemas.openxmlformats.org/officeDocument/2006/relationships/hyperlink" Target="https://hy.wikipedia.org/wiki/%D5%89%D5%B8%D6%82%D5%B6%D6%81%D5%AB%D5%B6" TargetMode="External"/><Relationship Id="rId14" Type="http://schemas.openxmlformats.org/officeDocument/2006/relationships/hyperlink" Target="https://hy.wikipedia.org/wiki/%D4%B1%D5%B7%D5%AD%D5%A1%D6%80%D5%B0%D5%AB_%D5%A5%D6%80%D5%AF%D6%80%D5%B6%D5%A5%D6%80%D5%B6_%D5%A8%D5%BD%D5%BF_%D5%BF%D5%A1%D6%80%D5%A1%D5%AE%D6%84%D5%AB" TargetMode="External"/><Relationship Id="rId22" Type="http://schemas.openxmlformats.org/officeDocument/2006/relationships/hyperlink" Target="https://hy.wikipedia.org/wiki/%D5%80%D5%A1%D6%80%D5%A1%D5%BE%D5%A1%D5%B5%D5%AB%D5%B6_%D4%B1%D5%BD%D5%AB%D5%A1" TargetMode="External"/><Relationship Id="rId27" Type="http://schemas.openxmlformats.org/officeDocument/2006/relationships/hyperlink" Target="https://hy.wikipedia.org/w/index.php?title=%D4%B2%D5%B8%D5%B0%D5%A1%D5%B5%D5%BE%D5%A1%D5%B6&amp;action=edit&amp;redlink=1" TargetMode="External"/><Relationship Id="rId30" Type="http://schemas.openxmlformats.org/officeDocument/2006/relationships/hyperlink" Target="https://hy.wikipedia.org/wiki/%D5%80%D5%A1%D6%80%D5%A1%D5%BE%D5%B9%D5%AB%D5%B6%D5%A1%D5%AF%D5%A1%D5%B6_%D5%AE%D5%B8%D5%B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hyperlink" Target="https://hy.wikipedia.org/wiki/%D4%B1%D5%BD%D5%AB%D5%A1%D5%AF%D5%A1%D5%B6_%D6%87_%D5%AD%D5%A1%D5%B2%D5%A1%D5%B2%D6%85%D5%BE%D5%AF%D5%A1%D5%B6%D5%B8%D5%BD%D5%B5%D5%A1%D5%B6_%D5%BF%D5%B6%D5%BF%D5%A5%D5%BD%D5%A1%D5%AF%D5%A1%D5%B6_%D5%AD%D5%B8%D6%80%D5%B0%D5%B8%D6%82%D6%80%D5%A4" TargetMode="External"/><Relationship Id="rId3" Type="http://schemas.openxmlformats.org/officeDocument/2006/relationships/hyperlink" Target="https://hy.wikipedia.org/wiki/%D4%B1%D5%B7%D5%AD%D5%A1%D6%80%D5%B0%D5%AB_%D5%A5%D6%80%D5%AF%D6%80%D5%B6%D5%A5%D6%80%D5%B6_%D5%A8%D5%BD%D5%BF_%D5%A1%D5%B6%D5%BE%D5%A1%D5%B6%D5%A1%D5%AF%D5%A1%D5%B6_%D5%80%D5%86%D4%B1-%D5%AB" TargetMode="External"/><Relationship Id="rId7" Type="http://schemas.openxmlformats.org/officeDocument/2006/relationships/hyperlink" Target="https://hy.wikipedia.org/wiki/%D4%B1%D5%BC%D6%87%D5%BF%D6%80%D5%AB_%D5%B0%D5%A1%D5%B4%D5%A1%D5%B7%D5%AD%D5%A1%D6%80%D5%B0%D5%A1%D5%B5%D5%AB%D5%B6_%D5%AF%D5%A1%D5%A6%D5%B4%D5%A1%D5%AF%D5%A5%D6%80%D5%BA%D5%B8%D6%82%D5%A9%D5%B5%D5%B8%D6%82%D5%B6" TargetMode="External"/><Relationship Id="rId12" Type="http://schemas.openxmlformats.org/officeDocument/2006/relationships/hyperlink" Target="https://hy.wikipedia.org/wiki/%D5%84%D5%A5%D5%AE_%D6%84%D5%BD%D5%A1%D5%B6%D5%B5%D5%A1%D5%AF" TargetMode="External"/><Relationship Id="rId2" Type="http://schemas.openxmlformats.org/officeDocument/2006/relationships/hyperlink" Target="https://hy.wikipedia.org/wiki/%D5%89%D5%AB%D5%B6%D5%A1%D5%BD%D5%BF%D5%A1%D5%B6" TargetMode="External"/><Relationship Id="rId1" Type="http://schemas.openxmlformats.org/officeDocument/2006/relationships/slideLayout" Target="../slideLayouts/slideLayout2.xml"/><Relationship Id="rId6" Type="http://schemas.openxmlformats.org/officeDocument/2006/relationships/hyperlink" Target="https://hy.wikipedia.org/wiki/%D5%84%D4%B1%D4%BF-%D5%AB_%D4%B1%D5%B6%D5%BE%D5%BF%D5%A1%D5%B6%D5%A3%D5%B8%D6%82%D5%A9%D5%B5%D5%A1%D5%B6_%D4%BD%D5%B8%D6%80%D5%B0%D5%B8%D6%82%D6%80%D5%A4" TargetMode="External"/><Relationship Id="rId11" Type="http://schemas.openxmlformats.org/officeDocument/2006/relationships/hyperlink" Target="https://hy.wikipedia.org/w/index.php?title=%D4%B2%D5%A1%D5%B6%D5%A3%D5%AC%D5%A1%D5%A4%D5%A5%D5%B7-%D5%89%D5%AB%D5%B6%D5%A1%D5%BD%D5%BF%D5%A1%D5%B6-%D5%80%D5%B6%D5%A4%D5%AF%D5%A1%D5%BD%D5%BF%D5%A1%D5%B6-%D5%84%D5%B5%D5%A1%D5%B6%D5%B4%D5%A1_%D5%BF%D5%A1%D6%80%D5%A1%D5%AE%D5%A1%D5%B7%D6%80%D5%BB%D5%A1%D5%B6%D5%A1%D5%B5%D5%AB%D5%B6_%D5%B0%D5%A1%D5%B4%D5%A1%D5%A3%D5%B8%D6%80%D5%AE%D5%A1%D5%AF%D6%81%D5%B8%D6%82%D5%A9%D5%B5%D5%B8%D6%82%D5%B6&amp;action=edit&amp;redlink=1" TargetMode="External"/><Relationship Id="rId5" Type="http://schemas.openxmlformats.org/officeDocument/2006/relationships/hyperlink" Target="https://hy.wikipedia.org/wiki/%D5%84%D5%AB%D5%A1%D5%BE%D5%B8%D6%80%D5%BE%D5%A1%D5%AE_%D5%A1%D5%A6%D5%A3%D5%A5%D6%80%D5%AB_%D5%AF%D5%A1%D5%A6%D5%B4%D5%A1%D5%AF%D5%A5%D6%80%D5%BA%D5%B8%D6%82%D5%A9%D5%B5%D5%B8%D6%82%D5%B6" TargetMode="External"/><Relationship Id="rId10" Type="http://schemas.openxmlformats.org/officeDocument/2006/relationships/hyperlink" Target="https://hy.wikipedia.org/wiki/%D5%87%D5%A1%D5%B6%D5%B0%D5%A1%D5%B5%D5%AB_%D5%B0%D5%A1%D5%B4%D5%A1%D5%A3%D5%B8%D6%80%D5%AE%D5%A1%D5%AF%D6%81%D5%B8%D6%82%D5%A9%D5%B5%D5%A1%D5%B6_%D5%AF%D5%A1%D5%A6%D5%B4%D5%A1%D5%AF%D5%A5%D6%80%D5%BA%D5%B8%D6%82%D5%A9%D5%B5%D5%B8%D6%82%D5%B6" TargetMode="External"/><Relationship Id="rId4" Type="http://schemas.openxmlformats.org/officeDocument/2006/relationships/hyperlink" Target="https://hy.wikipedia.org/wiki/%D4%B1%D5%B7%D5%AD%D5%A1%D6%80%D5%B0%D5%AB_%D5%A5%D6%80%D5%AF%D6%80%D5%B6%D5%A5%D6%80%D5%B6_%D5%A8%D5%BD%D5%BF_%D5%80%D5%86%D4%B1-%D5%AB" TargetMode="External"/><Relationship Id="rId9" Type="http://schemas.openxmlformats.org/officeDocument/2006/relationships/hyperlink" Target="https://hy.wikipedia.org/wiki/%D4%B2%D5%90%D4%BB%D4%BF%D5%8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hy.wikipedia.org/wiki/%D4%B1%D6%80%D5%AA%D5%B8%D6%82%D5%B5%D5%A9%D5%AB_%D5%B4%D5%AB%D5%BB%D5%A1%D5%A6%D5%A3%D5%A1%D5%B5%D5%AB%D5%B6_%D5%B0%D5%AB%D5%B4%D5%B6%D5%A1%D5%A4%D6%80%D5%A1%D5%B4" TargetMode="External"/><Relationship Id="rId2" Type="http://schemas.openxmlformats.org/officeDocument/2006/relationships/hyperlink" Target="https://hy.wikipedia.org/wiki/%D5%80%D5%A1%D5%B4%D5%A1%D5%AD%D5%A1%D5%BC%D5%B6_%D5%B6%D5%A5%D6%80%D6%84%D5%AB%D5%B6_%D5%A1%D6%80%D5%A4%D5%B5%D5%B8%D6%82%D5%B6%D6%84" TargetMode="External"/><Relationship Id="rId1" Type="http://schemas.openxmlformats.org/officeDocument/2006/relationships/slideLayout" Target="../slideLayouts/slideLayout2.xml"/><Relationship Id="rId5" Type="http://schemas.openxmlformats.org/officeDocument/2006/relationships/hyperlink" Target="https://hy.wikipedia.org/wiki/%D4%B1%D5%B7%D5%AD%D5%A1%D6%80%D5%B0%D5%AB_%D5%A5%D6%80%D5%AF%D6%80%D5%B6%D5%A5%D6%80%D5%B6_%D5%A8%D5%BD%D5%BF_%D5%B4%D5%A5%D5%AF_%D5%B7%D5%B6%D5%B9%D5%AB%D5%B6_%D5%A8%D5%B6%D5%AF%D5%B6%D5%B8%D5%B2_%D5%A1%D5%B6%D5%BE%D5%A1%D5%B6%D5%A1%D5%AF%D5%A1%D5%B6_%D5%80%D5%86%D4%B1-%D5%AB" TargetMode="External"/><Relationship Id="rId4" Type="http://schemas.openxmlformats.org/officeDocument/2006/relationships/hyperlink" Target="https://hy.wikipedia.org/wiki/%D4%B3%D5%B6%D5%B8%D5%B2%D5%B8%D6%82%D5%B6%D5%A1%D5%AF%D5%B8%D6%82%D5%A9%D5%B5%D5%A1%D5%B6_%D5%B0%D5%A1%D5%B4%D5%A1%D6%80%D5%AA%D5%A5%D6%84%D5%B8%D6%82%D5%A9%D5%B5%D5%B8%D6%82%D5%B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hy-AM" dirty="0" smtClean="0"/>
              <a:t>Չինաստանի քաղաքական քարտեզ</a:t>
            </a:r>
            <a:endParaRPr lang="ru-RU" dirty="0"/>
          </a:p>
        </p:txBody>
      </p:sp>
      <p:pic>
        <p:nvPicPr>
          <p:cNvPr id="4" name="Содержимое 3" descr="Čína-obrázek-mapy.jpg"/>
          <p:cNvPicPr>
            <a:picLocks noGrp="1" noChangeAspect="1"/>
          </p:cNvPicPr>
          <p:nvPr>
            <p:ph idx="1"/>
          </p:nvPr>
        </p:nvPicPr>
        <p:blipFill>
          <a:blip r:embed="rId2" cstate="print"/>
          <a:stretch>
            <a:fillRect/>
          </a:stretch>
        </p:blipFill>
        <p:spPr>
          <a:xfrm>
            <a:off x="827584" y="1600200"/>
            <a:ext cx="7848872" cy="4525963"/>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Մշակույթը</a:t>
            </a:r>
            <a:endParaRPr lang="ru-RU" dirty="0"/>
          </a:p>
        </p:txBody>
      </p:sp>
      <p:sp>
        <p:nvSpPr>
          <p:cNvPr id="3" name="Содержимое 2"/>
          <p:cNvSpPr>
            <a:spLocks noGrp="1"/>
          </p:cNvSpPr>
          <p:nvPr>
            <p:ph idx="1"/>
          </p:nvPr>
        </p:nvSpPr>
        <p:spPr/>
        <p:txBody>
          <a:bodyPr>
            <a:normAutofit fontScale="47500" lnSpcReduction="20000"/>
          </a:bodyPr>
          <a:lstStyle/>
          <a:p>
            <a:r>
              <a:rPr lang="hy-AM" dirty="0"/>
              <a:t>Չինաստանը հնագույն մշակույթի երկիր է, արևելյան քաղաքակրթության օրրանը. այստեղ են կատարվել մի շարք գյուտեր ու հայտնագործություններ՝ բնական մետաքսը, վառոդը, կողմնացույցը, մեխանիկական ժամացույցը, թուղթը, գունավոր տպագրությունը և այլն։ Այստեղ են ստեղծվել համաշխարհային նշանակության փիլիսոփայական ուղղություններ կոնֆուցիականությունը, դաոսականությունը և մոիզմը։ Հոգևոր մշակույթի ավանդույթները՝ ինքնատիպ չինական թատրոնը, գեղանկարչությունը, երաժշտությունը, ուշու մարմնամարզությունը, լուսնային օրացույցը և այլն, պահպանվել են մինչև մեր օրերը։ Չինական Ցին Շի Հուանդի կայսրի հրամանով կայսրության հյուսիսարևմտյան սահմանները հարձակումներից պաշտպանելու համար կառուցվել է հոծ պատ՝ Չինական մեծ պարիսպը (երկարությունը՝ 6250 կմ, բարձրությունը՝ 6,6–10 մ, լայնությունը՝ հիմքում 6,5 մ, վերևում 5,5 մ), որը միակ ձեռակերտ կառույցն է, որ կարելի է անզեն աչքով տեսնել տիեզերքից։ 2007 թ-ին Չինական մեծ պարիսպը ներառվել է աշխարհի նոր 7 հրաշալիքների ցանկում։ Չինաստանը նաև փիլիսոփայական մտքի զարգացման, արևելյան բժշկության հայրենիքն է։ Ինքնատիպ ու գեղեցիկ են չինական քաղաքները։ Նրանց բնորոշ են ուղիղ փողոցները, ազգային ճարտարապետության հին ու նոր կոթողների ներդաշնակությունը, ընդարձակ կանաչ պուրակներն ու ծաղկանոցներն աչքի են ընկնում կոկիկությամբ ու մաքրությամբ։ Մայրաքաղաք Պեկինը (չինարեն՝ Բեյջին, բառացի՝ հյուսիսային մայրաքաղաք) աշխարհի հնագույն քաղաքներից է. հիշատակվում է մ.թ.ա. </a:t>
            </a:r>
            <a:r>
              <a:rPr lang="en-US" dirty="0"/>
              <a:t>II </a:t>
            </a:r>
            <a:r>
              <a:rPr lang="hy-AM" dirty="0"/>
              <a:t>հազարամյակից։ Պեկինի կենտրոնում է գտնվում «Ներքին քաղաքը»՝ բազմաթիվ պալատներով, պուրակներով, լճերով, իսկ միջնադարյան պարիսպներով շրջափակված արվարձանները կազմավորում են «Արտաքին քաղաքը»։ Խոշոր քաղաքները զարգացման չինական եղանակի՝ ազատ տնտեսական գոտիների մասեր են։</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Բնակչությունը</a:t>
            </a:r>
            <a:endParaRPr lang="ru-RU" dirty="0"/>
          </a:p>
        </p:txBody>
      </p:sp>
      <p:sp>
        <p:nvSpPr>
          <p:cNvPr id="3" name="Содержимое 2"/>
          <p:cNvSpPr>
            <a:spLocks noGrp="1"/>
          </p:cNvSpPr>
          <p:nvPr>
            <p:ph idx="1"/>
          </p:nvPr>
        </p:nvSpPr>
        <p:spPr/>
        <p:txBody>
          <a:bodyPr>
            <a:normAutofit fontScale="70000" lnSpcReduction="20000"/>
          </a:bodyPr>
          <a:lstStyle/>
          <a:p>
            <a:r>
              <a:rPr lang="hy-AM" dirty="0"/>
              <a:t>Չինաստանը բազմազգ պետություն է`   1.6 մլն բնակչությամբ, սակայն բնակչության 94%-ը չինացիներ են (բուն անվանումը՝ հան, չինական միասնական ժողովուրդը կազմավորվել է Հան կայսրության ժամանակաշրջանում)։ Ապրում են նաև ավելի քան 50 այլ ազգերի ներկայացուցիչներ (ույղուրներ, մանջուրներ, մոնղոլներ, տիբեթցիներ և այլք)։ Խոշորագույն քաղաքներն են Շանհայը, Պեկինը, Տյանցզինը, Շենյանը, Վուհանը, Գուանչժոուն (Կանտոն), Չունցինը և այլն։ Դավանում են բուդդայականություն, կոնֆուցիականություն և դաոսականություն: Խոսում են չինարենի՝ իրարից խիստ տարբերվող 7 հիմնական բարբառներով, գրում գաղափարագրերով (հիերոգլիֆային գիր)։ Դրանք փոքրիկ պատկերներ են, որոնցով նշանակվում են վանկերն ու բառերը։ Գաղափարագրերի թիվը հասնում է 50 հազարի, սակայն առավելապես օգտագործվում են 7 հազարը։</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Կրոն</a:t>
            </a:r>
            <a:endParaRPr lang="ru-RU" dirty="0"/>
          </a:p>
        </p:txBody>
      </p:sp>
      <p:sp>
        <p:nvSpPr>
          <p:cNvPr id="3" name="Содержимое 2"/>
          <p:cNvSpPr>
            <a:spLocks noGrp="1"/>
          </p:cNvSpPr>
          <p:nvPr>
            <p:ph idx="1"/>
          </p:nvPr>
        </p:nvSpPr>
        <p:spPr/>
        <p:txBody>
          <a:bodyPr>
            <a:normAutofit fontScale="62500" lnSpcReduction="20000"/>
          </a:bodyPr>
          <a:lstStyle/>
          <a:p>
            <a:r>
              <a:rPr lang="hy-AM" dirty="0"/>
              <a:t>Ամենատարածված կրոնը դա «չինական կրոնն» է, որն ներառում է կոնֆուցիականության և բուդդայականության տարրեր: Կրոնի հիմքում ընկած է Շենը (</a:t>
            </a:r>
            <a:r>
              <a:rPr lang="ja-JP" altLang="en-US" dirty="0"/>
              <a:t>神</a:t>
            </a:r>
            <a:r>
              <a:rPr lang="en-US" altLang="ja-JP" dirty="0"/>
              <a:t>), </a:t>
            </a:r>
            <a:r>
              <a:rPr lang="hy-AM" dirty="0"/>
              <a:t>որը խորհդրանշում է սերունդների էներգիան: Այն կարող է լինել միջավայրի կամ գերդաստանների նախահայրերի աստվածություն, հասկացություն քաղաքակրթության մեջ, </a:t>
            </a:r>
            <a:r>
              <a:rPr lang="hy-AM" dirty="0">
                <a:hlinkClick r:id="rId2" tooltip="Մշակութային հերոս (դեռ գրված չէ)"/>
              </a:rPr>
              <a:t>մշակութային հերոսներ</a:t>
            </a:r>
            <a:r>
              <a:rPr lang="hy-AM" dirty="0"/>
              <a:t>, որոնցից շատերի մասին հիշատակվել է </a:t>
            </a:r>
            <a:r>
              <a:rPr lang="hy-AM" dirty="0">
                <a:hlinkClick r:id="rId3" tooltip="Չինական դիցաբանություն (դեռ գրված չէ)"/>
              </a:rPr>
              <a:t>չինական դիցաբանության</a:t>
            </a:r>
            <a:r>
              <a:rPr lang="hy-AM" dirty="0"/>
              <a:t> կամ պատմության մեջ</a:t>
            </a:r>
            <a:r>
              <a:rPr lang="hy-AM" baseline="30000" dirty="0">
                <a:hlinkClick r:id="rId4"/>
              </a:rPr>
              <a:t>[300]</a:t>
            </a:r>
            <a:r>
              <a:rPr lang="hy-AM" dirty="0"/>
              <a:t>: Ամենատարածված </a:t>
            </a:r>
            <a:r>
              <a:rPr lang="hy-AM" dirty="0">
                <a:hlinkClick r:id="rId5" tooltip="Պաշտամունք"/>
              </a:rPr>
              <a:t>ազգային կուռքերից</a:t>
            </a:r>
            <a:r>
              <a:rPr lang="hy-AM" dirty="0"/>
              <a:t> են </a:t>
            </a:r>
            <a:r>
              <a:rPr lang="hy-AM" dirty="0">
                <a:hlinkClick r:id="rId6" tooltip="Մացզու (դեռ գրված չէ)"/>
              </a:rPr>
              <a:t>Մացզուն</a:t>
            </a:r>
            <a:r>
              <a:rPr lang="hy-AM" dirty="0"/>
              <a:t> (ծովերի աստվածուհի)</a:t>
            </a:r>
            <a:r>
              <a:rPr lang="hy-AM" baseline="30000" dirty="0">
                <a:hlinkClick r:id="rId4"/>
              </a:rPr>
              <a:t>[301][302]</a:t>
            </a:r>
            <a:r>
              <a:rPr lang="hy-AM" dirty="0"/>
              <a:t>, </a:t>
            </a:r>
            <a:r>
              <a:rPr lang="hy-AM" dirty="0">
                <a:hlinkClick r:id="rId7" tooltip="Հուանդի (դեռ գրված չէ)"/>
              </a:rPr>
              <a:t>Հուանդին</a:t>
            </a:r>
            <a:r>
              <a:rPr lang="hy-AM" dirty="0"/>
              <a:t> (չինական ռասայի երկու աստվածային կայսրներից մինը)</a:t>
            </a:r>
            <a:r>
              <a:rPr lang="hy-AM" baseline="30000" dirty="0">
                <a:hlinkClick r:id="rId4"/>
              </a:rPr>
              <a:t>[301][303]</a:t>
            </a:r>
            <a:r>
              <a:rPr lang="hy-AM" dirty="0"/>
              <a:t>, </a:t>
            </a:r>
            <a:r>
              <a:rPr lang="hy-AM" dirty="0">
                <a:hlinkClick r:id="rId8" tooltip="Գուան Յույ (դեռ գրված չէ)"/>
              </a:rPr>
              <a:t>Գուան Յույը</a:t>
            </a:r>
            <a:r>
              <a:rPr lang="hy-AM" dirty="0"/>
              <a:t> (պատերազմի և առևտրի աստված), </a:t>
            </a:r>
            <a:r>
              <a:rPr lang="hy-AM" dirty="0">
                <a:hlinkClick r:id="rId9" tooltip="Կաիշեն (դեռ գրված չէ)"/>
              </a:rPr>
              <a:t>Կաիշենը</a:t>
            </a:r>
            <a:r>
              <a:rPr lang="hy-AM" dirty="0"/>
              <a:t> (բարգավաճման և հարստության աստված), </a:t>
            </a:r>
            <a:r>
              <a:rPr lang="hy-AM" dirty="0">
                <a:hlinkClick r:id="rId10" tooltip="Պանգու (դեռ գրված չէ)"/>
              </a:rPr>
              <a:t>Պանգուն</a:t>
            </a:r>
            <a:r>
              <a:rPr lang="hy-AM" dirty="0"/>
              <a:t> և շատ այլք: Չինաստանը հանդիսանում է աշխարհում ամենաբարձր կրոնական արձաններ ունեցող երկիրը: Այդ արձանների թվում է նաև </a:t>
            </a:r>
            <a:r>
              <a:rPr lang="hy-AM" dirty="0">
                <a:hlinkClick r:id="rId11" tooltip="Հենան"/>
              </a:rPr>
              <a:t>Հենանի</a:t>
            </a:r>
            <a:r>
              <a:rPr lang="hy-AM" dirty="0"/>
              <a:t> </a:t>
            </a:r>
            <a:r>
              <a:rPr lang="hy-AM" dirty="0">
                <a:hlinkClick r:id="rId12" tooltip="Գարնանային տաճարի Բուդդա"/>
              </a:rPr>
              <a:t>Գարնանային տաճարի Բուդդան</a:t>
            </a:r>
            <a:r>
              <a:rPr lang="hy-AM" dirty="0"/>
              <a:t>, որը հանդիսանում է աշխարհի ամենաբարձր արձանը</a:t>
            </a:r>
            <a:r>
              <a:rPr lang="hy-AM" baseline="30000" dirty="0">
                <a:hlinkClick r:id="rId4"/>
              </a:rPr>
              <a:t>[304]</a:t>
            </a:r>
            <a:r>
              <a:rPr lang="hy-AM" dirty="0"/>
              <a:t>:</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Տոները</a:t>
            </a:r>
            <a:endParaRPr lang="ru-RU" dirty="0"/>
          </a:p>
        </p:txBody>
      </p:sp>
      <p:sp>
        <p:nvSpPr>
          <p:cNvPr id="3" name="Содержимое 2"/>
          <p:cNvSpPr>
            <a:spLocks noGrp="1"/>
          </p:cNvSpPr>
          <p:nvPr>
            <p:ph idx="1"/>
          </p:nvPr>
        </p:nvSpPr>
        <p:spPr>
          <a:xfrm>
            <a:off x="467544" y="1556792"/>
            <a:ext cx="8229600" cy="4525963"/>
          </a:xfrm>
        </p:spPr>
        <p:txBody>
          <a:bodyPr>
            <a:normAutofit fontScale="70000" lnSpcReduction="20000"/>
          </a:bodyPr>
          <a:lstStyle/>
          <a:p>
            <a:r>
              <a:rPr lang="hy-AM" dirty="0"/>
              <a:t>Նոր տարին (հունվարի 1),</a:t>
            </a:r>
          </a:p>
          <a:p>
            <a:r>
              <a:rPr lang="hy-AM" dirty="0"/>
              <a:t>Գարնան տոնը (Նոր տարի՝ ըստ լուսնային օրացույցի),</a:t>
            </a:r>
          </a:p>
          <a:p>
            <a:r>
              <a:rPr lang="hy-AM" dirty="0"/>
              <a:t>Կանանց միջազգային օրը (մարտի 8),</a:t>
            </a:r>
          </a:p>
          <a:p>
            <a:r>
              <a:rPr lang="hy-AM" dirty="0"/>
              <a:t>Աշխատավորների միջազգային համերաշխության օրը (մայիսի 1),</a:t>
            </a:r>
          </a:p>
          <a:p>
            <a:r>
              <a:rPr lang="hy-AM" dirty="0"/>
              <a:t>Չինաստանի երիտասարդության օրը (մայիսի 4),</a:t>
            </a:r>
          </a:p>
          <a:p>
            <a:r>
              <a:rPr lang="hy-AM" dirty="0"/>
              <a:t>Երեխաների պաշտպանության միջազգային օրը (հունիսի 1),</a:t>
            </a:r>
          </a:p>
          <a:p>
            <a:r>
              <a:rPr lang="hy-AM" dirty="0"/>
              <a:t>Չինաստանի ազգային-ազատագրական բանակի ստեղծման օրը (օգոստոսի 1),</a:t>
            </a:r>
          </a:p>
          <a:p>
            <a:r>
              <a:rPr lang="hy-AM" dirty="0"/>
              <a:t>Ուսուցչի օրը (սեպտեմբերի 10),</a:t>
            </a:r>
          </a:p>
          <a:p>
            <a:r>
              <a:rPr lang="hy-AM" dirty="0"/>
              <a:t>ՉԺՀ ազգային տոնը (հոկտեմբերի 1</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Հայերը Չինաստանում</a:t>
            </a:r>
            <a:endParaRPr lang="ru-RU" dirty="0"/>
          </a:p>
        </p:txBody>
      </p:sp>
      <p:sp>
        <p:nvSpPr>
          <p:cNvPr id="3" name="Содержимое 2"/>
          <p:cNvSpPr>
            <a:spLocks noGrp="1"/>
          </p:cNvSpPr>
          <p:nvPr>
            <p:ph idx="1"/>
          </p:nvPr>
        </p:nvSpPr>
        <p:spPr/>
        <p:txBody>
          <a:bodyPr>
            <a:normAutofit fontScale="70000" lnSpcReduction="20000"/>
          </a:bodyPr>
          <a:lstStyle/>
          <a:p>
            <a:r>
              <a:rPr lang="hy-AM" dirty="0"/>
              <a:t>Չինաստանում հայերը հիշատակվում են դեռևս </a:t>
            </a:r>
            <a:r>
              <a:rPr lang="en-US" dirty="0"/>
              <a:t>II </a:t>
            </a:r>
            <a:r>
              <a:rPr lang="hy-AM" dirty="0"/>
              <a:t>դարից. նրանք մետաքս և այլ ապրանքներ արտահանող վաճառականներ էին։ Հայկական փոքր գաղութներ հիմնվել են մոնղոլական առաջին արշավանքներից (</a:t>
            </a:r>
            <a:r>
              <a:rPr lang="en-US" dirty="0"/>
              <a:t>XIII </a:t>
            </a:r>
            <a:r>
              <a:rPr lang="hy-AM" dirty="0"/>
              <a:t>դարի սկիզբ) հետո, երբ Հայաստանից գերեվարված հայերի մի մասը բնակեցվել է Չինաստանի հյուսիսային շրջաններում։ Այնուհետև հայերը թափանցել են երկրի խորքը, բնակվել ծովափնյա քաղաքներում, հատկապես՝ Կանտոնում (այժմ՝ Գուանչժոու), </a:t>
            </a:r>
            <a:r>
              <a:rPr lang="en-US" dirty="0"/>
              <a:t>XVIII </a:t>
            </a:r>
            <a:r>
              <a:rPr lang="hy-AM" dirty="0"/>
              <a:t>դարում ոչ մեծ հայկական առևտրական տներ են եղել Շանհայում։ Ամենահայաշատը Խարբինն էր, որի համայնքն ուներ եկեղեցի։</a:t>
            </a:r>
          </a:p>
          <a:p>
            <a:r>
              <a:rPr lang="hy-AM" dirty="0">
                <a:hlinkClick r:id="rId2" tooltip="Չինարեն"/>
              </a:rPr>
              <a:t>Չինարենի</a:t>
            </a:r>
            <a:r>
              <a:rPr lang="hy-AM" dirty="0"/>
              <a:t> ուսուցիչ կանտոնաբնակ Հովհաննես Ղազարյանը անգլերենից չինարենի է թարգմանել </a:t>
            </a:r>
            <a:r>
              <a:rPr lang="hy-AM" dirty="0">
                <a:hlinkClick r:id="rId3" tooltip="Աստվածաշունչ"/>
              </a:rPr>
              <a:t>Աստվածաշունչը</a:t>
            </a:r>
            <a:r>
              <a:rPr lang="hy-AM" dirty="0"/>
              <a:t>։ Ներկայումս Չինաստանում բնակվում է ընդամենը 160 հայ</a:t>
            </a:r>
            <a:r>
              <a:rPr lang="hy-AM" baseline="30000" dirty="0">
                <a:hlinkClick r:id="rId4"/>
              </a:rPr>
              <a:t>[280][308]</a:t>
            </a:r>
            <a:r>
              <a:rPr lang="hy-AM" dirty="0"/>
              <a:t>:</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Պատմությունը</a:t>
            </a:r>
            <a:endParaRPr lang="ru-RU" dirty="0"/>
          </a:p>
        </p:txBody>
      </p:sp>
      <p:sp>
        <p:nvSpPr>
          <p:cNvPr id="3" name="Содержимое 2"/>
          <p:cNvSpPr>
            <a:spLocks noGrp="1"/>
          </p:cNvSpPr>
          <p:nvPr>
            <p:ph idx="1"/>
          </p:nvPr>
        </p:nvSpPr>
        <p:spPr/>
        <p:txBody>
          <a:bodyPr>
            <a:normAutofit fontScale="40000" lnSpcReduction="20000"/>
          </a:bodyPr>
          <a:lstStyle/>
          <a:p>
            <a:r>
              <a:rPr lang="hy-AM" dirty="0"/>
              <a:t>Չինաստանը հին և հարուստ պատմություն ունի։ Մ.թ.ա. 6-րդ հազարամյակում ներկայիս Չինաստանի տարածք են գաղթում նեոլիթական մշակույթի առաջին զարգացած ցեղերն ու ժողովուրդները և բնակություն են հաստատում խոշոր գետերի գետաբերաններում։ Սկիզբ են առնում Յանգշաո, Ցզինլի և Միջաբանգ քաղաքակրթությունները։ Մոտ մ.թ.ա. 3-րդ հազարամյակում, բրոնզե դարի սկզբում բոլոր այս հնագույն ժողովուրդներն ու էթնոսները վերանում են, կազմավորվում են նորերը, որոնցից են Սանցզինգդուին (մ.թ.ա. 12-11 դարեր), որոնք ապրում են ժամանակակից Չինաստանի Սիչուան նահանգում, կամ Էրլիտուները`   արևմուտքում։ Դեռևս մ.թ.ա. </a:t>
            </a:r>
            <a:r>
              <a:rPr lang="en-US" dirty="0"/>
              <a:t>II </a:t>
            </a:r>
            <a:r>
              <a:rPr lang="hy-AM" dirty="0"/>
              <a:t>հազարամյակում հին հաները Հուանհե գետի հովտում հիմնել են իրենց պետությունը։ Բրոնզե դարի ծաղկման շրջանում Չինաստանում սկսվում է դինաստիաների դարաշրջանը։ Պատմության մեջ առաջին հայտնի դինաստիան Շանգ-դինաստիան է։ Ժողովուրդը գոյություն է ունեցել մ.թ.ա. 16-11րդ դարերում։ Այս ժամանակներից են ծագում ոսկորների վրա գրված հնագույն արձանագրությունները, որոնք գտնվել են Չինաստանում։ [1] Պատմության ընթացքում երկիրը բազմիցս ենթարկվել է ներխուժումների, մասնատվել, բայց 5 հզ. տարի շարունակ պահպանել է բնակչության ֆիզիկական տեսակը։ 1911 թ-ին Սուն Յաթ Սենի ղեկավարությամբ Չինաստանը հռչակվել է ազգային հանրապետություն, իսկ Մաո Ցզե Դունի գլխավորությամբ քաղաքացիական պատերազմի հաղթանակից հետո՝ 1949 թ-ի հոկտեմբերի 11-ին վերակազմավորվել է Չինական Ժողովրդական Հանրապետության։ </a:t>
            </a:r>
            <a:r>
              <a:rPr lang="en-US" dirty="0"/>
              <a:t>XX </a:t>
            </a:r>
            <a:r>
              <a:rPr lang="hy-AM" dirty="0"/>
              <a:t>դարի վերջին քառորդից Չինաստանում իրականացվում է «բաց դռների» տնտեսական քաղաքականություն, տնտեսության զգալի մասը մասնավորեցվել է, որպես տնտեսության զարգացման ուղի`   սահմանադրության մեջ ամրագրվել է «չինական առանձնահատկությամբ սոցիալիզմը», որի արդյունքում երկրի տնտեսությունն աննախընթաց վերելք է ապրում, զարգանում են արդյունաբերության տարբեր ճյուղեր, արտադրվում են ավտոմեքենաներ, գյուղատնտեսական մեքենաներ, օդանավեր, բազմապիսի հաստոցներ, խաղալիքներ (աշխարհում արտադրվող խաղալիքների 50 %-ը)։</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 </a:t>
            </a:r>
            <a:r>
              <a:rPr lang="hy-AM" b="0" dirty="0" smtClean="0"/>
              <a:t>Չինական            խոհանոց</a:t>
            </a:r>
            <a:br>
              <a:rPr lang="hy-AM" b="0" dirty="0" smtClean="0"/>
            </a:br>
            <a:endParaRPr lang="ru-RU" dirty="0"/>
          </a:p>
        </p:txBody>
      </p:sp>
      <p:sp>
        <p:nvSpPr>
          <p:cNvPr id="4" name="Текст 3"/>
          <p:cNvSpPr>
            <a:spLocks noGrp="1"/>
          </p:cNvSpPr>
          <p:nvPr>
            <p:ph type="body" sz="half" idx="2"/>
          </p:nvPr>
        </p:nvSpPr>
        <p:spPr/>
        <p:txBody>
          <a:bodyPr>
            <a:normAutofit fontScale="92500" lnSpcReduction="20000"/>
          </a:bodyPr>
          <a:lstStyle/>
          <a:p>
            <a:r>
              <a:rPr lang="hy-AM" dirty="0" smtClean="0"/>
              <a:t>Չինական խոհանոցը ներառում է Չինաստանի շրջանների խոհանոցը, ինչպես նաև` չինական սփյուռքի խոհարարական սովորույթները: Չինական խոհանոցի պատմությունը սկսվում է նեոլիթից, ժամանակի ընթացքում տարբեր շրջաններում հայտնվեցին սեփական նախընտրություն` կլիմայից և պալատական նորաձևությունից կախված: Ժամանակի ընթացքում չինական խոհանոցում ներառվում են արտասահմանյան բաղադրամասեր և ուտելիքի պատրաստման սովորույթներ: Կան յուրահատուկ խոհարարական հատկություններ` բնորոշ տարբեր խավի և ազգության մարդկանց համար: Չինական խոհանոցի ավելի հայտնի ճաշատեսակներ են` </a:t>
            </a:r>
            <a:r>
              <a:rPr lang="hy-AM" dirty="0" smtClean="0">
                <a:hlinkClick r:id="rId2" tooltip="Պեկինյան բադ (ուտեստ)"/>
              </a:rPr>
              <a:t>պեկինյան բադ</a:t>
            </a:r>
            <a:r>
              <a:rPr lang="hy-AM" dirty="0" smtClean="0"/>
              <a:t>, դիմսամ, տապակած բրինձ, հարյուրամյա ձու, </a:t>
            </a:r>
            <a:r>
              <a:rPr lang="hy-AM" dirty="0" smtClean="0">
                <a:hlinkClick r:id="rId3" tooltip="Կրիայով ապուր"/>
              </a:rPr>
              <a:t>կրիայով ապուր</a:t>
            </a:r>
            <a:r>
              <a:rPr lang="hy-AM" dirty="0" smtClean="0"/>
              <a:t>:</a:t>
            </a:r>
          </a:p>
          <a:p>
            <a:r>
              <a:rPr lang="hy-AM" dirty="0" smtClean="0"/>
              <a:t>Արևմուտքում սուր քննադատության է արժանացել ուտեստում շան և կատվի մսի օգտագործման չինական ավանդությունը</a:t>
            </a:r>
            <a:r>
              <a:rPr lang="hy-AM" baseline="30000" dirty="0" smtClean="0">
                <a:hlinkClick r:id="rId4"/>
              </a:rPr>
              <a:t>[1]</a:t>
            </a:r>
            <a:r>
              <a:rPr lang="hy-AM" dirty="0" smtClean="0"/>
              <a:t>:</a:t>
            </a:r>
          </a:p>
          <a:p>
            <a:endParaRPr lang="ru-RU" dirty="0"/>
          </a:p>
        </p:txBody>
      </p:sp>
      <p:pic>
        <p:nvPicPr>
          <p:cNvPr id="7" name="Содержимое 6" descr="download.jpg"/>
          <p:cNvPicPr>
            <a:picLocks noGrp="1" noChangeAspect="1"/>
          </p:cNvPicPr>
          <p:nvPr>
            <p:ph idx="1"/>
          </p:nvPr>
        </p:nvPicPr>
        <p:blipFill>
          <a:blip r:embed="rId5" cstate="print"/>
          <a:stretch>
            <a:fillRect/>
          </a:stretch>
        </p:blipFill>
        <p:spPr>
          <a:xfrm>
            <a:off x="4211960" y="1196752"/>
            <a:ext cx="4392488" cy="3384376"/>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Սուշի</a:t>
            </a:r>
            <a:endParaRPr lang="ru-RU" dirty="0"/>
          </a:p>
        </p:txBody>
      </p:sp>
      <p:pic>
        <p:nvPicPr>
          <p:cNvPr id="4" name="Содержимое 3" descr="ուտեստ.jpg"/>
          <p:cNvPicPr>
            <a:picLocks noGrp="1" noChangeAspect="1"/>
          </p:cNvPicPr>
          <p:nvPr>
            <p:ph idx="1"/>
          </p:nvPr>
        </p:nvPicPr>
        <p:blipFill>
          <a:blip r:embed="rId2" cstate="print"/>
          <a:stretch>
            <a:fillRect/>
          </a:stretch>
        </p:blipFill>
        <p:spPr>
          <a:xfrm>
            <a:off x="1979712" y="1988840"/>
            <a:ext cx="5112568" cy="3096344"/>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Լափշա</a:t>
            </a:r>
            <a:endParaRPr lang="ru-RU" dirty="0"/>
          </a:p>
        </p:txBody>
      </p:sp>
      <p:pic>
        <p:nvPicPr>
          <p:cNvPr id="4" name="Содержимое 3" descr="բլբլբլ.jpg"/>
          <p:cNvPicPr>
            <a:picLocks noGrp="1" noChangeAspect="1"/>
          </p:cNvPicPr>
          <p:nvPr>
            <p:ph idx="1"/>
          </p:nvPr>
        </p:nvPicPr>
        <p:blipFill>
          <a:blip r:embed="rId2" cstate="print"/>
          <a:stretch>
            <a:fillRect/>
          </a:stretch>
        </p:blipFill>
        <p:spPr>
          <a:xfrm>
            <a:off x="1691680" y="2276872"/>
            <a:ext cx="5832648" cy="3096344"/>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Ութոտնուկ</a:t>
            </a:r>
            <a:endParaRPr lang="ru-RU" dirty="0"/>
          </a:p>
        </p:txBody>
      </p:sp>
      <p:pic>
        <p:nvPicPr>
          <p:cNvPr id="4" name="Содержимое 3" descr="images.jpg"/>
          <p:cNvPicPr>
            <a:picLocks noGrp="1" noChangeAspect="1"/>
          </p:cNvPicPr>
          <p:nvPr>
            <p:ph idx="1"/>
          </p:nvPr>
        </p:nvPicPr>
        <p:blipFill>
          <a:blip r:embed="rId2" cstate="print"/>
          <a:stretch>
            <a:fillRect/>
          </a:stretch>
        </p:blipFill>
        <p:spPr>
          <a:xfrm>
            <a:off x="1979712" y="2204865"/>
            <a:ext cx="4968552" cy="303809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
            </a:r>
            <a:br>
              <a:rPr lang="hy-AM" dirty="0" smtClean="0"/>
            </a:br>
            <a:r>
              <a:rPr lang="hy-AM" dirty="0" smtClean="0"/>
              <a:t>             Դրոշը</a:t>
            </a:r>
            <a:r>
              <a:rPr lang="hy-AM" dirty="0"/>
              <a:t/>
            </a:r>
            <a:br>
              <a:rPr lang="hy-AM" dirty="0"/>
            </a:br>
            <a:endParaRPr lang="ru-RU" dirty="0"/>
          </a:p>
        </p:txBody>
      </p:sp>
      <p:pic>
        <p:nvPicPr>
          <p:cNvPr id="5" name="Содержимое 4" descr="download.png"/>
          <p:cNvPicPr>
            <a:picLocks noGrp="1" noChangeAspect="1"/>
          </p:cNvPicPr>
          <p:nvPr>
            <p:ph idx="1"/>
          </p:nvPr>
        </p:nvPicPr>
        <p:blipFill>
          <a:blip r:embed="rId2" cstate="print"/>
          <a:stretch>
            <a:fillRect/>
          </a:stretch>
        </p:blipFill>
        <p:spPr>
          <a:xfrm>
            <a:off x="3851920" y="908721"/>
            <a:ext cx="4824535" cy="3312368"/>
          </a:xfrm>
        </p:spPr>
      </p:pic>
      <p:sp>
        <p:nvSpPr>
          <p:cNvPr id="4" name="Текст 3"/>
          <p:cNvSpPr>
            <a:spLocks noGrp="1"/>
          </p:cNvSpPr>
          <p:nvPr>
            <p:ph type="body" sz="half" idx="2"/>
          </p:nvPr>
        </p:nvSpPr>
        <p:spPr/>
        <p:txBody>
          <a:bodyPr/>
          <a:lstStyle/>
          <a:p>
            <a:r>
              <a:rPr lang="hy-AM" b="1" dirty="0" smtClean="0">
                <a:hlinkClick r:id="rId3" tooltip="Չինաստան"/>
              </a:rPr>
              <a:t>Չինաստանի</a:t>
            </a:r>
            <a:r>
              <a:rPr lang="hy-AM" b="1" dirty="0" smtClean="0"/>
              <a:t> ազգային դրոշը</a:t>
            </a:r>
            <a:r>
              <a:rPr lang="hy-AM" dirty="0" smtClean="0"/>
              <a:t>, Չինաստանի Ժողովրդական Հանրապետության պաշտոնական պետական խորհրդանիշերից մեկն։ Ընդունվել է 1949 թվականին։</a:t>
            </a:r>
          </a:p>
          <a:p>
            <a:r>
              <a:rPr lang="hy-AM" dirty="0" smtClean="0"/>
              <a:t/>
            </a:r>
            <a:br>
              <a:rPr lang="hy-AM" dirty="0" smtClean="0"/>
            </a:b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Չորեցված մուկ</a:t>
            </a:r>
            <a:endParaRPr lang="ru-RU" dirty="0"/>
          </a:p>
        </p:txBody>
      </p:sp>
      <p:pic>
        <p:nvPicPr>
          <p:cNvPr id="4" name="Содержимое 3" descr="images.jpg"/>
          <p:cNvPicPr>
            <a:picLocks noGrp="1" noChangeAspect="1"/>
          </p:cNvPicPr>
          <p:nvPr>
            <p:ph idx="1"/>
          </p:nvPr>
        </p:nvPicPr>
        <p:blipFill>
          <a:blip r:embed="rId2" cstate="print"/>
          <a:stretch>
            <a:fillRect/>
          </a:stretch>
        </p:blipFill>
        <p:spPr>
          <a:xfrm>
            <a:off x="2123728" y="2060848"/>
            <a:ext cx="4680520" cy="3024336"/>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Ամառային պալատ</a:t>
            </a:r>
            <a:endParaRPr lang="ru-RU" dirty="0"/>
          </a:p>
        </p:txBody>
      </p:sp>
      <p:pic>
        <p:nvPicPr>
          <p:cNvPr id="4" name="Содержимое 3" descr="-2-638.jpg"/>
          <p:cNvPicPr>
            <a:picLocks noGrp="1" noChangeAspect="1"/>
          </p:cNvPicPr>
          <p:nvPr>
            <p:ph idx="1"/>
          </p:nvPr>
        </p:nvPicPr>
        <p:blipFill>
          <a:blip r:embed="rId2" cstate="print"/>
          <a:stretch>
            <a:fillRect/>
          </a:stretch>
        </p:blipFill>
        <p:spPr>
          <a:xfrm>
            <a:off x="1259632" y="2204864"/>
            <a:ext cx="6624736" cy="3419475"/>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Չինական մեծ պատը</a:t>
            </a:r>
            <a:endParaRPr lang="ru-RU" dirty="0"/>
          </a:p>
        </p:txBody>
      </p:sp>
      <p:pic>
        <p:nvPicPr>
          <p:cNvPr id="4" name="Содержимое 3" descr="-3-638.jpg"/>
          <p:cNvPicPr>
            <a:picLocks noGrp="1" noChangeAspect="1"/>
          </p:cNvPicPr>
          <p:nvPr>
            <p:ph idx="1"/>
          </p:nvPr>
        </p:nvPicPr>
        <p:blipFill>
          <a:blip r:embed="rId2" cstate="print"/>
          <a:stretch>
            <a:fillRect/>
          </a:stretch>
        </p:blipFill>
        <p:spPr>
          <a:xfrm>
            <a:off x="1533525" y="2153444"/>
            <a:ext cx="6076950" cy="3419475"/>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Շանհայը</a:t>
            </a:r>
            <a:endParaRPr lang="ru-RU" dirty="0"/>
          </a:p>
        </p:txBody>
      </p:sp>
      <p:pic>
        <p:nvPicPr>
          <p:cNvPr id="4" name="Содержимое 3" descr="-8-638.jpg"/>
          <p:cNvPicPr>
            <a:picLocks noGrp="1" noChangeAspect="1"/>
          </p:cNvPicPr>
          <p:nvPr>
            <p:ph idx="1"/>
          </p:nvPr>
        </p:nvPicPr>
        <p:blipFill>
          <a:blip r:embed="rId2" cstate="print"/>
          <a:stretch>
            <a:fillRect/>
          </a:stretch>
        </p:blipFill>
        <p:spPr>
          <a:xfrm>
            <a:off x="1115616" y="1916832"/>
            <a:ext cx="6768752" cy="3816424"/>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1728191"/>
          </a:xfrm>
        </p:spPr>
        <p:txBody>
          <a:bodyPr/>
          <a:lstStyle/>
          <a:p>
            <a:r>
              <a:rPr lang="ja-JP" altLang="en-US" dirty="0" smtClean="0"/>
              <a:t>主持人</a:t>
            </a:r>
            <a:endParaRPr lang="ru-RU" dirty="0"/>
          </a:p>
        </p:txBody>
      </p:sp>
      <p:sp>
        <p:nvSpPr>
          <p:cNvPr id="3" name="Подзаголовок 2"/>
          <p:cNvSpPr>
            <a:spLocks noGrp="1"/>
          </p:cNvSpPr>
          <p:nvPr>
            <p:ph type="subTitle" idx="1"/>
          </p:nvPr>
        </p:nvSpPr>
        <p:spPr>
          <a:xfrm>
            <a:off x="1371600" y="2132856"/>
            <a:ext cx="6400800" cy="4320480"/>
          </a:xfrm>
        </p:spPr>
        <p:txBody>
          <a:bodyPr/>
          <a:lstStyle/>
          <a:p>
            <a:r>
              <a:rPr lang="hy-AM" dirty="0" smtClean="0"/>
              <a:t>Բ․Արտյոմ</a:t>
            </a:r>
          </a:p>
          <a:p>
            <a:r>
              <a:rPr lang="hy-AM" dirty="0" smtClean="0"/>
              <a:t>Բ․Հայկ</a:t>
            </a:r>
          </a:p>
          <a:p>
            <a:r>
              <a:rPr lang="hy-AM" dirty="0" smtClean="0"/>
              <a:t>Շ․Տարոն</a:t>
            </a:r>
          </a:p>
          <a:p>
            <a:r>
              <a:rPr lang="hy-AM" dirty="0" smtClean="0"/>
              <a:t>Մ․Գոռ</a:t>
            </a:r>
            <a:endParaRPr lang="hy-AM" dirty="0" smtClean="0"/>
          </a:p>
          <a:p>
            <a:endParaRPr lang="hy-AM" dirty="0"/>
          </a:p>
          <a:p>
            <a:r>
              <a:rPr lang="ja-JP" altLang="en-US" dirty="0" smtClean="0"/>
              <a:t>老師</a:t>
            </a:r>
            <a:r>
              <a:rPr lang="en-US" altLang="ja-JP" dirty="0" smtClean="0"/>
              <a:t>  </a:t>
            </a:r>
            <a:r>
              <a:rPr lang="hy-AM" dirty="0" smtClean="0"/>
              <a:t>Խ․Օխոյան</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3008313" cy="1412776"/>
          </a:xfrm>
        </p:spPr>
        <p:txBody>
          <a:bodyPr>
            <a:normAutofit/>
          </a:bodyPr>
          <a:lstStyle/>
          <a:p>
            <a:r>
              <a:rPr lang="hy-AM" dirty="0" smtClean="0"/>
              <a:t>  </a:t>
            </a:r>
            <a:br>
              <a:rPr lang="hy-AM" dirty="0" smtClean="0"/>
            </a:br>
            <a:r>
              <a:rPr lang="hy-AM" dirty="0"/>
              <a:t/>
            </a:r>
            <a:br>
              <a:rPr lang="hy-AM" dirty="0"/>
            </a:br>
            <a:r>
              <a:rPr lang="hy-AM" dirty="0" smtClean="0"/>
              <a:t>           Զինանշանը</a:t>
            </a:r>
            <a:br>
              <a:rPr lang="hy-AM" dirty="0" smtClean="0"/>
            </a:br>
            <a:r>
              <a:rPr lang="hy-AM" dirty="0" smtClean="0"/>
              <a:t>    </a:t>
            </a:r>
            <a:endParaRPr lang="ru-RU" dirty="0"/>
          </a:p>
        </p:txBody>
      </p:sp>
      <p:sp>
        <p:nvSpPr>
          <p:cNvPr id="4" name="Текст 3"/>
          <p:cNvSpPr>
            <a:spLocks noGrp="1"/>
          </p:cNvSpPr>
          <p:nvPr>
            <p:ph type="body" sz="half" idx="2"/>
          </p:nvPr>
        </p:nvSpPr>
        <p:spPr>
          <a:xfrm>
            <a:off x="179512" y="1052736"/>
            <a:ext cx="3744416" cy="4752528"/>
          </a:xfrm>
        </p:spPr>
        <p:txBody>
          <a:bodyPr>
            <a:normAutofit/>
          </a:bodyPr>
          <a:lstStyle/>
          <a:p>
            <a:r>
              <a:rPr lang="hy-AM" dirty="0"/>
              <a:t>Այն ընդունվել է 1950 թ. սեպտեմբերի 20-ին:</a:t>
            </a:r>
          </a:p>
          <a:p>
            <a:r>
              <a:rPr lang="hy-AM" dirty="0"/>
              <a:t>Բաղկացած է Երկնային խաղաղության դարպասից, որը հանդիսանում է մուտք Արգելված քաղաք, որն էլ իր հերթին գտնվում է Պեկինի Տյանանմըն հրապարակում : Այս դարպասները խորհրդանշում չին ժողովրդի հնագույն ավանդույթները:</a:t>
            </a:r>
          </a:p>
          <a:p>
            <a:r>
              <a:rPr lang="hy-AM" dirty="0"/>
              <a:t>Դրա վերևում գտնվում են 5 աստղերը, որոնք կան նաև դրոշի վրա: Շրջանակը պարուրված է բրնձի և ցորենի հասկերով, որոնք արտացոլում են մաոիստական փիլիսոփայությունը, ագրարային հեղափոխությունը: Ներքևի մասում գտնվում է ատամնավոր անիվ, որը խորհրդանշում է արդյունաբերական աշխատողներին:</a:t>
            </a:r>
          </a:p>
          <a:p>
            <a:r>
              <a:rPr lang="hy-AM" dirty="0"/>
              <a:t>Զինանշանի կենտրոնում պատկերված է Տյանանմըն հրապարակը Պեկինում:</a:t>
            </a:r>
          </a:p>
          <a:p>
            <a:endParaRPr lang="ru-RU" dirty="0"/>
          </a:p>
        </p:txBody>
      </p:sp>
      <p:pic>
        <p:nvPicPr>
          <p:cNvPr id="7" name="Содержимое 6" descr="download.jpg"/>
          <p:cNvPicPr>
            <a:picLocks noGrp="1" noChangeAspect="1"/>
          </p:cNvPicPr>
          <p:nvPr>
            <p:ph idx="1"/>
          </p:nvPr>
        </p:nvPicPr>
        <p:blipFill>
          <a:blip r:embed="rId2" cstate="print"/>
          <a:stretch>
            <a:fillRect/>
          </a:stretch>
        </p:blipFill>
        <p:spPr>
          <a:xfrm>
            <a:off x="4139952" y="836712"/>
            <a:ext cx="4320480" cy="381642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Հիմնը</a:t>
            </a:r>
            <a:endParaRPr lang="ru-RU" dirty="0"/>
          </a:p>
        </p:txBody>
      </p:sp>
      <p:sp>
        <p:nvSpPr>
          <p:cNvPr id="3" name="Текст 2"/>
          <p:cNvSpPr>
            <a:spLocks noGrp="1"/>
          </p:cNvSpPr>
          <p:nvPr>
            <p:ph type="body" idx="1"/>
          </p:nvPr>
        </p:nvSpPr>
        <p:spPr>
          <a:xfrm>
            <a:off x="457200" y="1535113"/>
            <a:ext cx="4040188" cy="597743"/>
          </a:xfrm>
        </p:spPr>
        <p:txBody>
          <a:bodyPr>
            <a:normAutofit/>
          </a:bodyPr>
          <a:lstStyle/>
          <a:p>
            <a:r>
              <a:rPr lang="hy-AM" dirty="0"/>
              <a:t>Բնագիրը հունարեն լեզվով</a:t>
            </a:r>
            <a:endParaRPr lang="ru-RU" dirty="0"/>
          </a:p>
        </p:txBody>
      </p:sp>
      <p:sp>
        <p:nvSpPr>
          <p:cNvPr id="4" name="Содержимое 3"/>
          <p:cNvSpPr>
            <a:spLocks noGrp="1"/>
          </p:cNvSpPr>
          <p:nvPr>
            <p:ph sz="half" idx="2"/>
          </p:nvPr>
        </p:nvSpPr>
        <p:spPr/>
        <p:txBody>
          <a:bodyPr>
            <a:normAutofit fontScale="70000" lnSpcReduction="20000"/>
          </a:bodyPr>
          <a:lstStyle/>
          <a:p>
            <a:r>
              <a:rPr lang="el-GR" dirty="0" smtClean="0"/>
              <a:t>Αρχαίο Πνεύμα αθάνατο, αγνέ πατέρατου ωραίου, του μεγάλου και του αληθινού,Κατέβα, φανερώσου κι άστραψε εδώ πέραστη δόξα της δικής σου γης και τ' ουρανού.Στο δρόμο και στο πάλεμα και στο λιθάριΣτων ευγενών αγώνων λάμψε την ορμήΚαι με το αμάραντο στεφάνωσε κλωνάρικαι σιδερένιο πλάσε και άξιο το κορμί. (</a:t>
            </a:r>
            <a:r>
              <a:rPr lang="el-GR" i="1" dirty="0" smtClean="0"/>
              <a:t>δις</a:t>
            </a:r>
            <a:r>
              <a:rPr lang="el-GR" dirty="0" smtClean="0"/>
              <a:t>)Κάμποι, βουνά και θάλασσες φέγγουνε μαζί σουσαν ένας λευκοπόρφυρος μέγας ναός.Και τρέχει στο ναό εδώ προσκυνητής σου (</a:t>
            </a:r>
            <a:r>
              <a:rPr lang="el-GR" i="1" dirty="0" smtClean="0"/>
              <a:t>δις</a:t>
            </a:r>
            <a:r>
              <a:rPr lang="el-GR" dirty="0" smtClean="0"/>
              <a:t>)Αρχαίο Πνεύμα αθάνατο, κάθε λαός. (</a:t>
            </a:r>
            <a:r>
              <a:rPr lang="el-GR" i="1" dirty="0" smtClean="0"/>
              <a:t>δις</a:t>
            </a:r>
            <a:r>
              <a:rPr lang="el-GR" dirty="0" smtClean="0"/>
              <a:t>)</a:t>
            </a:r>
            <a:endParaRPr lang="ru-RU" dirty="0"/>
          </a:p>
        </p:txBody>
      </p:sp>
      <p:sp>
        <p:nvSpPr>
          <p:cNvPr id="5" name="Текст 4"/>
          <p:cNvSpPr>
            <a:spLocks noGrp="1"/>
          </p:cNvSpPr>
          <p:nvPr>
            <p:ph type="body" sz="quarter" idx="3"/>
          </p:nvPr>
        </p:nvSpPr>
        <p:spPr/>
        <p:txBody>
          <a:bodyPr>
            <a:normAutofit fontScale="92500"/>
          </a:bodyPr>
          <a:lstStyle/>
          <a:p>
            <a:r>
              <a:rPr lang="hy-AM" dirty="0"/>
              <a:t>Լատիներեն թարգմանություն</a:t>
            </a:r>
            <a:endParaRPr lang="ru-RU" dirty="0"/>
          </a:p>
        </p:txBody>
      </p:sp>
      <p:sp>
        <p:nvSpPr>
          <p:cNvPr id="6" name="Содержимое 5"/>
          <p:cNvSpPr>
            <a:spLocks noGrp="1"/>
          </p:cNvSpPr>
          <p:nvPr>
            <p:ph sz="quarter" idx="4"/>
          </p:nvPr>
        </p:nvSpPr>
        <p:spPr/>
        <p:txBody>
          <a:bodyPr>
            <a:normAutofit fontScale="70000" lnSpcReduction="20000"/>
          </a:bodyPr>
          <a:lstStyle/>
          <a:p>
            <a:r>
              <a:rPr lang="en-US" dirty="0" err="1" smtClean="0"/>
              <a:t>rkhéo</a:t>
            </a:r>
            <a:r>
              <a:rPr lang="en-US" dirty="0" smtClean="0"/>
              <a:t> </a:t>
            </a:r>
            <a:r>
              <a:rPr lang="en-US" dirty="0" err="1" smtClean="0"/>
              <a:t>Pnévma</a:t>
            </a:r>
            <a:r>
              <a:rPr lang="en-US" dirty="0" smtClean="0"/>
              <a:t> </a:t>
            </a:r>
            <a:r>
              <a:rPr lang="en-US" dirty="0" err="1" smtClean="0"/>
              <a:t>athánato</a:t>
            </a:r>
            <a:r>
              <a:rPr lang="en-US" dirty="0" smtClean="0"/>
              <a:t>, </a:t>
            </a:r>
            <a:r>
              <a:rPr lang="en-US" dirty="0" err="1" smtClean="0"/>
              <a:t>aghné</a:t>
            </a:r>
            <a:r>
              <a:rPr lang="en-US" dirty="0" smtClean="0"/>
              <a:t> </a:t>
            </a:r>
            <a:r>
              <a:rPr lang="en-US" dirty="0" err="1" smtClean="0"/>
              <a:t>patératou</a:t>
            </a:r>
            <a:r>
              <a:rPr lang="en-US" dirty="0" smtClean="0"/>
              <a:t> </a:t>
            </a:r>
            <a:r>
              <a:rPr lang="en-US" dirty="0" err="1" smtClean="0"/>
              <a:t>oréou</a:t>
            </a:r>
            <a:r>
              <a:rPr lang="en-US" dirty="0" smtClean="0"/>
              <a:t>, </a:t>
            </a:r>
            <a:r>
              <a:rPr lang="en-US" dirty="0" err="1" smtClean="0"/>
              <a:t>tou</a:t>
            </a:r>
            <a:r>
              <a:rPr lang="en-US" dirty="0" smtClean="0"/>
              <a:t> </a:t>
            </a:r>
            <a:r>
              <a:rPr lang="en-US" dirty="0" err="1" smtClean="0"/>
              <a:t>meghálou</a:t>
            </a:r>
            <a:r>
              <a:rPr lang="en-US" dirty="0" smtClean="0"/>
              <a:t> </a:t>
            </a:r>
            <a:r>
              <a:rPr lang="en-US" dirty="0" err="1" smtClean="0"/>
              <a:t>ke</a:t>
            </a:r>
            <a:r>
              <a:rPr lang="en-US" dirty="0" smtClean="0"/>
              <a:t> </a:t>
            </a:r>
            <a:r>
              <a:rPr lang="en-US" dirty="0" err="1" smtClean="0"/>
              <a:t>tou</a:t>
            </a:r>
            <a:r>
              <a:rPr lang="en-US" dirty="0" smtClean="0"/>
              <a:t> </a:t>
            </a:r>
            <a:r>
              <a:rPr lang="en-US" dirty="0" err="1" smtClean="0"/>
              <a:t>alithinoúKatéva</a:t>
            </a:r>
            <a:r>
              <a:rPr lang="en-US" dirty="0" smtClean="0"/>
              <a:t>, </a:t>
            </a:r>
            <a:r>
              <a:rPr lang="en-US" dirty="0" err="1" smtClean="0"/>
              <a:t>fanerósou</a:t>
            </a:r>
            <a:r>
              <a:rPr lang="en-US" dirty="0" smtClean="0"/>
              <a:t> </a:t>
            </a:r>
            <a:r>
              <a:rPr lang="en-US" dirty="0" err="1" smtClean="0"/>
              <a:t>ki</a:t>
            </a:r>
            <a:r>
              <a:rPr lang="en-US" dirty="0" smtClean="0"/>
              <a:t> </a:t>
            </a:r>
            <a:r>
              <a:rPr lang="en-US" dirty="0" err="1" smtClean="0"/>
              <a:t>ástrapse</a:t>
            </a:r>
            <a:r>
              <a:rPr lang="en-US" dirty="0" smtClean="0"/>
              <a:t> </a:t>
            </a:r>
            <a:r>
              <a:rPr lang="en-US" dirty="0" err="1" smtClean="0"/>
              <a:t>edhó</a:t>
            </a:r>
            <a:r>
              <a:rPr lang="en-US" dirty="0" smtClean="0"/>
              <a:t> </a:t>
            </a:r>
            <a:r>
              <a:rPr lang="en-US" dirty="0" err="1" smtClean="0"/>
              <a:t>pérasti</a:t>
            </a:r>
            <a:r>
              <a:rPr lang="en-US" dirty="0" smtClean="0"/>
              <a:t> </a:t>
            </a:r>
            <a:r>
              <a:rPr lang="en-US" dirty="0" err="1" smtClean="0"/>
              <a:t>dhóksa</a:t>
            </a:r>
            <a:r>
              <a:rPr lang="en-US" dirty="0" smtClean="0"/>
              <a:t> </a:t>
            </a:r>
            <a:r>
              <a:rPr lang="en-US" dirty="0" err="1" smtClean="0"/>
              <a:t>tis</a:t>
            </a:r>
            <a:r>
              <a:rPr lang="en-US" dirty="0" smtClean="0"/>
              <a:t> </a:t>
            </a:r>
            <a:r>
              <a:rPr lang="en-US" dirty="0" err="1" smtClean="0"/>
              <a:t>dhikís</a:t>
            </a:r>
            <a:r>
              <a:rPr lang="en-US" dirty="0" smtClean="0"/>
              <a:t> </a:t>
            </a:r>
            <a:r>
              <a:rPr lang="en-US" dirty="0" err="1" smtClean="0"/>
              <a:t>sou</a:t>
            </a:r>
            <a:r>
              <a:rPr lang="en-US" dirty="0" smtClean="0"/>
              <a:t> </a:t>
            </a:r>
            <a:r>
              <a:rPr lang="en-US" dirty="0" err="1" smtClean="0"/>
              <a:t>ghis</a:t>
            </a:r>
            <a:r>
              <a:rPr lang="en-US" dirty="0" smtClean="0"/>
              <a:t> </a:t>
            </a:r>
            <a:r>
              <a:rPr lang="en-US" dirty="0" err="1" smtClean="0"/>
              <a:t>kai</a:t>
            </a:r>
            <a:r>
              <a:rPr lang="en-US" dirty="0" smtClean="0"/>
              <a:t> </a:t>
            </a:r>
            <a:r>
              <a:rPr lang="en-US" dirty="0" err="1" smtClean="0"/>
              <a:t>t’ouranoú.Sto</a:t>
            </a:r>
            <a:r>
              <a:rPr lang="en-US" dirty="0" smtClean="0"/>
              <a:t> </a:t>
            </a:r>
            <a:r>
              <a:rPr lang="en-US" dirty="0" err="1" smtClean="0"/>
              <a:t>dhrómo</a:t>
            </a:r>
            <a:r>
              <a:rPr lang="en-US" dirty="0" smtClean="0"/>
              <a:t> </a:t>
            </a:r>
            <a:r>
              <a:rPr lang="en-US" dirty="0" err="1" smtClean="0"/>
              <a:t>ke</a:t>
            </a:r>
            <a:r>
              <a:rPr lang="en-US" dirty="0" smtClean="0"/>
              <a:t> </a:t>
            </a:r>
            <a:r>
              <a:rPr lang="en-US" dirty="0" err="1" smtClean="0"/>
              <a:t>sto</a:t>
            </a:r>
            <a:r>
              <a:rPr lang="en-US" dirty="0" smtClean="0"/>
              <a:t> </a:t>
            </a:r>
            <a:r>
              <a:rPr lang="en-US" dirty="0" err="1" smtClean="0"/>
              <a:t>pálema</a:t>
            </a:r>
            <a:r>
              <a:rPr lang="en-US" dirty="0" smtClean="0"/>
              <a:t> </a:t>
            </a:r>
            <a:r>
              <a:rPr lang="en-US" dirty="0" err="1" smtClean="0"/>
              <a:t>kai</a:t>
            </a:r>
            <a:r>
              <a:rPr lang="en-US" dirty="0" smtClean="0"/>
              <a:t> </a:t>
            </a:r>
            <a:r>
              <a:rPr lang="en-US" dirty="0" err="1" smtClean="0"/>
              <a:t>sto</a:t>
            </a:r>
            <a:r>
              <a:rPr lang="en-US" dirty="0" smtClean="0"/>
              <a:t> </a:t>
            </a:r>
            <a:r>
              <a:rPr lang="en-US" dirty="0" err="1" smtClean="0"/>
              <a:t>litháriSton</a:t>
            </a:r>
            <a:r>
              <a:rPr lang="en-US" dirty="0" smtClean="0"/>
              <a:t> </a:t>
            </a:r>
            <a:r>
              <a:rPr lang="en-US" dirty="0" err="1" smtClean="0"/>
              <a:t>evghenón</a:t>
            </a:r>
            <a:r>
              <a:rPr lang="en-US" dirty="0" smtClean="0"/>
              <a:t> </a:t>
            </a:r>
            <a:r>
              <a:rPr lang="en-US" dirty="0" err="1" smtClean="0"/>
              <a:t>aghónon</a:t>
            </a:r>
            <a:r>
              <a:rPr lang="en-US" dirty="0" smtClean="0"/>
              <a:t> </a:t>
            </a:r>
            <a:r>
              <a:rPr lang="en-US" dirty="0" err="1" smtClean="0"/>
              <a:t>lámpse</a:t>
            </a:r>
            <a:r>
              <a:rPr lang="en-US" dirty="0" smtClean="0"/>
              <a:t> tin </a:t>
            </a:r>
            <a:r>
              <a:rPr lang="en-US" dirty="0" err="1" smtClean="0"/>
              <a:t>ormí.Ke</a:t>
            </a:r>
            <a:r>
              <a:rPr lang="en-US" dirty="0" smtClean="0"/>
              <a:t> me to </a:t>
            </a:r>
            <a:r>
              <a:rPr lang="en-US" dirty="0" err="1" smtClean="0"/>
              <a:t>amáranto</a:t>
            </a:r>
            <a:r>
              <a:rPr lang="en-US" dirty="0" smtClean="0"/>
              <a:t> </a:t>
            </a:r>
            <a:r>
              <a:rPr lang="en-US" dirty="0" err="1" smtClean="0"/>
              <a:t>stefánose</a:t>
            </a:r>
            <a:r>
              <a:rPr lang="en-US" dirty="0" smtClean="0"/>
              <a:t> </a:t>
            </a:r>
            <a:r>
              <a:rPr lang="en-US" dirty="0" err="1" smtClean="0"/>
              <a:t>klonárikai</a:t>
            </a:r>
            <a:r>
              <a:rPr lang="en-US" dirty="0" smtClean="0"/>
              <a:t> </a:t>
            </a:r>
            <a:r>
              <a:rPr lang="en-US" dirty="0" err="1" smtClean="0"/>
              <a:t>sidherénio</a:t>
            </a:r>
            <a:r>
              <a:rPr lang="en-US" dirty="0" smtClean="0"/>
              <a:t> </a:t>
            </a:r>
            <a:r>
              <a:rPr lang="en-US" dirty="0" err="1" smtClean="0"/>
              <a:t>pláse</a:t>
            </a:r>
            <a:r>
              <a:rPr lang="en-US" dirty="0" smtClean="0"/>
              <a:t> </a:t>
            </a:r>
            <a:r>
              <a:rPr lang="en-US" dirty="0" err="1" smtClean="0"/>
              <a:t>ke</a:t>
            </a:r>
            <a:r>
              <a:rPr lang="en-US" dirty="0" smtClean="0"/>
              <a:t> </a:t>
            </a:r>
            <a:r>
              <a:rPr lang="en-US" dirty="0" err="1" smtClean="0"/>
              <a:t>áksio</a:t>
            </a:r>
            <a:r>
              <a:rPr lang="en-US" dirty="0" smtClean="0"/>
              <a:t> to </a:t>
            </a:r>
            <a:r>
              <a:rPr lang="en-US" dirty="0" err="1" smtClean="0"/>
              <a:t>kormí</a:t>
            </a:r>
            <a:r>
              <a:rPr lang="en-US" dirty="0" smtClean="0"/>
              <a:t>. (</a:t>
            </a:r>
            <a:r>
              <a:rPr lang="hy-AM" i="1" dirty="0" smtClean="0"/>
              <a:t>երկու անգամ</a:t>
            </a:r>
            <a:r>
              <a:rPr lang="hy-AM" dirty="0" smtClean="0"/>
              <a:t>)</a:t>
            </a:r>
            <a:r>
              <a:rPr lang="en-US" dirty="0" err="1" smtClean="0"/>
              <a:t>Kámpi</a:t>
            </a:r>
            <a:r>
              <a:rPr lang="en-US" dirty="0" smtClean="0"/>
              <a:t>, </a:t>
            </a:r>
            <a:r>
              <a:rPr lang="en-US" dirty="0" err="1" smtClean="0"/>
              <a:t>vouná</a:t>
            </a:r>
            <a:r>
              <a:rPr lang="en-US" dirty="0" smtClean="0"/>
              <a:t> </a:t>
            </a:r>
            <a:r>
              <a:rPr lang="en-US" dirty="0" err="1" smtClean="0"/>
              <a:t>ke</a:t>
            </a:r>
            <a:r>
              <a:rPr lang="en-US" dirty="0" smtClean="0"/>
              <a:t> </a:t>
            </a:r>
            <a:r>
              <a:rPr lang="en-US" dirty="0" err="1" smtClean="0"/>
              <a:t>thálasses</a:t>
            </a:r>
            <a:r>
              <a:rPr lang="en-US" dirty="0" smtClean="0"/>
              <a:t> </a:t>
            </a:r>
            <a:r>
              <a:rPr lang="en-US" dirty="0" err="1" smtClean="0"/>
              <a:t>féngoune</a:t>
            </a:r>
            <a:r>
              <a:rPr lang="en-US" dirty="0" smtClean="0"/>
              <a:t> </a:t>
            </a:r>
            <a:r>
              <a:rPr lang="en-US" dirty="0" err="1" smtClean="0"/>
              <a:t>mazí</a:t>
            </a:r>
            <a:r>
              <a:rPr lang="en-US" dirty="0" smtClean="0"/>
              <a:t> </a:t>
            </a:r>
            <a:r>
              <a:rPr lang="en-US" dirty="0" err="1" smtClean="0"/>
              <a:t>sousan</a:t>
            </a:r>
            <a:r>
              <a:rPr lang="en-US" dirty="0" smtClean="0"/>
              <a:t> </a:t>
            </a:r>
            <a:r>
              <a:rPr lang="en-US" dirty="0" err="1" smtClean="0"/>
              <a:t>énas</a:t>
            </a:r>
            <a:r>
              <a:rPr lang="en-US" dirty="0" smtClean="0"/>
              <a:t> </a:t>
            </a:r>
            <a:r>
              <a:rPr lang="en-US" dirty="0" err="1" smtClean="0"/>
              <a:t>lefkopórfyros</a:t>
            </a:r>
            <a:r>
              <a:rPr lang="en-US" dirty="0" smtClean="0"/>
              <a:t> </a:t>
            </a:r>
            <a:r>
              <a:rPr lang="en-US" dirty="0" err="1" smtClean="0"/>
              <a:t>méghas</a:t>
            </a:r>
            <a:r>
              <a:rPr lang="en-US" dirty="0" smtClean="0"/>
              <a:t> </a:t>
            </a:r>
            <a:r>
              <a:rPr lang="en-US" dirty="0" err="1" smtClean="0"/>
              <a:t>naósKe</a:t>
            </a:r>
            <a:r>
              <a:rPr lang="en-US" dirty="0" smtClean="0"/>
              <a:t> </a:t>
            </a:r>
            <a:r>
              <a:rPr lang="en-US" dirty="0" err="1" smtClean="0"/>
              <a:t>trékhi</a:t>
            </a:r>
            <a:r>
              <a:rPr lang="en-US" dirty="0" smtClean="0"/>
              <a:t> </a:t>
            </a:r>
            <a:r>
              <a:rPr lang="en-US" dirty="0" err="1" smtClean="0"/>
              <a:t>sto</a:t>
            </a:r>
            <a:r>
              <a:rPr lang="en-US" dirty="0" smtClean="0"/>
              <a:t> </a:t>
            </a:r>
            <a:r>
              <a:rPr lang="en-US" dirty="0" err="1" smtClean="0"/>
              <a:t>naó</a:t>
            </a:r>
            <a:r>
              <a:rPr lang="en-US" dirty="0" smtClean="0"/>
              <a:t> </a:t>
            </a:r>
            <a:r>
              <a:rPr lang="en-US" dirty="0" err="1" smtClean="0"/>
              <a:t>edhó</a:t>
            </a:r>
            <a:r>
              <a:rPr lang="en-US" dirty="0" smtClean="0"/>
              <a:t> </a:t>
            </a:r>
            <a:r>
              <a:rPr lang="en-US" dirty="0" err="1" smtClean="0"/>
              <a:t>proskynitís</a:t>
            </a:r>
            <a:r>
              <a:rPr lang="en-US" dirty="0" smtClean="0"/>
              <a:t> </a:t>
            </a:r>
            <a:r>
              <a:rPr lang="en-US" dirty="0" err="1" smtClean="0"/>
              <a:t>sou</a:t>
            </a:r>
            <a:r>
              <a:rPr lang="en-US" dirty="0" smtClean="0"/>
              <a:t> (</a:t>
            </a:r>
            <a:r>
              <a:rPr lang="hy-AM" i="1" dirty="0" smtClean="0"/>
              <a:t>երկու անգամ</a:t>
            </a:r>
            <a:r>
              <a:rPr lang="hy-AM" dirty="0" smtClean="0"/>
              <a:t>)</a:t>
            </a:r>
            <a:r>
              <a:rPr lang="en-US" dirty="0" err="1" smtClean="0"/>
              <a:t>Arkhéo</a:t>
            </a:r>
            <a:r>
              <a:rPr lang="en-US" dirty="0" smtClean="0"/>
              <a:t> </a:t>
            </a:r>
            <a:r>
              <a:rPr lang="en-US" dirty="0" err="1" smtClean="0"/>
              <a:t>Pnévma</a:t>
            </a:r>
            <a:r>
              <a:rPr lang="en-US" dirty="0" smtClean="0"/>
              <a:t> </a:t>
            </a:r>
            <a:r>
              <a:rPr lang="en-US" dirty="0" err="1" smtClean="0"/>
              <a:t>athánato</a:t>
            </a:r>
            <a:r>
              <a:rPr lang="en-US" dirty="0" smtClean="0"/>
              <a:t>, </a:t>
            </a:r>
            <a:r>
              <a:rPr lang="en-US" dirty="0" err="1" smtClean="0"/>
              <a:t>káthe</a:t>
            </a:r>
            <a:r>
              <a:rPr lang="en-US" dirty="0" smtClean="0"/>
              <a:t> </a:t>
            </a:r>
            <a:r>
              <a:rPr lang="en-US" dirty="0" err="1" smtClean="0"/>
              <a:t>laós</a:t>
            </a:r>
            <a:r>
              <a:rPr lang="en-US" dirty="0" smtClean="0"/>
              <a:t>. (</a:t>
            </a:r>
            <a:r>
              <a:rPr lang="hy-AM" i="1" dirty="0" smtClean="0"/>
              <a:t>երկու անգամ</a:t>
            </a:r>
            <a:r>
              <a:rPr lang="hy-AM" dirty="0" smtClean="0"/>
              <a:t>)</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Աշխարհագրական դիրքը</a:t>
            </a:r>
            <a:endParaRPr lang="ru-RU" dirty="0"/>
          </a:p>
        </p:txBody>
      </p:sp>
      <p:sp>
        <p:nvSpPr>
          <p:cNvPr id="3" name="Содержимое 2"/>
          <p:cNvSpPr>
            <a:spLocks noGrp="1"/>
          </p:cNvSpPr>
          <p:nvPr>
            <p:ph idx="1"/>
          </p:nvPr>
        </p:nvSpPr>
        <p:spPr/>
        <p:txBody>
          <a:bodyPr>
            <a:normAutofit fontScale="47500" lnSpcReduction="20000"/>
          </a:bodyPr>
          <a:lstStyle/>
          <a:p>
            <a:r>
              <a:rPr lang="hy-AM" b="1" dirty="0"/>
              <a:t>Չինաստան</a:t>
            </a:r>
            <a:r>
              <a:rPr lang="hy-AM" dirty="0"/>
              <a:t>, ամբողջական անունը՝ </a:t>
            </a:r>
            <a:r>
              <a:rPr lang="hy-AM" b="1" dirty="0"/>
              <a:t>Չինաստանի Ժողովրդական Հանրապետություն</a:t>
            </a:r>
            <a:r>
              <a:rPr lang="hy-AM" dirty="0"/>
              <a:t> (</a:t>
            </a:r>
            <a:r>
              <a:rPr lang="hy-AM" b="1" dirty="0"/>
              <a:t>ՉԺՀ</a:t>
            </a:r>
            <a:r>
              <a:rPr lang="hy-AM" dirty="0"/>
              <a:t> Չինարենի մանդարինյան բարբառով՝ |</a:t>
            </a:r>
            <a:r>
              <a:rPr lang="en-US" dirty="0"/>
              <a:t>v=</a:t>
            </a:r>
            <a:r>
              <a:rPr lang="ja-JP" altLang="en-US" dirty="0"/>
              <a:t>中华人民共和国</a:t>
            </a:r>
            <a:r>
              <a:rPr lang="en-US" altLang="ja-JP" dirty="0"/>
              <a:t>|</a:t>
            </a:r>
            <a:r>
              <a:rPr lang="en-US" dirty="0"/>
              <a:t>t=</a:t>
            </a:r>
            <a:r>
              <a:rPr lang="ja-JP" altLang="en-US" dirty="0"/>
              <a:t>中華人民共和國 </a:t>
            </a:r>
            <a:r>
              <a:rPr lang="en-US" altLang="ja-JP" dirty="0"/>
              <a:t>- </a:t>
            </a:r>
            <a:r>
              <a:rPr lang="hy-AM" dirty="0"/>
              <a:t>Ջունհուա Րենմին Գոն հե գուո), սոցիալիստական պետություն Ասիայի արևելքում։ Տարածքով ամենամեծ երկիրն է արևելյան </a:t>
            </a:r>
            <a:r>
              <a:rPr lang="hy-AM" dirty="0">
                <a:hlinkClick r:id="rId2" tooltip="Ասիա"/>
              </a:rPr>
              <a:t>Ասիայում</a:t>
            </a:r>
            <a:r>
              <a:rPr lang="hy-AM" dirty="0"/>
              <a:t> և չորրորդը աշխարհում՝ </a:t>
            </a:r>
            <a:r>
              <a:rPr lang="hy-AM" dirty="0">
                <a:hlinkClick r:id="rId3" tooltip="Ռուսաստան"/>
              </a:rPr>
              <a:t>Ռուսաստանից</a:t>
            </a:r>
            <a:r>
              <a:rPr lang="hy-AM" dirty="0"/>
              <a:t>, </a:t>
            </a:r>
            <a:r>
              <a:rPr lang="hy-AM" dirty="0">
                <a:hlinkClick r:id="rId4" tooltip="Կանադա"/>
              </a:rPr>
              <a:t>Կանադայից</a:t>
            </a:r>
            <a:r>
              <a:rPr lang="hy-AM" dirty="0"/>
              <a:t> և </a:t>
            </a:r>
            <a:r>
              <a:rPr lang="hy-AM" dirty="0">
                <a:hlinkClick r:id="rId5" tooltip="ԱՄՆ"/>
              </a:rPr>
              <a:t>ԱՄՆ</a:t>
            </a:r>
            <a:r>
              <a:rPr lang="hy-AM" dirty="0"/>
              <a:t>-ից հետո։ Պետությունը ղեկավարվում է կոմունիստական կուսակցության կողմից։ Մայրաքաղաքը Պեկինն է</a:t>
            </a:r>
            <a:r>
              <a:rPr lang="hy-AM" baseline="30000" dirty="0">
                <a:hlinkClick r:id="rId6"/>
              </a:rPr>
              <a:t>[9]</a:t>
            </a:r>
            <a:r>
              <a:rPr lang="hy-AM" dirty="0"/>
              <a:t>: Չինաստանը բաղկացած է 22 գավառներից, 5 ինքնավար շրջաններից, 4 ուղիղ-ղեկավարվող քաղաքներից (Պեկին, </a:t>
            </a:r>
            <a:r>
              <a:rPr lang="hy-AM" dirty="0">
                <a:hlinkClick r:id="rId7" tooltip="Տյանցզին"/>
              </a:rPr>
              <a:t>Տյանցզին</a:t>
            </a:r>
            <a:r>
              <a:rPr lang="hy-AM" dirty="0"/>
              <a:t>, </a:t>
            </a:r>
            <a:r>
              <a:rPr lang="hy-AM" dirty="0">
                <a:hlinkClick r:id="rId8" tooltip="Շանհայ"/>
              </a:rPr>
              <a:t>Շանհայ</a:t>
            </a:r>
            <a:r>
              <a:rPr lang="hy-AM" dirty="0"/>
              <a:t> և </a:t>
            </a:r>
            <a:r>
              <a:rPr lang="hy-AM" dirty="0">
                <a:hlinkClick r:id="rId9" tooltip="Չունցին"/>
              </a:rPr>
              <a:t>Չունցին</a:t>
            </a:r>
            <a:r>
              <a:rPr lang="hy-AM" dirty="0"/>
              <a:t>), երկու գրեթե ինքնավար քաղաքներից (</a:t>
            </a:r>
            <a:r>
              <a:rPr lang="hy-AM" dirty="0">
                <a:hlinkClick r:id="rId10" tooltip="Հոնկոնգ"/>
              </a:rPr>
              <a:t>Հոնկոնգ</a:t>
            </a:r>
            <a:r>
              <a:rPr lang="hy-AM" dirty="0"/>
              <a:t> և </a:t>
            </a:r>
            <a:r>
              <a:rPr lang="hy-AM" dirty="0">
                <a:hlinkClick r:id="rId11" tooltip="Մակաո"/>
              </a:rPr>
              <a:t>Մակաո</a:t>
            </a:r>
            <a:r>
              <a:rPr lang="hy-AM" dirty="0"/>
              <a:t>) և իր սուվերենությունը պնդող </a:t>
            </a:r>
            <a:r>
              <a:rPr lang="hy-AM" dirty="0">
                <a:hlinkClick r:id="rId12" tooltip="Թայվան"/>
              </a:rPr>
              <a:t>Թայվանից</a:t>
            </a:r>
            <a:r>
              <a:rPr lang="hy-AM" dirty="0"/>
              <a:t>: Չինաստանը համարվում է </a:t>
            </a:r>
            <a:r>
              <a:rPr lang="hy-AM" dirty="0">
                <a:hlinkClick r:id="rId13" tooltip="Մեծ տերություններ"/>
              </a:rPr>
              <a:t>մեծ տերություն</a:t>
            </a:r>
            <a:r>
              <a:rPr lang="hy-AM" dirty="0"/>
              <a:t> և որակավորվում է որպես գերտերություն</a:t>
            </a:r>
            <a:r>
              <a:rPr lang="hy-AM" baseline="30000" dirty="0">
                <a:hlinkClick r:id="rId6"/>
              </a:rPr>
              <a:t>[10][11</a:t>
            </a:r>
            <a:r>
              <a:rPr lang="hy-AM" baseline="30000" dirty="0" smtClean="0">
                <a:hlinkClick r:id="rId6"/>
              </a:rPr>
              <a:t>]</a:t>
            </a:r>
            <a:r>
              <a:rPr lang="hy-AM" dirty="0" smtClean="0"/>
              <a:t>:         Ունենալով </a:t>
            </a:r>
            <a:r>
              <a:rPr lang="hy-AM" dirty="0"/>
              <a:t>մոտավորապես 9.6 միլիոն կմ քառակուսի տարածք, Չինաստանը, հաշվարկումների ձևից կախված, </a:t>
            </a:r>
            <a:r>
              <a:rPr lang="hy-AM" dirty="0">
                <a:hlinkClick r:id="rId14" tooltip="Աշխարհի երկրներն ըստ տարածքի"/>
              </a:rPr>
              <a:t>ըստ տարածքի</a:t>
            </a:r>
            <a:r>
              <a:rPr lang="hy-AM" dirty="0"/>
              <a:t> հանդիսանում է աշխարհի երրորդ կամ չորրորդ պետությունը</a:t>
            </a:r>
            <a:r>
              <a:rPr lang="hy-AM" baseline="30000" dirty="0">
                <a:hlinkClick r:id="rId6"/>
              </a:rPr>
              <a:t>[12]</a:t>
            </a:r>
            <a:r>
              <a:rPr lang="hy-AM" dirty="0"/>
              <a:t>: Չինաստանի լանդշաֆտը ընդարձակ է և բազմազան` սկսած անտառային տափաստաններից և </a:t>
            </a:r>
            <a:r>
              <a:rPr lang="hy-AM" dirty="0">
                <a:hlinkClick r:id="rId15" tooltip="Գոբի անապատ"/>
              </a:rPr>
              <a:t>Գոբի</a:t>
            </a:r>
            <a:r>
              <a:rPr lang="hy-AM" dirty="0"/>
              <a:t> և </a:t>
            </a:r>
            <a:r>
              <a:rPr lang="hy-AM" dirty="0">
                <a:hlinkClick r:id="rId16" tooltip="Տակլա Մական"/>
              </a:rPr>
              <a:t>Տակլա Մական</a:t>
            </a:r>
            <a:r>
              <a:rPr lang="hy-AM" dirty="0"/>
              <a:t> անապատներից չորային հյուսիսում մինչև </a:t>
            </a:r>
            <a:r>
              <a:rPr lang="hy-AM" dirty="0">
                <a:hlinkClick r:id="rId17" tooltip="Մերձարևադարձային կլիմա"/>
              </a:rPr>
              <a:t>մերձարևադարձային</a:t>
            </a:r>
            <a:r>
              <a:rPr lang="hy-AM" dirty="0"/>
              <a:t> անտառներ խոնավ հարավում: </a:t>
            </a:r>
            <a:r>
              <a:rPr lang="hy-AM" dirty="0">
                <a:hlinkClick r:id="rId18" tooltip="Հիմալայներ"/>
              </a:rPr>
              <a:t>Հիմալայներ</a:t>
            </a:r>
            <a:r>
              <a:rPr lang="hy-AM" dirty="0"/>
              <a:t>, </a:t>
            </a:r>
            <a:r>
              <a:rPr lang="hy-AM" dirty="0">
                <a:hlinkClick r:id="rId19" tooltip="Կարակորում (լեռնահամակարգ)"/>
              </a:rPr>
              <a:t>Կարակորում</a:t>
            </a:r>
            <a:r>
              <a:rPr lang="hy-AM" dirty="0"/>
              <a:t>, </a:t>
            </a:r>
            <a:r>
              <a:rPr lang="hy-AM" dirty="0">
                <a:hlinkClick r:id="rId20" tooltip="Պամիր (լեռնահամակարգ) (դեռ գրված չէ)"/>
              </a:rPr>
              <a:t>Պամիր</a:t>
            </a:r>
            <a:r>
              <a:rPr lang="hy-AM" dirty="0"/>
              <a:t> և </a:t>
            </a:r>
            <a:r>
              <a:rPr lang="hy-AM" dirty="0">
                <a:hlinkClick r:id="rId21" tooltip="Տյան Շան"/>
              </a:rPr>
              <a:t>Տյան Շան</a:t>
            </a:r>
            <a:r>
              <a:rPr lang="hy-AM" dirty="0"/>
              <a:t> լեռները բաժանում են Չինաստանը </a:t>
            </a:r>
            <a:r>
              <a:rPr lang="hy-AM" dirty="0">
                <a:hlinkClick r:id="rId22" tooltip="Հարավային Ասիա"/>
              </a:rPr>
              <a:t>Հարավային</a:t>
            </a:r>
            <a:r>
              <a:rPr lang="hy-AM" dirty="0"/>
              <a:t> և </a:t>
            </a:r>
            <a:r>
              <a:rPr lang="hy-AM" dirty="0">
                <a:hlinkClick r:id="rId23" tooltip="Կենտրոնական Ասիա"/>
              </a:rPr>
              <a:t>Կենտրոնական</a:t>
            </a:r>
            <a:r>
              <a:rPr lang="hy-AM" dirty="0"/>
              <a:t> Ասիայից: </a:t>
            </a:r>
            <a:r>
              <a:rPr lang="hy-AM" dirty="0">
                <a:hlinkClick r:id="rId24" tooltip="Յանցզի"/>
              </a:rPr>
              <a:t>Յանցզի</a:t>
            </a:r>
            <a:r>
              <a:rPr lang="hy-AM" dirty="0"/>
              <a:t> և </a:t>
            </a:r>
            <a:r>
              <a:rPr lang="hy-AM" dirty="0">
                <a:hlinkClick r:id="rId25" tooltip="Հուանհե"/>
              </a:rPr>
              <a:t>Հուանհե</a:t>
            </a:r>
            <a:r>
              <a:rPr lang="hy-AM" dirty="0"/>
              <a:t> գետերը, համապատասխանաբար լինելով աշխարհի ամենաերկար երրորդ և վեցերորդ գետերը, սկիզբ են առնում </a:t>
            </a:r>
            <a:r>
              <a:rPr lang="hy-AM" dirty="0">
                <a:hlinkClick r:id="rId26" tooltip="Տիբեթյան լեռնաշխարհ"/>
              </a:rPr>
              <a:t>Տիբեթյան լեռնաշխարհի</a:t>
            </a:r>
            <a:r>
              <a:rPr lang="hy-AM" dirty="0"/>
              <a:t> խիտ բնակեցված աևելայն ծովափից: Չինաստանի ափամերձ տարածքը Խաղաղ օվկիանոսի մոտ կազմում է 14 500 կմ, իսկ </a:t>
            </a:r>
            <a:r>
              <a:rPr lang="hy-AM" dirty="0">
                <a:hlinkClick r:id="rId27" tooltip="Բոհայվան (դեռ գրված չէ)"/>
              </a:rPr>
              <a:t>Բոհայվան</a:t>
            </a:r>
            <a:r>
              <a:rPr lang="hy-AM" dirty="0"/>
              <a:t>, </a:t>
            </a:r>
            <a:r>
              <a:rPr lang="hy-AM" dirty="0">
                <a:hlinkClick r:id="rId28" tooltip="Դեղին ծով"/>
              </a:rPr>
              <a:t>Դեղին</a:t>
            </a:r>
            <a:r>
              <a:rPr lang="hy-AM" dirty="0"/>
              <a:t>, </a:t>
            </a:r>
            <a:r>
              <a:rPr lang="hy-AM" dirty="0">
                <a:hlinkClick r:id="rId29" tooltip="Արևելաչինական ծով"/>
              </a:rPr>
              <a:t>Արևելաչինական</a:t>
            </a:r>
            <a:r>
              <a:rPr lang="hy-AM" dirty="0"/>
              <a:t> և </a:t>
            </a:r>
            <a:r>
              <a:rPr lang="hy-AM" dirty="0">
                <a:hlinkClick r:id="rId30" tooltip="Հարավչինական ծով"/>
              </a:rPr>
              <a:t>Հարավչինական</a:t>
            </a:r>
            <a:r>
              <a:rPr lang="hy-AM" dirty="0"/>
              <a:t> ծովերը պատկանում են Չինաստանին:</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1559" y="250726"/>
            <a:ext cx="3008313" cy="1162050"/>
          </a:xfrm>
        </p:spPr>
        <p:txBody>
          <a:bodyPr/>
          <a:lstStyle/>
          <a:p>
            <a:r>
              <a:rPr lang="en-US" dirty="0" smtClean="0"/>
              <a:t>   </a:t>
            </a:r>
            <a:r>
              <a:rPr lang="hy-AM" dirty="0" smtClean="0"/>
              <a:t>             Կլիմա</a:t>
            </a:r>
            <a:br>
              <a:rPr lang="hy-AM" dirty="0" smtClean="0"/>
            </a:br>
            <a:endParaRPr lang="ru-RU" dirty="0"/>
          </a:p>
        </p:txBody>
      </p:sp>
      <p:pic>
        <p:nvPicPr>
          <p:cNvPr id="5" name="Содержимое 4" descr="China-Precipitation-Map.mediumthumb.jpg"/>
          <p:cNvPicPr>
            <a:picLocks noGrp="1" noChangeAspect="1"/>
          </p:cNvPicPr>
          <p:nvPr>
            <p:ph idx="1"/>
          </p:nvPr>
        </p:nvPicPr>
        <p:blipFill>
          <a:blip r:embed="rId2" cstate="print"/>
          <a:stretch>
            <a:fillRect/>
          </a:stretch>
        </p:blipFill>
        <p:spPr>
          <a:xfrm>
            <a:off x="3167336" y="692696"/>
            <a:ext cx="5976664" cy="5256584"/>
          </a:xfrm>
        </p:spPr>
      </p:pic>
      <p:sp>
        <p:nvSpPr>
          <p:cNvPr id="4" name="Текст 3"/>
          <p:cNvSpPr>
            <a:spLocks noGrp="1"/>
          </p:cNvSpPr>
          <p:nvPr>
            <p:ph type="body" sz="half" idx="2"/>
          </p:nvPr>
        </p:nvSpPr>
        <p:spPr>
          <a:xfrm>
            <a:off x="457200" y="1435101"/>
            <a:ext cx="3008313" cy="2425948"/>
          </a:xfrm>
        </p:spPr>
        <p:txBody>
          <a:bodyPr/>
          <a:lstStyle/>
          <a:p>
            <a:r>
              <a:rPr lang="hy-AM" dirty="0" smtClean="0"/>
              <a:t>Կլիման բազմազան է. արևելքում մուսսոնային է, արևմուտքում և կենտրոնում`   ցամաքային, ամառը չոր ու շոգ է, ձմեռը՝ ցրտաշունչ։ Տիբեթի բարձրադիր տեղամասերում ցուրտ է։ Երկրի հարավը տաք է. տարեկան ստանում են 2–3 բերք։</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Տնտեսությունը</a:t>
            </a:r>
            <a:endParaRPr lang="ru-RU" dirty="0"/>
          </a:p>
        </p:txBody>
      </p:sp>
      <p:sp>
        <p:nvSpPr>
          <p:cNvPr id="3" name="Содержимое 2"/>
          <p:cNvSpPr>
            <a:spLocks noGrp="1"/>
          </p:cNvSpPr>
          <p:nvPr>
            <p:ph idx="1"/>
          </p:nvPr>
        </p:nvSpPr>
        <p:spPr/>
        <p:txBody>
          <a:bodyPr>
            <a:normAutofit fontScale="55000" lnSpcReduction="20000"/>
          </a:bodyPr>
          <a:lstStyle/>
          <a:p>
            <a:r>
              <a:rPr lang="hy-AM" dirty="0"/>
              <a:t>Վերջին երկու հազարամյակի ընթացքում Չինաստանի տնտեսությունը ամենամեծն է աշխարհում, սակայն որոշ ժամանակահատվածում այն ունեցել է վերելքենր և անկումներ</a:t>
            </a:r>
            <a:r>
              <a:rPr lang="hy-AM" baseline="30000" dirty="0">
                <a:hlinkClick r:id="rId2"/>
              </a:rPr>
              <a:t>[13][14]</a:t>
            </a:r>
            <a:r>
              <a:rPr lang="hy-AM" dirty="0"/>
              <a:t>: 1978 թվականի տնտեսական ռեֆորմից հետո Չինաստանը դարձավ աշխարհի ամենարագ զարգացող տնտեսություններից մեկը: 2014 թվականին ըստ </a:t>
            </a:r>
            <a:r>
              <a:rPr lang="hy-AM" dirty="0">
                <a:hlinkClick r:id="rId3" tooltip="Աշխարհի երկրներն ըստ անվանական ՀՆԱ-ի"/>
              </a:rPr>
              <a:t>անվանական ՀՆԱ-ի</a:t>
            </a:r>
            <a:r>
              <a:rPr lang="hy-AM" dirty="0"/>
              <a:t> հանդիսանում էր երկրորդ մեծագույն, իսկ ըստ </a:t>
            </a:r>
            <a:r>
              <a:rPr lang="hy-AM" dirty="0">
                <a:hlinkClick r:id="rId4" tooltip="Աշխարհի երկրներն ըստ ՀՆԱ-ի"/>
              </a:rPr>
              <a:t>ՀՆԱ-ի</a:t>
            </a:r>
            <a:r>
              <a:rPr lang="hy-AM" dirty="0"/>
              <a:t> մեծագույն տնտեսությունը: Չինաստանի նաև հանդիսանում է աշխարհի ամենաշատ ներկրող և երկրորդ ամենաշատ ներկրող պետությունը</a:t>
            </a:r>
            <a:r>
              <a:rPr lang="hy-AM" baseline="30000" dirty="0">
                <a:hlinkClick r:id="rId2"/>
              </a:rPr>
              <a:t>[15]</a:t>
            </a:r>
            <a:r>
              <a:rPr lang="hy-AM" dirty="0"/>
              <a:t>: Չինաստանը հանդիսանում է ատոմային զենք ունեցող երկիր, ունի աշխարհի ամենամեծ մշտական բանակը և երկրորդ պետությունն է աշխարհում պաշտանության նախարարությունը հատկացված բյուջեի չափով</a:t>
            </a:r>
            <a:r>
              <a:rPr lang="hy-AM" baseline="30000" dirty="0">
                <a:hlinkClick r:id="rId2"/>
              </a:rPr>
              <a:t>[16][17]</a:t>
            </a:r>
            <a:r>
              <a:rPr lang="hy-AM" dirty="0"/>
              <a:t>: Չինաստանը հանդիսանում է </a:t>
            </a:r>
            <a:r>
              <a:rPr lang="hy-AM" dirty="0">
                <a:hlinkClick r:id="rId5" tooltip="Միավորված ազգերի կազմակերպություն"/>
              </a:rPr>
              <a:t>ՄԱԿ</a:t>
            </a:r>
            <a:r>
              <a:rPr lang="hy-AM" dirty="0"/>
              <a:t>-ի անդամ երկիր և 1971 թվականին փոխարինել է Չինապան պետությանը </a:t>
            </a:r>
            <a:r>
              <a:rPr lang="hy-AM" dirty="0">
                <a:hlinkClick r:id="rId6" tooltip="ՄԱԿ-ի Անվտանգության Խորհուրդ"/>
              </a:rPr>
              <a:t>ՄԱԿ-ի անվտանգության խորհրդի</a:t>
            </a:r>
            <a:r>
              <a:rPr lang="hy-AM" dirty="0"/>
              <a:t> կազմում: Չինաստանը նաև համարվում է մի շքար ֆորմալ կամ ոչ ֆորմալ կազմակերպությունների անդամ, որոնցից են օրինակ </a:t>
            </a:r>
            <a:r>
              <a:rPr lang="hy-AM" dirty="0">
                <a:hlinkClick r:id="rId7" tooltip="Առևտրի համաշխարհային կազմակերպություն"/>
              </a:rPr>
              <a:t>Առևտրի համաշխարհային կազմակերպությունը</a:t>
            </a:r>
            <a:r>
              <a:rPr lang="hy-AM" dirty="0"/>
              <a:t>, </a:t>
            </a:r>
            <a:r>
              <a:rPr lang="hy-AM" dirty="0">
                <a:hlinkClick r:id="rId8" tooltip="Ասիական և խաղաղօվկանոսյան տնտեսական խորհուրդ"/>
              </a:rPr>
              <a:t>Ասիական և խաղաղօվկանոսյան տնտեսական խորհուրդը</a:t>
            </a:r>
            <a:r>
              <a:rPr lang="hy-AM" dirty="0"/>
              <a:t>, </a:t>
            </a:r>
            <a:r>
              <a:rPr lang="hy-AM" dirty="0">
                <a:hlinkClick r:id="rId9" tooltip="ԲՐԻԿՍ"/>
              </a:rPr>
              <a:t>ԲՐԻԿՍը</a:t>
            </a:r>
            <a:r>
              <a:rPr lang="hy-AM" dirty="0"/>
              <a:t>, </a:t>
            </a:r>
            <a:r>
              <a:rPr lang="hy-AM" dirty="0">
                <a:hlinkClick r:id="rId10" tooltip="Շանհայի համագործակցության կազմակերպություն"/>
              </a:rPr>
              <a:t>Շանհայի համագործակցության կազմակերպություն</a:t>
            </a:r>
            <a:r>
              <a:rPr lang="hy-AM" dirty="0"/>
              <a:t>, </a:t>
            </a:r>
            <a:r>
              <a:rPr lang="hy-AM" dirty="0">
                <a:hlinkClick r:id="rId11" tooltip="Բանգլադեշ-Չինաստան-Հնդկաստան-Մյանմա տարածաշրջանային համագործակցություն (դեռ գրված չէ)"/>
              </a:rPr>
              <a:t>Բանգլադեշ-Չինաստան-Հնդկաստան-Մյանմա տարածաշրջանային համագործակցությունը</a:t>
            </a:r>
            <a:r>
              <a:rPr lang="hy-AM" dirty="0"/>
              <a:t> և </a:t>
            </a:r>
            <a:r>
              <a:rPr lang="hy-AM" dirty="0">
                <a:hlinkClick r:id="rId12" tooltip="Մեծ քսանյակ"/>
              </a:rPr>
              <a:t>Մեծ քսանյակը</a:t>
            </a:r>
            <a:r>
              <a:rPr lang="hy-AM" dirty="0"/>
              <a:t>:</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Տնտեսությունը</a:t>
            </a:r>
            <a:endParaRPr lang="ru-RU" dirty="0"/>
          </a:p>
        </p:txBody>
      </p:sp>
      <p:sp>
        <p:nvSpPr>
          <p:cNvPr id="3" name="Содержимое 2"/>
          <p:cNvSpPr>
            <a:spLocks noGrp="1"/>
          </p:cNvSpPr>
          <p:nvPr>
            <p:ph idx="1"/>
          </p:nvPr>
        </p:nvSpPr>
        <p:spPr/>
        <p:txBody>
          <a:bodyPr>
            <a:normAutofit fontScale="70000" lnSpcReduction="20000"/>
          </a:bodyPr>
          <a:lstStyle/>
          <a:p>
            <a:r>
              <a:rPr lang="hy-AM" dirty="0"/>
              <a:t>Ըստ 2014 թվականի տվյալների, Չինաստանն ունի աշխարհում երկրորդ ամենամեծ </a:t>
            </a:r>
            <a:r>
              <a:rPr lang="hy-AM" dirty="0">
                <a:hlinkClick r:id="rId2" tooltip="Համախառն ներքին արդյունք"/>
              </a:rPr>
              <a:t>ՀՆԱ-ն</a:t>
            </a:r>
            <a:r>
              <a:rPr lang="hy-AM" dirty="0"/>
              <a:t>, որը ամբողջ գումարը ըստ </a:t>
            </a:r>
            <a:r>
              <a:rPr lang="hy-AM" dirty="0">
                <a:hlinkClick r:id="rId3" tooltip="Արժույթի միջազգային հիմնադրամ"/>
              </a:rPr>
              <a:t>Արժույթի միջազգային հիմնադրամի</a:t>
            </a:r>
            <a:r>
              <a:rPr lang="hy-AM" dirty="0"/>
              <a:t> կազմում է 10.380 տրիլիոն ԱՄՆ </a:t>
            </a:r>
            <a:r>
              <a:rPr lang="hy-AM" dirty="0" smtClean="0"/>
              <a:t>դոլար։ </a:t>
            </a:r>
            <a:r>
              <a:rPr lang="hy-AM" dirty="0"/>
              <a:t>Եթե հաշվի առնենք նաև </a:t>
            </a:r>
            <a:r>
              <a:rPr lang="hy-AM" dirty="0">
                <a:hlinkClick r:id="rId4" tooltip="Գնողունակության համարժեքություն"/>
              </a:rPr>
              <a:t>գնողունակության համարժեքություն</a:t>
            </a:r>
            <a:r>
              <a:rPr lang="hy-AM" dirty="0"/>
              <a:t>, ապա Չինաստանի տնտեսությունը աշխարհի ամենամեծ տնտեսությունն է, քանի որ 2014 թվականին նրա գնողունակության համարժեքություն-ՀՆԱ-ն կազմում էր 17.617 տրիլիոն ԱՄՆ </a:t>
            </a:r>
            <a:r>
              <a:rPr lang="hy-AM" dirty="0" smtClean="0"/>
              <a:t>դոլար։ </a:t>
            </a:r>
            <a:r>
              <a:rPr lang="hy-AM" dirty="0"/>
              <a:t>2013 թվականին գնողունակության համարժեքություն-ՀՆԱ-ն ըստ շնչի կազմում էր 12 880 ԱՄՆ դոլար, այն դեպքում երբ այդ արժեքի նոմինալը 4 859 ԱՄՆ դոլար էր: Երկու դեպքում էլ Չինաստանը հետ է մնում գլոբալ ՀՆԱ-յում </a:t>
            </a:r>
            <a:r>
              <a:rPr lang="hy-AM" dirty="0">
                <a:hlinkClick r:id="rId5" tooltip="Աշխարհի երկրներն ըստ մեկ շնչին ընկնող անվանական ՀՆԱ-ի"/>
              </a:rPr>
              <a:t>ըստ մեկ շնչին ընկնող անվանական ՀՆԱ-ի</a:t>
            </a:r>
            <a:r>
              <a:rPr lang="hy-AM" dirty="0"/>
              <a:t> (աշխարհի 183 երկրներ և արժույթի միջազգային հիմնադրամ</a:t>
            </a:r>
            <a:r>
              <a:rPr lang="hy-AM" dirty="0" smtClean="0"/>
              <a:t>)։</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hy-AM" dirty="0" smtClean="0"/>
              <a:t>Գյուղատնտեսություն</a:t>
            </a:r>
            <a:endParaRPr lang="ru-RU" dirty="0"/>
          </a:p>
        </p:txBody>
      </p:sp>
      <p:sp>
        <p:nvSpPr>
          <p:cNvPr id="3" name="Содержимое 2"/>
          <p:cNvSpPr>
            <a:spLocks noGrp="1"/>
          </p:cNvSpPr>
          <p:nvPr>
            <p:ph idx="1"/>
          </p:nvPr>
        </p:nvSpPr>
        <p:spPr/>
        <p:txBody>
          <a:bodyPr>
            <a:normAutofit fontScale="92500" lnSpcReduction="10000"/>
          </a:bodyPr>
          <a:lstStyle/>
          <a:p>
            <a:r>
              <a:rPr lang="hy-AM" dirty="0"/>
              <a:t>Գյուղատնտեսության գլխավոր ճյուղը երկրագործությունն է։ Չինացիները հնուց հայտնի են որպես հմուտ երկրագործներ։ Մշակում են բրինձ, թեյ, ցորեն, եգիպտացորեն, բամբակենի, բատատ, սոյա, ծխախոտ։ Չինաստանը թեյի հայրենիքն է. այն տարածում է գտել Տան դինաստիայի ժամանակաշրջանում և հյուսիսային շրջանների բարբառով կոչվում է չայ, իսկ հարավի բարբառով՝ թեյ։</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973</Words>
  <Application>Microsoft Office PowerPoint</Application>
  <PresentationFormat>Экран (4:3)</PresentationFormat>
  <Paragraphs>62</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Չինաստանի քաղաքական քարտեզ</vt:lpstr>
      <vt:lpstr>              Դրոշը </vt:lpstr>
      <vt:lpstr>               Զինանշանը     </vt:lpstr>
      <vt:lpstr>Հիմնը</vt:lpstr>
      <vt:lpstr>Աշխարհագրական դիրքը</vt:lpstr>
      <vt:lpstr>                Կլիմա </vt:lpstr>
      <vt:lpstr>Տնտեսությունը</vt:lpstr>
      <vt:lpstr>Տնտեսությունը</vt:lpstr>
      <vt:lpstr>Գյուղատնտեսություն</vt:lpstr>
      <vt:lpstr>Մշակույթը</vt:lpstr>
      <vt:lpstr>Բնակչությունը</vt:lpstr>
      <vt:lpstr>Կրոն</vt:lpstr>
      <vt:lpstr>Տոները</vt:lpstr>
      <vt:lpstr>Հայերը Չինաստանում</vt:lpstr>
      <vt:lpstr>Պատմությունը</vt:lpstr>
      <vt:lpstr> Չինական            խոհանոց </vt:lpstr>
      <vt:lpstr>Սուշի</vt:lpstr>
      <vt:lpstr>Լափշա</vt:lpstr>
      <vt:lpstr>Ութոտնուկ</vt:lpstr>
      <vt:lpstr>Չորեցված մուկ</vt:lpstr>
      <vt:lpstr>Ամառային պալատ</vt:lpstr>
      <vt:lpstr>Չինական մեծ պատը</vt:lpstr>
      <vt:lpstr>Շանհայը</vt:lpstr>
      <vt:lpstr>主持人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Չինաստանի քաղաքական քարտեզ</dc:title>
  <dc:creator>վ</dc:creator>
  <cp:lastModifiedBy>user</cp:lastModifiedBy>
  <cp:revision>19</cp:revision>
  <dcterms:created xsi:type="dcterms:W3CDTF">2019-02-17T06:23:12Z</dcterms:created>
  <dcterms:modified xsi:type="dcterms:W3CDTF">2019-03-01T06:50:44Z</dcterms:modified>
</cp:coreProperties>
</file>