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343" r:id="rId2"/>
    <p:sldId id="262" r:id="rId3"/>
    <p:sldId id="265" r:id="rId4"/>
    <p:sldId id="263" r:id="rId5"/>
    <p:sldId id="266" r:id="rId6"/>
    <p:sldId id="264" r:id="rId7"/>
    <p:sldId id="267" r:id="rId8"/>
    <p:sldId id="269" r:id="rId9"/>
    <p:sldId id="271" r:id="rId10"/>
    <p:sldId id="276" r:id="rId11"/>
    <p:sldId id="277" r:id="rId12"/>
    <p:sldId id="278" r:id="rId13"/>
    <p:sldId id="273" r:id="rId14"/>
    <p:sldId id="275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409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410" r:id="rId80"/>
    <p:sldId id="342" r:id="rId81"/>
    <p:sldId id="344" r:id="rId82"/>
    <p:sldId id="345" r:id="rId83"/>
    <p:sldId id="346" r:id="rId84"/>
    <p:sldId id="347" r:id="rId85"/>
    <p:sldId id="348" r:id="rId86"/>
    <p:sldId id="349" r:id="rId87"/>
    <p:sldId id="350" r:id="rId88"/>
    <p:sldId id="351" r:id="rId89"/>
    <p:sldId id="352" r:id="rId90"/>
    <p:sldId id="353" r:id="rId91"/>
    <p:sldId id="354" r:id="rId92"/>
    <p:sldId id="355" r:id="rId93"/>
    <p:sldId id="356" r:id="rId94"/>
    <p:sldId id="357" r:id="rId95"/>
    <p:sldId id="358" r:id="rId96"/>
    <p:sldId id="359" r:id="rId97"/>
    <p:sldId id="360" r:id="rId98"/>
    <p:sldId id="361" r:id="rId99"/>
    <p:sldId id="362" r:id="rId100"/>
    <p:sldId id="363" r:id="rId101"/>
    <p:sldId id="364" r:id="rId102"/>
    <p:sldId id="365" r:id="rId103"/>
    <p:sldId id="366" r:id="rId104"/>
    <p:sldId id="367" r:id="rId105"/>
    <p:sldId id="368" r:id="rId106"/>
    <p:sldId id="369" r:id="rId107"/>
    <p:sldId id="370" r:id="rId108"/>
    <p:sldId id="371" r:id="rId109"/>
    <p:sldId id="372" r:id="rId110"/>
    <p:sldId id="373" r:id="rId111"/>
    <p:sldId id="374" r:id="rId112"/>
    <p:sldId id="375" r:id="rId113"/>
    <p:sldId id="376" r:id="rId114"/>
    <p:sldId id="377" r:id="rId115"/>
    <p:sldId id="378" r:id="rId116"/>
    <p:sldId id="379" r:id="rId117"/>
    <p:sldId id="380" r:id="rId118"/>
    <p:sldId id="381" r:id="rId119"/>
    <p:sldId id="382" r:id="rId120"/>
    <p:sldId id="383" r:id="rId121"/>
    <p:sldId id="384" r:id="rId122"/>
    <p:sldId id="385" r:id="rId123"/>
    <p:sldId id="386" r:id="rId124"/>
    <p:sldId id="387" r:id="rId125"/>
    <p:sldId id="388" r:id="rId126"/>
    <p:sldId id="389" r:id="rId127"/>
    <p:sldId id="390" r:id="rId128"/>
    <p:sldId id="391" r:id="rId129"/>
    <p:sldId id="392" r:id="rId130"/>
    <p:sldId id="393" r:id="rId131"/>
    <p:sldId id="394" r:id="rId132"/>
    <p:sldId id="395" r:id="rId133"/>
    <p:sldId id="396" r:id="rId134"/>
    <p:sldId id="397" r:id="rId135"/>
    <p:sldId id="398" r:id="rId136"/>
    <p:sldId id="399" r:id="rId137"/>
    <p:sldId id="400" r:id="rId138"/>
    <p:sldId id="401" r:id="rId139"/>
    <p:sldId id="402" r:id="rId140"/>
    <p:sldId id="403" r:id="rId141"/>
    <p:sldId id="404" r:id="rId142"/>
    <p:sldId id="405" r:id="rId143"/>
    <p:sldId id="406" r:id="rId144"/>
    <p:sldId id="407" r:id="rId145"/>
    <p:sldId id="408" r:id="rId1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3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theme" Target="theme/theme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A26784D-FF9A-4FF3-B477-2BC9FA3ADAC8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7EF43D1-F734-4BA3-BB4E-296E7D7B759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07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784D-FF9A-4FF3-B477-2BC9FA3ADAC8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43D1-F734-4BA3-BB4E-296E7D7B7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95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784D-FF9A-4FF3-B477-2BC9FA3ADAC8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43D1-F734-4BA3-BB4E-296E7D7B759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461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784D-FF9A-4FF3-B477-2BC9FA3ADAC8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43D1-F734-4BA3-BB4E-296E7D7B759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644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784D-FF9A-4FF3-B477-2BC9FA3ADAC8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43D1-F734-4BA3-BB4E-296E7D7B7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349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784D-FF9A-4FF3-B477-2BC9FA3ADAC8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43D1-F734-4BA3-BB4E-296E7D7B759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846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784D-FF9A-4FF3-B477-2BC9FA3ADAC8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43D1-F734-4BA3-BB4E-296E7D7B759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731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784D-FF9A-4FF3-B477-2BC9FA3ADAC8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43D1-F734-4BA3-BB4E-296E7D7B759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270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784D-FF9A-4FF3-B477-2BC9FA3ADAC8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43D1-F734-4BA3-BB4E-296E7D7B759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31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784D-FF9A-4FF3-B477-2BC9FA3ADAC8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43D1-F734-4BA3-BB4E-296E7D7B7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8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784D-FF9A-4FF3-B477-2BC9FA3ADAC8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43D1-F734-4BA3-BB4E-296E7D7B759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14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784D-FF9A-4FF3-B477-2BC9FA3ADAC8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43D1-F734-4BA3-BB4E-296E7D7B7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95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784D-FF9A-4FF3-B477-2BC9FA3ADAC8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43D1-F734-4BA3-BB4E-296E7D7B759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87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784D-FF9A-4FF3-B477-2BC9FA3ADAC8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43D1-F734-4BA3-BB4E-296E7D7B759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99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784D-FF9A-4FF3-B477-2BC9FA3ADAC8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43D1-F734-4BA3-BB4E-296E7D7B7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8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784D-FF9A-4FF3-B477-2BC9FA3ADAC8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43D1-F734-4BA3-BB4E-296E7D7B759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19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784D-FF9A-4FF3-B477-2BC9FA3ADAC8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43D1-F734-4BA3-BB4E-296E7D7B7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80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26784D-FF9A-4FF3-B477-2BC9FA3ADAC8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EF43D1-F734-4BA3-BB4E-296E7D7B7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87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3384"/>
          </a:xfrm>
        </p:spPr>
        <p:txBody>
          <a:bodyPr/>
          <a:lstStyle/>
          <a:p>
            <a:pPr algn="ctr"/>
            <a:r>
              <a:rPr lang="en-US" dirty="0" smtClean="0"/>
              <a:t>I </a:t>
            </a:r>
            <a:r>
              <a:rPr lang="hy-AM" dirty="0" smtClean="0"/>
              <a:t>ՓՈՒԼ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55384"/>
          </a:xfrm>
        </p:spPr>
        <p:txBody>
          <a:bodyPr>
            <a:normAutofit/>
          </a:bodyPr>
          <a:lstStyle/>
          <a:p>
            <a:pPr algn="l"/>
            <a:r>
              <a:rPr lang="hy-AM" sz="4000" dirty="0" smtClean="0"/>
              <a:t>2․ Ի՞նչ է նշանակում &lt;&lt;րաբբի&gt;&gt;․</a:t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4000" dirty="0" smtClean="0"/>
              <a:t>                                     </a:t>
            </a:r>
            <a:r>
              <a:rPr lang="hy-AM" sz="2800" dirty="0" smtClean="0"/>
              <a:t>ա․  քարոզիչ</a:t>
            </a:r>
            <a:br>
              <a:rPr lang="hy-AM" sz="2800" dirty="0" smtClean="0"/>
            </a:br>
            <a:r>
              <a:rPr lang="hy-AM" sz="2800" dirty="0" smtClean="0"/>
              <a:t>                                                    բ․   ուսուցիչ</a:t>
            </a:r>
            <a:br>
              <a:rPr lang="hy-AM" sz="2800" dirty="0" smtClean="0"/>
            </a:br>
            <a:r>
              <a:rPr lang="hy-AM" sz="2800" dirty="0" smtClean="0"/>
              <a:t>                                                    գ․   փրկիչ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3221037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78293"/>
          </a:xfrm>
        </p:spPr>
        <p:txBody>
          <a:bodyPr/>
          <a:lstStyle/>
          <a:p>
            <a:pPr algn="ctr"/>
            <a:r>
              <a:rPr lang="hy-AM" dirty="0" smtClean="0"/>
              <a:t>Յոթանասուն թարգմանիչների կողմից թարգմանված լինելու պատճառով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0766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21639"/>
          </a:xfrm>
        </p:spPr>
        <p:txBody>
          <a:bodyPr/>
          <a:lstStyle/>
          <a:p>
            <a:pPr algn="ctr"/>
            <a:r>
              <a:rPr lang="hy-AM" dirty="0" smtClean="0"/>
              <a:t>3․ Ըստ Ղուկաս ավետարանչի՝ որտե՞ղ եղավ Հիսուսի համբարձումը․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39187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50948"/>
          </a:xfrm>
        </p:spPr>
        <p:txBody>
          <a:bodyPr/>
          <a:lstStyle/>
          <a:p>
            <a:pPr algn="ctr"/>
            <a:r>
              <a:rPr lang="hy-AM" dirty="0" smtClean="0"/>
              <a:t>Բեթանիա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17783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26439"/>
          </a:xfrm>
        </p:spPr>
        <p:txBody>
          <a:bodyPr/>
          <a:lstStyle/>
          <a:p>
            <a:pPr algn="ctr"/>
            <a:r>
              <a:rPr lang="hy-AM" dirty="0" smtClean="0"/>
              <a:t>3․ Ի՞նչ հրաշք գործեց Հիսուսը Գեննեսարեթ լճի ձկնորսների համար․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90338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16839"/>
          </a:xfrm>
        </p:spPr>
        <p:txBody>
          <a:bodyPr/>
          <a:lstStyle/>
          <a:p>
            <a:pPr algn="ctr"/>
            <a:r>
              <a:rPr lang="hy-AM" dirty="0" smtClean="0"/>
              <a:t>Ուռկանները պատռվելու աստիճան ձկներով լցրեց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52850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8730"/>
          </a:xfrm>
        </p:spPr>
        <p:txBody>
          <a:bodyPr>
            <a:normAutofit/>
          </a:bodyPr>
          <a:lstStyle/>
          <a:p>
            <a:pPr algn="ctr"/>
            <a:r>
              <a:rPr lang="hy-AM" dirty="0" smtClean="0"/>
              <a:t>4․ Երբ Հիսուսը Հարություն տվեց մահացած աղջկան, աշակերտներից ովքե՞ր էին Հիսուսի հետ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28200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8584"/>
          </a:xfrm>
        </p:spPr>
        <p:txBody>
          <a:bodyPr/>
          <a:lstStyle/>
          <a:p>
            <a:pPr algn="ctr"/>
            <a:r>
              <a:rPr lang="hy-AM" dirty="0" smtClean="0"/>
              <a:t>Պետրոսը, Հակոբոսը և Հովհաննեսը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50763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9348"/>
          </a:xfrm>
        </p:spPr>
        <p:txBody>
          <a:bodyPr/>
          <a:lstStyle/>
          <a:p>
            <a:pPr algn="ctr"/>
            <a:r>
              <a:rPr lang="hy-AM" dirty="0" smtClean="0"/>
              <a:t>4․ Ի՞նչ է նշանակում մոգերից՝ Հիսուսին մատուցած նվերը․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67024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12402"/>
          </a:xfrm>
        </p:spPr>
        <p:txBody>
          <a:bodyPr/>
          <a:lstStyle/>
          <a:p>
            <a:pPr algn="ctr"/>
            <a:r>
              <a:rPr lang="hy-AM" dirty="0" smtClean="0"/>
              <a:t>Հիսուսի Թագավոր լինելը, նրա Աստվածությունն ու քավչարար մահը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8799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1711"/>
          </a:xfrm>
        </p:spPr>
        <p:txBody>
          <a:bodyPr/>
          <a:lstStyle/>
          <a:p>
            <a:pPr algn="ctr"/>
            <a:r>
              <a:rPr lang="hy-AM" dirty="0" smtClean="0"/>
              <a:t>4․ Աստված ինչպե՞ս պիտի պատժեր Սողոմոնին․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632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8584"/>
          </a:xfrm>
        </p:spPr>
        <p:txBody>
          <a:bodyPr/>
          <a:lstStyle/>
          <a:p>
            <a:pPr algn="ctr"/>
            <a:r>
              <a:rPr lang="hy-AM" dirty="0"/>
              <a:t>բ․   ուսուցիչ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86153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7820"/>
          </a:xfrm>
        </p:spPr>
        <p:txBody>
          <a:bodyPr/>
          <a:lstStyle/>
          <a:p>
            <a:pPr algn="ctr"/>
            <a:r>
              <a:rPr lang="hy-AM" dirty="0" smtClean="0"/>
              <a:t>Պիտի խլեր նրա սերնդից թագավորությունը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35913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823239"/>
          </a:xfrm>
        </p:spPr>
        <p:txBody>
          <a:bodyPr/>
          <a:lstStyle/>
          <a:p>
            <a:pPr algn="ctr"/>
            <a:r>
              <a:rPr lang="hy-AM" dirty="0" smtClean="0"/>
              <a:t>4․ Հրեշտակն ի՞նչ տվեց Աբրահամին Իսահակի փոխարեն զոհաբերելու համար․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65014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6511"/>
          </a:xfrm>
        </p:spPr>
        <p:txBody>
          <a:bodyPr/>
          <a:lstStyle/>
          <a:p>
            <a:pPr algn="ctr"/>
            <a:r>
              <a:rPr lang="hy-AM" dirty="0" smtClean="0"/>
              <a:t>Խոյ</a:t>
            </a:r>
            <a:br>
              <a:rPr lang="hy-AM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20928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1020"/>
          </a:xfrm>
        </p:spPr>
        <p:txBody>
          <a:bodyPr>
            <a:normAutofit/>
          </a:bodyPr>
          <a:lstStyle/>
          <a:p>
            <a:pPr algn="ctr"/>
            <a:r>
              <a:rPr lang="hy-AM" dirty="0" smtClean="0"/>
              <a:t>5․Ի՞նչ էր հրամայել հիմնադրել Նաբուգոդոնոսորը </a:t>
            </a:r>
            <a:r>
              <a:rPr lang="hy-AM" dirty="0" smtClean="0"/>
              <a:t>գերևարված </a:t>
            </a:r>
            <a:r>
              <a:rPr lang="hy-AM" dirty="0" smtClean="0"/>
              <a:t>հրեա պատանիների համար․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45057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/>
          <a:lstStyle/>
          <a:p>
            <a:pPr algn="ctr"/>
            <a:r>
              <a:rPr lang="hy-AM" dirty="0" smtClean="0"/>
              <a:t>Հատուկ դպրոց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74340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0330"/>
          </a:xfrm>
        </p:spPr>
        <p:txBody>
          <a:bodyPr>
            <a:normAutofit/>
          </a:bodyPr>
          <a:lstStyle/>
          <a:p>
            <a:pPr algn="ctr"/>
            <a:r>
              <a:rPr lang="hy-AM" dirty="0" smtClean="0"/>
              <a:t>5․ Ի՞նչ որոշում ընդունեց Երեմիա մարգարեն Երուսաղեմը բաբելացիների կողմից գրավվելուց հետո․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39562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7130"/>
          </a:xfrm>
        </p:spPr>
        <p:txBody>
          <a:bodyPr/>
          <a:lstStyle/>
          <a:p>
            <a:pPr algn="ctr"/>
            <a:r>
              <a:rPr lang="hy-AM" dirty="0" smtClean="0"/>
              <a:t>Նախընտրեց մնալ Երուսաղեմում իր ժողովրդի հետ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01847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4075"/>
          </a:xfrm>
        </p:spPr>
        <p:txBody>
          <a:bodyPr/>
          <a:lstStyle/>
          <a:p>
            <a:pPr algn="ctr"/>
            <a:r>
              <a:rPr lang="hy-AM" dirty="0" smtClean="0"/>
              <a:t>5․ Ո՞վ էր Ղազարոսը․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50035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1020"/>
          </a:xfrm>
        </p:spPr>
        <p:txBody>
          <a:bodyPr/>
          <a:lstStyle/>
          <a:p>
            <a:pPr algn="ctr"/>
            <a:r>
              <a:rPr lang="hy-AM" dirty="0" smtClean="0"/>
              <a:t>Մարիամի և Մարթայի եղբայրը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96909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81857"/>
          </a:xfrm>
        </p:spPr>
        <p:txBody>
          <a:bodyPr/>
          <a:lstStyle/>
          <a:p>
            <a:pPr algn="ctr"/>
            <a:r>
              <a:rPr lang="hy-AM" dirty="0" smtClean="0"/>
              <a:t>5․ Ի՞նչ էր խորհրդանշում Հիսուսի օծումը․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882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22875"/>
          </a:xfrm>
        </p:spPr>
        <p:txBody>
          <a:bodyPr>
            <a:normAutofit/>
          </a:bodyPr>
          <a:lstStyle/>
          <a:p>
            <a:pPr algn="l"/>
            <a:r>
              <a:rPr lang="hy-AM" sz="4000" dirty="0" smtClean="0"/>
              <a:t>2․ Ինչի՞ մասին է Թվեր գիրքը․</a:t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2800" dirty="0" smtClean="0"/>
              <a:t>ա․   անապատում իսրայելացիների մարդահամարի և 40-ամյա դեգերումների</a:t>
            </a:r>
            <a:br>
              <a:rPr lang="hy-AM" sz="2800" dirty="0" smtClean="0"/>
            </a:br>
            <a:r>
              <a:rPr lang="hy-AM" sz="2800" dirty="0" smtClean="0"/>
              <a:t>բ․    իսրայելացիների՝ Ավետյաց երկիր մուտքի</a:t>
            </a:r>
            <a:br>
              <a:rPr lang="hy-AM" sz="2800" dirty="0" smtClean="0"/>
            </a:br>
            <a:r>
              <a:rPr lang="hy-AM" sz="2800" dirty="0" smtClean="0"/>
              <a:t>գ․    իսրայելացիների՝ Եգիպտոսից ելքի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8810357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4911"/>
          </a:xfrm>
        </p:spPr>
        <p:txBody>
          <a:bodyPr/>
          <a:lstStyle/>
          <a:p>
            <a:pPr algn="ctr"/>
            <a:r>
              <a:rPr lang="hy-AM" dirty="0" smtClean="0"/>
              <a:t>Հիսուսի թաղումը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79586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4911"/>
          </a:xfrm>
        </p:spPr>
        <p:txBody>
          <a:bodyPr/>
          <a:lstStyle/>
          <a:p>
            <a:pPr algn="ctr"/>
            <a:r>
              <a:rPr lang="en-US" dirty="0" smtClean="0"/>
              <a:t>III</a:t>
            </a:r>
            <a:r>
              <a:rPr lang="hy-AM" dirty="0" smtClean="0"/>
              <a:t> ՓՈՒԼ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0795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48984"/>
          </a:xfrm>
        </p:spPr>
        <p:txBody>
          <a:bodyPr/>
          <a:lstStyle/>
          <a:p>
            <a:pPr algn="ctr"/>
            <a:r>
              <a:rPr lang="hy-AM" dirty="0" smtClean="0"/>
              <a:t>1․ Հռչակավոր, Դալիլա, մազ, փղշտացի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8611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7275"/>
          </a:xfrm>
        </p:spPr>
        <p:txBody>
          <a:bodyPr/>
          <a:lstStyle/>
          <a:p>
            <a:pPr algn="ctr"/>
            <a:r>
              <a:rPr lang="hy-AM" dirty="0" smtClean="0"/>
              <a:t>Սամփսոնի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8182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7130"/>
          </a:xfrm>
        </p:spPr>
        <p:txBody>
          <a:bodyPr/>
          <a:lstStyle/>
          <a:p>
            <a:pPr algn="ctr"/>
            <a:r>
              <a:rPr lang="hy-AM" dirty="0" smtClean="0"/>
              <a:t>1․ Կանա, խնջույք, վեց, գինի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14825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24839"/>
          </a:xfrm>
        </p:spPr>
        <p:txBody>
          <a:bodyPr/>
          <a:lstStyle/>
          <a:p>
            <a:pPr algn="ctr"/>
            <a:r>
              <a:rPr lang="hy-AM" dirty="0" smtClean="0"/>
              <a:t>Հիսուսի առաջին հրաշքի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64160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7202"/>
          </a:xfrm>
        </p:spPr>
        <p:txBody>
          <a:bodyPr/>
          <a:lstStyle/>
          <a:p>
            <a:pPr algn="ctr"/>
            <a:r>
              <a:rPr lang="hy-AM" dirty="0" smtClean="0"/>
              <a:t>1․ Թերահավատներ, ննջել, նավակ, կորչել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90470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69420"/>
          </a:xfrm>
        </p:spPr>
        <p:txBody>
          <a:bodyPr/>
          <a:lstStyle/>
          <a:p>
            <a:pPr algn="ctr"/>
            <a:r>
              <a:rPr lang="hy-AM" dirty="0" smtClean="0"/>
              <a:t>Նավաբեկության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50769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66220"/>
          </a:xfrm>
        </p:spPr>
        <p:txBody>
          <a:bodyPr/>
          <a:lstStyle/>
          <a:p>
            <a:pPr algn="ctr"/>
            <a:r>
              <a:rPr lang="hy-AM" dirty="0" smtClean="0"/>
              <a:t>1․ Աննա, պարգևել, Սելով, խնդրված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95467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7966"/>
          </a:xfrm>
        </p:spPr>
        <p:txBody>
          <a:bodyPr/>
          <a:lstStyle/>
          <a:p>
            <a:pPr algn="ctr"/>
            <a:r>
              <a:rPr lang="hy-AM" dirty="0" smtClean="0"/>
              <a:t>Սամուել մարգարեի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860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50948"/>
          </a:xfrm>
        </p:spPr>
        <p:txBody>
          <a:bodyPr/>
          <a:lstStyle/>
          <a:p>
            <a:pPr algn="ctr"/>
            <a:r>
              <a:rPr lang="hy-AM" dirty="0"/>
              <a:t>ա</a:t>
            </a:r>
            <a:r>
              <a:rPr lang="hy-AM" dirty="0" smtClean="0"/>
              <a:t>․  անապատում </a:t>
            </a:r>
            <a:r>
              <a:rPr lang="hy-AM" dirty="0"/>
              <a:t>իսրայելացիների մարդահամարի և 40-ամյա դեգերումների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70247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8584"/>
          </a:xfrm>
        </p:spPr>
        <p:txBody>
          <a:bodyPr/>
          <a:lstStyle/>
          <a:p>
            <a:pPr algn="ctr"/>
            <a:r>
              <a:rPr lang="hy-AM" dirty="0" smtClean="0"/>
              <a:t>2․ Բեթղեհեմ, գոմ, մսուր, Բարձրյալ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25676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3311"/>
          </a:xfrm>
        </p:spPr>
        <p:txBody>
          <a:bodyPr/>
          <a:lstStyle/>
          <a:p>
            <a:pPr algn="ctr"/>
            <a:r>
              <a:rPr lang="hy-AM" dirty="0" smtClean="0"/>
              <a:t>Հիսուսի ծննդի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97549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1711"/>
          </a:xfrm>
        </p:spPr>
        <p:txBody>
          <a:bodyPr/>
          <a:lstStyle/>
          <a:p>
            <a:pPr algn="ctr"/>
            <a:r>
              <a:rPr lang="hy-AM" dirty="0" smtClean="0"/>
              <a:t>2․ Տաս, փարավոն, Եգիպտոս, վիշապօձ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54348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12402"/>
          </a:xfrm>
        </p:spPr>
        <p:txBody>
          <a:bodyPr/>
          <a:lstStyle/>
          <a:p>
            <a:pPr algn="ctr"/>
            <a:r>
              <a:rPr lang="hy-AM" dirty="0" smtClean="0"/>
              <a:t>Աստծու տաս պատուհասների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29813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6984"/>
          </a:xfrm>
        </p:spPr>
        <p:txBody>
          <a:bodyPr/>
          <a:lstStyle/>
          <a:p>
            <a:pPr algn="ctr"/>
            <a:r>
              <a:rPr lang="hy-AM" dirty="0" smtClean="0"/>
              <a:t>2․ Հուր, ծծումբ, աղե, հրեշտակ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33974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7820"/>
          </a:xfrm>
        </p:spPr>
        <p:txBody>
          <a:bodyPr/>
          <a:lstStyle/>
          <a:p>
            <a:pPr algn="ctr"/>
            <a:r>
              <a:rPr lang="hy-AM" dirty="0" smtClean="0"/>
              <a:t>Սոդոմ և Գոմոր քաղաքների կործանման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46612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8657"/>
          </a:xfrm>
        </p:spPr>
        <p:txBody>
          <a:bodyPr/>
          <a:lstStyle/>
          <a:p>
            <a:pPr algn="ctr"/>
            <a:r>
              <a:rPr lang="hy-AM" dirty="0" smtClean="0"/>
              <a:t>2․ Գողիաթ, պարսատիկ, փղշտացի, ճակատ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00755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86293"/>
          </a:xfrm>
        </p:spPr>
        <p:txBody>
          <a:bodyPr/>
          <a:lstStyle/>
          <a:p>
            <a:pPr algn="ctr"/>
            <a:r>
              <a:rPr lang="hy-AM" dirty="0" smtClean="0"/>
              <a:t>Դավթի մենամարտը Գողիաթի դեմ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61014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1093"/>
          </a:xfrm>
        </p:spPr>
        <p:txBody>
          <a:bodyPr/>
          <a:lstStyle/>
          <a:p>
            <a:pPr algn="ctr"/>
            <a:r>
              <a:rPr lang="hy-AM" dirty="0" smtClean="0"/>
              <a:t>3․ Արքա, Սամուել, օծել, խնջույք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0453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86293"/>
          </a:xfrm>
        </p:spPr>
        <p:txBody>
          <a:bodyPr/>
          <a:lstStyle/>
          <a:p>
            <a:pPr algn="ctr"/>
            <a:r>
              <a:rPr lang="hy-AM" dirty="0" smtClean="0"/>
              <a:t>Սավուղի արքա օծվելը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680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3457"/>
          </a:xfrm>
        </p:spPr>
        <p:txBody>
          <a:bodyPr>
            <a:normAutofit/>
          </a:bodyPr>
          <a:lstStyle/>
          <a:p>
            <a:pPr algn="ctr"/>
            <a:r>
              <a:rPr lang="hy-AM" sz="4000" dirty="0" smtClean="0"/>
              <a:t>2․ Ո՞վ է գրել Առակների գիրքը․</a:t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2800" dirty="0" smtClean="0"/>
              <a:t>ա․   Դավիթ թագավորը</a:t>
            </a:r>
            <a:br>
              <a:rPr lang="hy-AM" sz="2800" dirty="0" smtClean="0"/>
            </a:br>
            <a:r>
              <a:rPr lang="hy-AM" sz="2800" dirty="0" smtClean="0"/>
              <a:t>բ․ Սողոմոն թագավորը</a:t>
            </a:r>
            <a:br>
              <a:rPr lang="hy-AM" sz="2800" dirty="0" smtClean="0"/>
            </a:br>
            <a:r>
              <a:rPr lang="hy-AM" sz="2800" dirty="0" smtClean="0"/>
              <a:t>գ․   Սիրաք իմաստունը</a:t>
            </a:r>
            <a:r>
              <a:rPr lang="hy-AM" sz="4000" dirty="0" smtClean="0"/>
              <a:t/>
            </a:r>
            <a:br>
              <a:rPr lang="hy-AM" sz="4000" dirty="0" smtClean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3773821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86293"/>
          </a:xfrm>
        </p:spPr>
        <p:txBody>
          <a:bodyPr/>
          <a:lstStyle/>
          <a:p>
            <a:pPr algn="ctr"/>
            <a:r>
              <a:rPr lang="hy-AM" dirty="0" smtClean="0"/>
              <a:t>3․ Ավանակ, ճյուղ, Բարձրյալ, հագուստ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6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3311"/>
          </a:xfrm>
        </p:spPr>
        <p:txBody>
          <a:bodyPr/>
          <a:lstStyle/>
          <a:p>
            <a:pPr algn="ctr"/>
            <a:r>
              <a:rPr lang="hy-AM" dirty="0" smtClean="0"/>
              <a:t>Հիսուսի մուտքը Երուսաղեմ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5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93930"/>
          </a:xfrm>
        </p:spPr>
        <p:txBody>
          <a:bodyPr/>
          <a:lstStyle/>
          <a:p>
            <a:pPr algn="ctr"/>
            <a:r>
              <a:rPr lang="hy-AM" dirty="0" smtClean="0"/>
              <a:t>3․ Տասներեք, հալածիչ, Սավուղ, հեթանոս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5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69057"/>
          </a:xfrm>
        </p:spPr>
        <p:txBody>
          <a:bodyPr/>
          <a:lstStyle/>
          <a:p>
            <a:pPr algn="ctr"/>
            <a:r>
              <a:rPr lang="hy-AM" dirty="0" smtClean="0"/>
              <a:t>Պողոս առաքյալի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5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74220"/>
          </a:xfrm>
        </p:spPr>
        <p:txBody>
          <a:bodyPr/>
          <a:lstStyle/>
          <a:p>
            <a:pPr algn="ctr"/>
            <a:r>
              <a:rPr lang="hy-AM" dirty="0" smtClean="0"/>
              <a:t>3․ Երեք, դպրոց, Նաբուգոդոնոսոր, բանջարեղեն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3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530"/>
          </a:xfrm>
        </p:spPr>
        <p:txBody>
          <a:bodyPr/>
          <a:lstStyle/>
          <a:p>
            <a:pPr algn="ctr"/>
            <a:r>
              <a:rPr lang="hy-AM" dirty="0" smtClean="0"/>
              <a:t>Դանիելի և իր ընկերների փորձության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098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50948"/>
          </a:xfrm>
        </p:spPr>
        <p:txBody>
          <a:bodyPr/>
          <a:lstStyle/>
          <a:p>
            <a:pPr algn="ctr"/>
            <a:r>
              <a:rPr lang="hy-AM" dirty="0"/>
              <a:t>բ․ Սողոմոն թագավորը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766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3093"/>
          </a:xfrm>
        </p:spPr>
        <p:txBody>
          <a:bodyPr>
            <a:normAutofit/>
          </a:bodyPr>
          <a:lstStyle/>
          <a:p>
            <a:pPr algn="l"/>
            <a:r>
              <a:rPr lang="hy-AM" sz="4000" dirty="0" smtClean="0"/>
              <a:t>2․ Ի՞նչ որոշեց Հերովդեսը՝ իմանալով Հիսուսի ծննդյան մասին․</a:t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>                            </a:t>
            </a:r>
            <a:r>
              <a:rPr lang="hy-AM" sz="2800" dirty="0" smtClean="0"/>
              <a:t>ա․  մանկանը գողանալ</a:t>
            </a:r>
            <a:br>
              <a:rPr lang="hy-AM" sz="2800" dirty="0" smtClean="0"/>
            </a:br>
            <a:r>
              <a:rPr lang="hy-AM" sz="2800" dirty="0" smtClean="0"/>
              <a:t>                                        բ․   մանկանը պահել պալատում</a:t>
            </a:r>
            <a:br>
              <a:rPr lang="hy-AM" sz="2800" dirty="0" smtClean="0"/>
            </a:br>
            <a:r>
              <a:rPr lang="hy-AM" sz="2800" dirty="0" smtClean="0"/>
              <a:t>                                        գ․   մանկանը սպանել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74564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728" y="947016"/>
            <a:ext cx="10515600" cy="5407602"/>
          </a:xfrm>
        </p:spPr>
        <p:txBody>
          <a:bodyPr/>
          <a:lstStyle/>
          <a:p>
            <a:pPr algn="ctr"/>
            <a:r>
              <a:rPr lang="hy-AM" dirty="0"/>
              <a:t>գ․   մանկանը սպանել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511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184"/>
          </a:xfrm>
        </p:spPr>
        <p:txBody>
          <a:bodyPr>
            <a:normAutofit/>
          </a:bodyPr>
          <a:lstStyle/>
          <a:p>
            <a:pPr algn="l"/>
            <a:r>
              <a:rPr lang="hy-AM" sz="4000" dirty="0" smtClean="0"/>
              <a:t>3․ Ո՞վ էր 13-րդ առաքյալը․</a:t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4000" dirty="0" smtClean="0"/>
              <a:t>                                  </a:t>
            </a:r>
            <a:r>
              <a:rPr lang="hy-AM" sz="2800" dirty="0" smtClean="0"/>
              <a:t>ա․  Մատաթիան</a:t>
            </a:r>
            <a:br>
              <a:rPr lang="hy-AM" sz="2800" dirty="0" smtClean="0"/>
            </a:br>
            <a:r>
              <a:rPr lang="hy-AM" sz="2800" dirty="0" smtClean="0"/>
              <a:t>                                                բ․   Պողոսը</a:t>
            </a:r>
            <a:br>
              <a:rPr lang="hy-AM" sz="2800" dirty="0" smtClean="0"/>
            </a:br>
            <a:r>
              <a:rPr lang="hy-AM" sz="2800" dirty="0" smtClean="0"/>
              <a:t>                                                գ․   Բառնաբասը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92301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7130"/>
          </a:xfrm>
        </p:spPr>
        <p:txBody>
          <a:bodyPr/>
          <a:lstStyle/>
          <a:p>
            <a:pPr algn="ctr"/>
            <a:r>
              <a:rPr lang="hy-AM" dirty="0"/>
              <a:t> բ․   Պողոսը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21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87166"/>
          </a:xfrm>
        </p:spPr>
        <p:txBody>
          <a:bodyPr>
            <a:normAutofit/>
          </a:bodyPr>
          <a:lstStyle/>
          <a:p>
            <a:pPr algn="ctr"/>
            <a:r>
              <a:rPr lang="hy-AM" dirty="0"/>
              <a:t>1․ </a:t>
            </a:r>
            <a:r>
              <a:rPr lang="hy-AM" dirty="0" smtClean="0"/>
              <a:t>Քանի՞ </a:t>
            </a:r>
            <a:r>
              <a:rPr lang="hy-AM" dirty="0"/>
              <a:t>տարի հրեա պատանիներն </a:t>
            </a:r>
            <a:r>
              <a:rPr lang="hy-AM" dirty="0" smtClean="0"/>
              <a:t>անցկացրի </a:t>
            </a:r>
            <a:r>
              <a:rPr lang="hy-AM" dirty="0"/>
              <a:t>արքունի </a:t>
            </a:r>
            <a:r>
              <a:rPr lang="hy-AM" dirty="0" smtClean="0"/>
              <a:t>դպրոցում․</a:t>
            </a:r>
            <a:br>
              <a:rPr lang="hy-AM" dirty="0" smtClean="0"/>
            </a:br>
            <a:r>
              <a:rPr lang="hy-AM" dirty="0"/>
              <a:t/>
            </a:r>
            <a:br>
              <a:rPr lang="hy-AM" dirty="0"/>
            </a:br>
            <a:r>
              <a:rPr lang="hy-AM" dirty="0" smtClean="0"/>
              <a:t/>
            </a:r>
            <a:br>
              <a:rPr lang="hy-AM" dirty="0" smtClean="0"/>
            </a:br>
            <a:r>
              <a:rPr lang="hy-AM" sz="3200" dirty="0" smtClean="0"/>
              <a:t>ա․   1 տարի</a:t>
            </a:r>
            <a:br>
              <a:rPr lang="hy-AM" sz="3200" dirty="0" smtClean="0"/>
            </a:br>
            <a:r>
              <a:rPr lang="hy-AM" sz="3200" dirty="0" smtClean="0"/>
              <a:t>բ․    3 տարի</a:t>
            </a:r>
            <a:r>
              <a:rPr lang="hy-AM" sz="3200" dirty="0"/>
              <a:t/>
            </a:r>
            <a:br>
              <a:rPr lang="hy-AM" sz="3200" dirty="0"/>
            </a:br>
            <a:r>
              <a:rPr lang="hy-AM" sz="3200" dirty="0" smtClean="0"/>
              <a:t>գ․    7 տարի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309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46148"/>
          </a:xfrm>
        </p:spPr>
        <p:txBody>
          <a:bodyPr>
            <a:normAutofit/>
          </a:bodyPr>
          <a:lstStyle/>
          <a:p>
            <a:pPr algn="ctr"/>
            <a:r>
              <a:rPr lang="hy-AM" sz="4000" dirty="0" smtClean="0"/>
              <a:t>3․ Քանի՞ հոգի էին առաջին սարկավագները․</a:t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2800" dirty="0" smtClean="0"/>
              <a:t>ա․  3</a:t>
            </a:r>
            <a:br>
              <a:rPr lang="hy-AM" sz="2800" dirty="0" smtClean="0"/>
            </a:br>
            <a:r>
              <a:rPr lang="hy-AM" sz="2800" dirty="0" smtClean="0"/>
              <a:t>բ․   7</a:t>
            </a:r>
            <a:br>
              <a:rPr lang="hy-AM" sz="2800" dirty="0" smtClean="0"/>
            </a:br>
            <a:r>
              <a:rPr lang="hy-AM" sz="2800" dirty="0" smtClean="0"/>
              <a:t>գ․72</a:t>
            </a:r>
            <a:r>
              <a:rPr lang="hy-AM" sz="4000" dirty="0" smtClean="0"/>
              <a:t/>
            </a:r>
            <a:br>
              <a:rPr lang="hy-AM" sz="4000" dirty="0" smtClean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13379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64620"/>
          </a:xfrm>
        </p:spPr>
        <p:txBody>
          <a:bodyPr/>
          <a:lstStyle/>
          <a:p>
            <a:pPr algn="ctr"/>
            <a:r>
              <a:rPr lang="hy-AM" dirty="0"/>
              <a:t>բ․   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237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26075"/>
          </a:xfrm>
        </p:spPr>
        <p:txBody>
          <a:bodyPr>
            <a:normAutofit/>
          </a:bodyPr>
          <a:lstStyle/>
          <a:p>
            <a:pPr algn="l"/>
            <a:r>
              <a:rPr lang="hy-AM" sz="4000" dirty="0" smtClean="0"/>
              <a:t>3․ Ովքե՞ր եկան Հոբին տեսության․</a:t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4000" dirty="0" smtClean="0"/>
              <a:t>                             </a:t>
            </a:r>
            <a:r>
              <a:rPr lang="hy-AM" sz="2800" dirty="0" smtClean="0"/>
              <a:t>ա․  երեք ընկերները</a:t>
            </a:r>
            <a:br>
              <a:rPr lang="hy-AM" sz="2800" dirty="0" smtClean="0"/>
            </a:br>
            <a:r>
              <a:rPr lang="hy-AM" sz="2800" dirty="0" smtClean="0"/>
              <a:t>                                          բ․   հրեշտակները</a:t>
            </a:r>
            <a:br>
              <a:rPr lang="hy-AM" sz="2800" dirty="0" smtClean="0"/>
            </a:br>
            <a:r>
              <a:rPr lang="hy-AM" sz="2800" dirty="0" smtClean="0"/>
              <a:t>                                          գ․   ծառաները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99509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4002"/>
          </a:xfrm>
        </p:spPr>
        <p:txBody>
          <a:bodyPr>
            <a:normAutofit/>
          </a:bodyPr>
          <a:lstStyle/>
          <a:p>
            <a:pPr algn="ctr"/>
            <a:r>
              <a:rPr lang="hy-AM" sz="6000" dirty="0" smtClean="0"/>
              <a:t> </a:t>
            </a:r>
            <a:r>
              <a:rPr lang="hy-AM" dirty="0"/>
              <a:t>ա․  երեք ընկերները</a:t>
            </a:r>
            <a:br>
              <a:rPr lang="hy-AM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38511"/>
          </a:xfrm>
        </p:spPr>
        <p:txBody>
          <a:bodyPr>
            <a:normAutofit/>
          </a:bodyPr>
          <a:lstStyle/>
          <a:p>
            <a:pPr algn="ctr"/>
            <a:r>
              <a:rPr lang="hy-AM" sz="4000" dirty="0" smtClean="0"/>
              <a:t>3․ Քանի՞սն են ընդհանրական նամակները․</a:t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2800" dirty="0" smtClean="0"/>
              <a:t>ա․ 14</a:t>
            </a:r>
            <a:br>
              <a:rPr lang="hy-AM" sz="2800" dirty="0" smtClean="0"/>
            </a:br>
            <a:r>
              <a:rPr lang="hy-AM" sz="2800" dirty="0" smtClean="0"/>
              <a:t>բ․    3</a:t>
            </a:r>
            <a:br>
              <a:rPr lang="hy-AM" sz="2800" dirty="0" smtClean="0"/>
            </a:br>
            <a:r>
              <a:rPr lang="hy-AM" sz="2800" dirty="0" smtClean="0"/>
              <a:t>գ․   7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68611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5748"/>
          </a:xfrm>
        </p:spPr>
        <p:txBody>
          <a:bodyPr/>
          <a:lstStyle/>
          <a:p>
            <a:pPr algn="ctr"/>
            <a:r>
              <a:rPr lang="hy-AM" dirty="0"/>
              <a:t>գ․   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37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84330"/>
          </a:xfrm>
        </p:spPr>
        <p:txBody>
          <a:bodyPr>
            <a:normAutofit/>
          </a:bodyPr>
          <a:lstStyle/>
          <a:p>
            <a:pPr algn="l"/>
            <a:r>
              <a:rPr lang="hy-AM" sz="4000" dirty="0" smtClean="0"/>
              <a:t>4․ Հինգ հազարի կերակրման համար քանի՞ հաց և քանի՞ ձուկ կար նախապես․</a:t>
            </a: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>                          </a:t>
            </a:r>
            <a:r>
              <a:rPr lang="hy-AM" sz="2800" dirty="0" smtClean="0"/>
              <a:t>ա․  հինգ հաց և երկու ձուկ</a:t>
            </a:r>
            <a:br>
              <a:rPr lang="hy-AM" sz="2800" dirty="0" smtClean="0"/>
            </a:br>
            <a:r>
              <a:rPr lang="hy-AM" sz="2800" dirty="0" smtClean="0"/>
              <a:t>                                      բ․    յոթ նկանակ</a:t>
            </a:r>
            <a:br>
              <a:rPr lang="hy-AM" sz="2800" dirty="0" smtClean="0"/>
            </a:br>
            <a:r>
              <a:rPr lang="hy-AM" sz="2800" dirty="0" smtClean="0"/>
              <a:t>                                      գ․   ոչինչ չկար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513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1930"/>
          </a:xfrm>
        </p:spPr>
        <p:txBody>
          <a:bodyPr/>
          <a:lstStyle/>
          <a:p>
            <a:pPr algn="ctr"/>
            <a:r>
              <a:rPr lang="hy-AM" dirty="0"/>
              <a:t>ա․  հինգ հաց և երկու ձուկ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94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9275"/>
          </a:xfrm>
        </p:spPr>
        <p:txBody>
          <a:bodyPr>
            <a:normAutofit/>
          </a:bodyPr>
          <a:lstStyle/>
          <a:p>
            <a:r>
              <a:rPr lang="hy-AM" sz="4000" dirty="0" smtClean="0"/>
              <a:t>4․ Ինչի՞ մասին է Ծննդոց գիրքը․</a:t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2800" dirty="0" smtClean="0"/>
              <a:t>ա․   Իսրայելի՝ Ավետյաց երկիր մտնելու</a:t>
            </a:r>
            <a:br>
              <a:rPr lang="hy-AM" sz="2800" dirty="0" smtClean="0"/>
            </a:br>
            <a:r>
              <a:rPr lang="hy-AM" sz="2800" dirty="0" smtClean="0"/>
              <a:t>բ․    Մովսիսական Օրենքի ստեղծման</a:t>
            </a:r>
            <a:br>
              <a:rPr lang="hy-AM" sz="2800" dirty="0" smtClean="0"/>
            </a:br>
            <a:r>
              <a:rPr lang="hy-AM" sz="2800" dirty="0" smtClean="0"/>
              <a:t>գ․    Աշխարհի արարումից մինչև Եգիպտոսում Իսրայելի հաստատվելը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8445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87530"/>
          </a:xfrm>
        </p:spPr>
        <p:txBody>
          <a:bodyPr/>
          <a:lstStyle/>
          <a:p>
            <a:pPr algn="ctr"/>
            <a:r>
              <a:rPr lang="hy-AM" dirty="0"/>
              <a:t>գ․    Աշխարհի արարումից մինչև Եգիպտոսում Իսրայելի հաստատվելը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457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50584"/>
          </a:xfrm>
        </p:spPr>
        <p:txBody>
          <a:bodyPr/>
          <a:lstStyle/>
          <a:p>
            <a:pPr algn="ctr"/>
            <a:r>
              <a:rPr lang="hy-AM" dirty="0"/>
              <a:t>բ․    3 տարի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9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06002"/>
          </a:xfrm>
        </p:spPr>
        <p:txBody>
          <a:bodyPr>
            <a:normAutofit/>
          </a:bodyPr>
          <a:lstStyle/>
          <a:p>
            <a:pPr algn="ctr"/>
            <a:r>
              <a:rPr lang="hy-AM" sz="4000" dirty="0" smtClean="0"/>
              <a:t>4․ Ո՞վ էր Մովսեսի կինը․</a:t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2800" dirty="0" smtClean="0"/>
              <a:t>ա․      Մեղքան</a:t>
            </a:r>
            <a:br>
              <a:rPr lang="hy-AM" sz="2800" dirty="0" smtClean="0"/>
            </a:br>
            <a:r>
              <a:rPr lang="hy-AM" sz="2800" dirty="0" smtClean="0"/>
              <a:t>բ․   Սեփորան</a:t>
            </a:r>
            <a:br>
              <a:rPr lang="hy-AM" sz="2800" dirty="0" smtClean="0"/>
            </a:br>
            <a:r>
              <a:rPr lang="hy-AM" sz="2800" dirty="0" smtClean="0"/>
              <a:t>գ․   Մարիամը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96037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8657"/>
          </a:xfrm>
        </p:spPr>
        <p:txBody>
          <a:bodyPr/>
          <a:lstStyle/>
          <a:p>
            <a:pPr algn="ctr"/>
            <a:r>
              <a:rPr lang="hy-AM" dirty="0"/>
              <a:t>բ․   Սեփորան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380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8657"/>
          </a:xfrm>
        </p:spPr>
        <p:txBody>
          <a:bodyPr>
            <a:normAutofit/>
          </a:bodyPr>
          <a:lstStyle/>
          <a:p>
            <a:pPr algn="l"/>
            <a:r>
              <a:rPr lang="hy-AM" sz="4000" dirty="0" smtClean="0"/>
              <a:t>5․ Հիսուսն ու՞մ աղջկան հարություն տվեց․</a:t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4000" dirty="0" smtClean="0"/>
              <a:t>                             </a:t>
            </a:r>
            <a:r>
              <a:rPr lang="hy-AM" sz="2800" dirty="0" smtClean="0"/>
              <a:t>ա․  Զակքեոսի</a:t>
            </a:r>
            <a:br>
              <a:rPr lang="hy-AM" sz="2800" dirty="0" smtClean="0"/>
            </a:br>
            <a:r>
              <a:rPr lang="hy-AM" sz="2800" dirty="0" smtClean="0"/>
              <a:t>                                         բ․   Հայրոսի</a:t>
            </a:r>
            <a:br>
              <a:rPr lang="hy-AM" sz="2800" dirty="0" smtClean="0"/>
            </a:br>
            <a:r>
              <a:rPr lang="hy-AM" sz="2800" dirty="0" smtClean="0"/>
              <a:t>                                         գ․   հարյուրապետի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03232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4002"/>
          </a:xfrm>
        </p:spPr>
        <p:txBody>
          <a:bodyPr/>
          <a:lstStyle/>
          <a:p>
            <a:pPr algn="ctr"/>
            <a:r>
              <a:rPr lang="hy-AM" dirty="0"/>
              <a:t> բ․   Հայրոսի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470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4002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5</a:t>
            </a:r>
            <a:r>
              <a:rPr lang="hy-AM" sz="4000" dirty="0" smtClean="0"/>
              <a:t>․ Ի՞նչ է նշանակում &lt;&lt;Էմմանուել&gt;&gt;․</a:t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4000" dirty="0" smtClean="0"/>
              <a:t>                            </a:t>
            </a:r>
            <a:r>
              <a:rPr lang="hy-AM" sz="2800" dirty="0" smtClean="0"/>
              <a:t>ա․  Աստված մեզ հետ է</a:t>
            </a:r>
            <a:br>
              <a:rPr lang="hy-AM" sz="2800" dirty="0" smtClean="0"/>
            </a:br>
            <a:r>
              <a:rPr lang="hy-AM" sz="2800" dirty="0" smtClean="0"/>
              <a:t>                                        բ․   Աստված մեր պահապանն է</a:t>
            </a:r>
            <a:br>
              <a:rPr lang="hy-AM" sz="2800" dirty="0" smtClean="0"/>
            </a:br>
            <a:r>
              <a:rPr lang="hy-AM" sz="2800" dirty="0" smtClean="0"/>
              <a:t>                                        գ․   Աստված մեզ փրկում է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98121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8039"/>
          </a:xfrm>
        </p:spPr>
        <p:txBody>
          <a:bodyPr/>
          <a:lstStyle/>
          <a:p>
            <a:pPr algn="ctr"/>
            <a:r>
              <a:rPr lang="hy-AM" sz="6000" dirty="0"/>
              <a:t> </a:t>
            </a:r>
            <a:r>
              <a:rPr lang="hy-AM" dirty="0"/>
              <a:t>ա․  Աստված մեզ հետ է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186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262255"/>
          </a:xfrm>
        </p:spPr>
        <p:txBody>
          <a:bodyPr>
            <a:normAutofit/>
          </a:bodyPr>
          <a:lstStyle/>
          <a:p>
            <a:pPr algn="l"/>
            <a:r>
              <a:rPr lang="hy-AM" sz="4000" dirty="0" smtClean="0"/>
              <a:t>5․ Ո՞վ հերովդեսից ուզեց Հովհաննես Մկրտչի գլուխը․</a:t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4000" dirty="0" smtClean="0"/>
              <a:t>                                </a:t>
            </a:r>
            <a:r>
              <a:rPr lang="hy-AM" sz="2800" dirty="0" smtClean="0"/>
              <a:t>ա․  Հերովդիան</a:t>
            </a:r>
            <a:br>
              <a:rPr lang="hy-AM" sz="2800" dirty="0" smtClean="0"/>
            </a:br>
            <a:r>
              <a:rPr lang="hy-AM" sz="2800" dirty="0" smtClean="0"/>
              <a:t>                                              բ․   Հերովդիայի դուստրը</a:t>
            </a:r>
            <a:br>
              <a:rPr lang="hy-AM" sz="2800" dirty="0" smtClean="0"/>
            </a:br>
            <a:r>
              <a:rPr lang="hy-AM" sz="2800" dirty="0" smtClean="0"/>
              <a:t>                                              գ․   Պիղատոսը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99428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1093"/>
          </a:xfrm>
        </p:spPr>
        <p:txBody>
          <a:bodyPr/>
          <a:lstStyle/>
          <a:p>
            <a:pPr algn="ctr"/>
            <a:r>
              <a:rPr lang="hy-AM" dirty="0"/>
              <a:t> բ․ Հերովդիայի դուստրը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2397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6366"/>
          </a:xfrm>
        </p:spPr>
        <p:txBody>
          <a:bodyPr>
            <a:normAutofit/>
          </a:bodyPr>
          <a:lstStyle/>
          <a:p>
            <a:pPr algn="ctr"/>
            <a:r>
              <a:rPr lang="hy-AM" sz="4000" dirty="0" smtClean="0"/>
              <a:t>5․ Ո՞վ էր Դեբորան․</a:t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2800" dirty="0" smtClean="0"/>
              <a:t>ա․      իսրայելացիների թշնամին</a:t>
            </a:r>
            <a:br>
              <a:rPr lang="hy-AM" sz="2800" dirty="0" smtClean="0"/>
            </a:br>
            <a:r>
              <a:rPr lang="hy-AM" sz="2800" dirty="0" smtClean="0"/>
              <a:t>բ․   իսրայելացիների դատավորը</a:t>
            </a:r>
            <a:br>
              <a:rPr lang="hy-AM" sz="2800" dirty="0" smtClean="0"/>
            </a:br>
            <a:r>
              <a:rPr lang="hy-AM" sz="2800" dirty="0" smtClean="0"/>
              <a:t>գ․ հեթանոսական աստվածուհի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94541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04766"/>
          </a:xfrm>
        </p:spPr>
        <p:txBody>
          <a:bodyPr/>
          <a:lstStyle/>
          <a:p>
            <a:pPr algn="ctr"/>
            <a:r>
              <a:rPr lang="hy-AM" dirty="0"/>
              <a:t>բ․   իսրայելացիների դատավորը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63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84330"/>
          </a:xfrm>
        </p:spPr>
        <p:txBody>
          <a:bodyPr/>
          <a:lstStyle/>
          <a:p>
            <a:pPr algn="ctr"/>
            <a:r>
              <a:rPr lang="hy-AM" dirty="0" smtClean="0"/>
              <a:t>1․ Քանի՞ տարեկան էր Հիսուսի հարություն տված աղջիկը․  </a:t>
            </a:r>
            <a:br>
              <a:rPr lang="hy-AM" dirty="0" smtClean="0"/>
            </a:br>
            <a:r>
              <a:rPr lang="hy-AM" dirty="0" smtClean="0"/>
              <a:t>        </a:t>
            </a:r>
            <a:br>
              <a:rPr lang="hy-AM" dirty="0" smtClean="0"/>
            </a:br>
            <a:r>
              <a:rPr lang="hy-AM" dirty="0" smtClean="0"/>
              <a:t> </a:t>
            </a:r>
            <a:r>
              <a:rPr lang="hy-AM" sz="2800" dirty="0" smtClean="0"/>
              <a:t>ա․   5                 </a:t>
            </a:r>
            <a:br>
              <a:rPr lang="hy-AM" sz="2800" dirty="0" smtClean="0"/>
            </a:br>
            <a:r>
              <a:rPr lang="hy-AM" sz="2800" dirty="0"/>
              <a:t> </a:t>
            </a:r>
            <a:r>
              <a:rPr lang="hy-AM" sz="2800" dirty="0" smtClean="0"/>
              <a:t> բ․  12</a:t>
            </a:r>
            <a:br>
              <a:rPr lang="hy-AM" sz="2800" dirty="0" smtClean="0"/>
            </a:br>
            <a:r>
              <a:rPr lang="hy-AM" sz="2800" dirty="0"/>
              <a:t> </a:t>
            </a:r>
            <a:r>
              <a:rPr lang="hy-AM" sz="2800" dirty="0" smtClean="0"/>
              <a:t> գ․    7                      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9295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304800"/>
            <a:ext cx="10515600" cy="6724073"/>
          </a:xfrm>
        </p:spPr>
        <p:txBody>
          <a:bodyPr>
            <a:normAutofit/>
          </a:bodyPr>
          <a:lstStyle/>
          <a:p>
            <a:pPr algn="l"/>
            <a:r>
              <a:rPr lang="hy-AM" sz="4000" dirty="0" smtClean="0"/>
              <a:t>6․ Հրեաներն իրենց ու՞մ որդիներն են համարում․</a:t>
            </a: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>                                  </a:t>
            </a:r>
            <a:r>
              <a:rPr lang="hy-AM" sz="2800" dirty="0" smtClean="0"/>
              <a:t>ա․  Ադամի</a:t>
            </a:r>
            <a:br>
              <a:rPr lang="hy-AM" sz="2800" dirty="0" smtClean="0"/>
            </a:br>
            <a:r>
              <a:rPr lang="hy-AM" sz="2800" dirty="0" smtClean="0"/>
              <a:t>                                                 բ․   Նոյի</a:t>
            </a:r>
            <a:br>
              <a:rPr lang="hy-AM" sz="2800" dirty="0" smtClean="0"/>
            </a:br>
            <a:r>
              <a:rPr lang="hy-AM" sz="2800" dirty="0" smtClean="0"/>
              <a:t>                                                 գ․   Աբրահամի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838665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6584"/>
          </a:xfrm>
        </p:spPr>
        <p:txBody>
          <a:bodyPr/>
          <a:lstStyle/>
          <a:p>
            <a:pPr algn="ctr"/>
            <a:r>
              <a:rPr lang="hy-AM" dirty="0"/>
              <a:t>գ․   Աբրահամի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7834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6511"/>
          </a:xfrm>
        </p:spPr>
        <p:txBody>
          <a:bodyPr>
            <a:normAutofit/>
          </a:bodyPr>
          <a:lstStyle/>
          <a:p>
            <a:pPr algn="l"/>
            <a:r>
              <a:rPr lang="hy-AM" sz="4000" dirty="0" smtClean="0"/>
              <a:t>6․ Ինչպե՞ս պատժվեց Ղովտի կինը հրեշտակներին չլսելու պատճառով․</a:t>
            </a: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4000" dirty="0" smtClean="0"/>
              <a:t>                                  </a:t>
            </a:r>
            <a:r>
              <a:rPr lang="hy-AM" sz="2800" dirty="0" smtClean="0"/>
              <a:t>ա․համրացավ</a:t>
            </a:r>
            <a:br>
              <a:rPr lang="hy-AM" sz="2800" dirty="0" smtClean="0"/>
            </a:br>
            <a:r>
              <a:rPr lang="hy-AM" sz="2800" dirty="0" smtClean="0"/>
              <a:t>                                                բ․ աղեարձան դարձավ</a:t>
            </a:r>
            <a:br>
              <a:rPr lang="hy-AM" sz="2800" dirty="0" smtClean="0"/>
            </a:br>
            <a:r>
              <a:rPr lang="hy-AM" sz="2800" dirty="0" smtClean="0"/>
              <a:t>                                                գ․ կուրացավ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122067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0766"/>
          </a:xfrm>
        </p:spPr>
        <p:txBody>
          <a:bodyPr/>
          <a:lstStyle/>
          <a:p>
            <a:pPr algn="ctr"/>
            <a:r>
              <a:rPr lang="hy-AM" dirty="0"/>
              <a:t> բ․ աղեարձան դարձավ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429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4911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6</a:t>
            </a:r>
            <a:r>
              <a:rPr lang="hy-AM" sz="4000" dirty="0" smtClean="0"/>
              <a:t>․ Ո՞վ Սամսոնին մատնեց թշնամու ձեռքը․</a:t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4000" dirty="0" smtClean="0"/>
              <a:t>                                  </a:t>
            </a:r>
            <a:r>
              <a:rPr lang="hy-AM" sz="2800" dirty="0" smtClean="0"/>
              <a:t>ա․ Դեբորան</a:t>
            </a:r>
            <a:br>
              <a:rPr lang="hy-AM" sz="2800" dirty="0" smtClean="0"/>
            </a:br>
            <a:r>
              <a:rPr lang="hy-AM" sz="2800" dirty="0" smtClean="0"/>
              <a:t>                                                 բ․  Լիան</a:t>
            </a:r>
            <a:br>
              <a:rPr lang="hy-AM" sz="2800" dirty="0" smtClean="0"/>
            </a:br>
            <a:r>
              <a:rPr lang="hy-AM" sz="2800" dirty="0" smtClean="0"/>
              <a:t>                                                 գ․  Դալիլան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600650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5893"/>
          </a:xfrm>
        </p:spPr>
        <p:txBody>
          <a:bodyPr/>
          <a:lstStyle/>
          <a:p>
            <a:pPr algn="ctr"/>
            <a:r>
              <a:rPr lang="hy-AM" dirty="0"/>
              <a:t>գ․  Դալիլան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7121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53784"/>
          </a:xfrm>
        </p:spPr>
        <p:txBody>
          <a:bodyPr>
            <a:normAutofit/>
          </a:bodyPr>
          <a:lstStyle/>
          <a:p>
            <a:pPr algn="l"/>
            <a:r>
              <a:rPr lang="hy-AM" sz="4000" dirty="0" smtClean="0"/>
              <a:t>6․ Ո՞ր մեղքը չի ներվում․</a:t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4000" dirty="0" smtClean="0"/>
              <a:t>                           </a:t>
            </a:r>
            <a:r>
              <a:rPr lang="hy-AM" sz="2800" dirty="0" smtClean="0"/>
              <a:t>ա․  մահացու մեղքը</a:t>
            </a:r>
            <a:br>
              <a:rPr lang="hy-AM" sz="2800" dirty="0" smtClean="0"/>
            </a:br>
            <a:r>
              <a:rPr lang="hy-AM" sz="2800" dirty="0" smtClean="0"/>
              <a:t>                                      բ․   Սուրբ Հոգուն հայհոյելը</a:t>
            </a:r>
            <a:br>
              <a:rPr lang="hy-AM" sz="2800" dirty="0" smtClean="0"/>
            </a:br>
            <a:r>
              <a:rPr lang="hy-AM" sz="2800" dirty="0" smtClean="0"/>
              <a:t>                                      գ․   ընկերոջը հայհոյելը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115366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11166"/>
          </a:xfrm>
        </p:spPr>
        <p:txBody>
          <a:bodyPr/>
          <a:lstStyle/>
          <a:p>
            <a:pPr algn="ctr"/>
            <a:r>
              <a:rPr lang="hy-AM" dirty="0"/>
              <a:t> բ․   Սուրբ Հոգուն հայհոյելը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1386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86293"/>
          </a:xfrm>
        </p:spPr>
        <p:txBody>
          <a:bodyPr>
            <a:normAutofit/>
          </a:bodyPr>
          <a:lstStyle/>
          <a:p>
            <a:r>
              <a:rPr lang="hy-AM" sz="4000" dirty="0" smtClean="0"/>
              <a:t>7․ Ինչի՞ մասին է Օրենքի Երկրորդումը գիրքը․</a:t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2800" dirty="0" smtClean="0"/>
              <a:t>ա․  անապատում իսրայելացիների մարդահամարի</a:t>
            </a:r>
            <a:br>
              <a:rPr lang="hy-AM" sz="2800" dirty="0" smtClean="0"/>
            </a:br>
            <a:r>
              <a:rPr lang="hy-AM" sz="2800" dirty="0" smtClean="0"/>
              <a:t>բ․   նախորդ գրքերից որոշ իրողությունների կրկնության և Հեսուի առաջնորդ նշանակման</a:t>
            </a:r>
            <a:br>
              <a:rPr lang="hy-AM" sz="2800" dirty="0" smtClean="0"/>
            </a:br>
            <a:r>
              <a:rPr lang="hy-AM" sz="2800" dirty="0" smtClean="0"/>
              <a:t>գ․   իսրայելացիների՝ անապատական ցեղերի դեմ մարտի </a:t>
            </a:r>
            <a:r>
              <a:rPr lang="hy-AM" sz="4000" dirty="0" smtClean="0"/>
              <a:t/>
            </a:r>
            <a:br>
              <a:rPr lang="hy-AM" sz="4000" dirty="0" smtClean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379964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2693"/>
          </a:xfrm>
        </p:spPr>
        <p:txBody>
          <a:bodyPr>
            <a:normAutofit/>
          </a:bodyPr>
          <a:lstStyle/>
          <a:p>
            <a:pPr algn="ctr"/>
            <a:r>
              <a:rPr lang="hy-AM" dirty="0"/>
              <a:t>բ․   նախորդ գրքերից որոշ իրողությունների կրկնության և Հեսուի առաջնորդ նշանակման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534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33711"/>
          </a:xfrm>
        </p:spPr>
        <p:txBody>
          <a:bodyPr/>
          <a:lstStyle/>
          <a:p>
            <a:pPr algn="ctr"/>
            <a:r>
              <a:rPr lang="hy-AM" dirty="0"/>
              <a:t>բ․ 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9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64655"/>
            <a:ext cx="10515600" cy="6613237"/>
          </a:xfrm>
        </p:spPr>
        <p:txBody>
          <a:bodyPr>
            <a:normAutofit/>
          </a:bodyPr>
          <a:lstStyle/>
          <a:p>
            <a:pPr algn="l"/>
            <a:r>
              <a:rPr lang="hy-AM" sz="4000" dirty="0" smtClean="0"/>
              <a:t>7․ Ու՞մ հաղթեց Գեդեոնը․</a:t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4000" dirty="0" smtClean="0"/>
              <a:t>                            </a:t>
            </a:r>
            <a:r>
              <a:rPr lang="hy-AM" sz="2800" dirty="0" smtClean="0"/>
              <a:t>ա․  մադիանացիներին</a:t>
            </a:r>
            <a:br>
              <a:rPr lang="hy-AM" sz="2800" dirty="0" smtClean="0"/>
            </a:br>
            <a:r>
              <a:rPr lang="hy-AM" sz="2800" dirty="0" smtClean="0"/>
              <a:t>                                        բ․   փղշտացիներին</a:t>
            </a:r>
            <a:br>
              <a:rPr lang="hy-AM" sz="2800" dirty="0" smtClean="0"/>
            </a:br>
            <a:r>
              <a:rPr lang="hy-AM" sz="2800" dirty="0" smtClean="0"/>
              <a:t>                                        գ․   գաբավոնացիներին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132328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4148"/>
          </a:xfrm>
        </p:spPr>
        <p:txBody>
          <a:bodyPr/>
          <a:lstStyle/>
          <a:p>
            <a:pPr algn="ctr"/>
            <a:r>
              <a:rPr lang="hy-AM" sz="6000" dirty="0"/>
              <a:t> </a:t>
            </a:r>
            <a:r>
              <a:rPr lang="hy-AM" dirty="0"/>
              <a:t>ա․  մադիանացիներին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8128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12435"/>
            <a:ext cx="10515600" cy="6567054"/>
          </a:xfrm>
        </p:spPr>
        <p:txBody>
          <a:bodyPr>
            <a:normAutofit/>
          </a:bodyPr>
          <a:lstStyle/>
          <a:p>
            <a:pPr algn="l"/>
            <a:r>
              <a:rPr lang="hy-AM" sz="4000" dirty="0" smtClean="0"/>
              <a:t>7․ Ովքե՞ր էին հարկահավաքները </a:t>
            </a:r>
            <a:r>
              <a:rPr lang="en-US" sz="4000" dirty="0" smtClean="0"/>
              <a:t>(</a:t>
            </a:r>
            <a:r>
              <a:rPr lang="hy-AM" sz="4000" dirty="0" smtClean="0"/>
              <a:t>մաքսավորները</a:t>
            </a:r>
            <a:r>
              <a:rPr lang="en-US" sz="4000" dirty="0" smtClean="0"/>
              <a:t>)</a:t>
            </a:r>
            <a:r>
              <a:rPr lang="hy-AM" sz="4000" dirty="0" smtClean="0"/>
              <a:t> Նոր Կտակարանում․</a:t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>                              </a:t>
            </a:r>
            <a:br>
              <a:rPr lang="hy-AM" sz="4000" dirty="0" smtClean="0"/>
            </a:br>
            <a:r>
              <a:rPr lang="hy-AM" sz="4000" dirty="0"/>
              <a:t> </a:t>
            </a:r>
            <a:r>
              <a:rPr lang="hy-AM" sz="4000" dirty="0" smtClean="0"/>
              <a:t>                             </a:t>
            </a:r>
            <a:r>
              <a:rPr lang="hy-AM" sz="2800" dirty="0" smtClean="0"/>
              <a:t>ա․ հրեա պաշտոնյաներ</a:t>
            </a:r>
            <a:br>
              <a:rPr lang="hy-AM" sz="2800" dirty="0" smtClean="0"/>
            </a:br>
            <a:r>
              <a:rPr lang="hy-AM" sz="2800" dirty="0" smtClean="0"/>
              <a:t>                                           բ․  հռոմեական պաշտոնյաներ</a:t>
            </a:r>
            <a:br>
              <a:rPr lang="hy-AM" sz="2800" dirty="0" smtClean="0"/>
            </a:br>
            <a:r>
              <a:rPr lang="hy-AM" sz="2800" dirty="0" smtClean="0"/>
              <a:t>                                           գ․  հունական պաշտոնյաներ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047984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12402"/>
          </a:xfrm>
        </p:spPr>
        <p:txBody>
          <a:bodyPr/>
          <a:lstStyle/>
          <a:p>
            <a:pPr algn="ctr"/>
            <a:r>
              <a:rPr lang="hy-AM" sz="6000" dirty="0"/>
              <a:t> </a:t>
            </a:r>
            <a:r>
              <a:rPr lang="hy-AM" dirty="0"/>
              <a:t>ա․ հրեա պաշտոնյաներ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8527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33711"/>
          </a:xfrm>
        </p:spPr>
        <p:txBody>
          <a:bodyPr>
            <a:normAutofit/>
          </a:bodyPr>
          <a:lstStyle/>
          <a:p>
            <a:pPr algn="ctr"/>
            <a:r>
              <a:rPr lang="hy-AM" sz="4000" dirty="0" smtClean="0"/>
              <a:t>7․ Քանի՞ հոգի էին առաքյալները․</a:t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2800" dirty="0" smtClean="0"/>
              <a:t>ա․ 48</a:t>
            </a:r>
            <a:br>
              <a:rPr lang="hy-AM" sz="2800" dirty="0" smtClean="0"/>
            </a:br>
            <a:r>
              <a:rPr lang="hy-AM" sz="2800" dirty="0" smtClean="0"/>
              <a:t>բ․ 24</a:t>
            </a:r>
            <a:br>
              <a:rPr lang="hy-AM" sz="2800" dirty="0" smtClean="0"/>
            </a:br>
            <a:r>
              <a:rPr lang="hy-AM" sz="2800" dirty="0" smtClean="0"/>
              <a:t>գ․ 12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149879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1020"/>
          </a:xfrm>
        </p:spPr>
        <p:txBody>
          <a:bodyPr/>
          <a:lstStyle/>
          <a:p>
            <a:pPr algn="ctr"/>
            <a:r>
              <a:rPr lang="hy-AM" dirty="0"/>
              <a:t>գ․ 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7402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2364"/>
            <a:ext cx="10515600" cy="6086763"/>
          </a:xfrm>
        </p:spPr>
        <p:txBody>
          <a:bodyPr>
            <a:normAutofit/>
          </a:bodyPr>
          <a:lstStyle/>
          <a:p>
            <a:pPr algn="l"/>
            <a:r>
              <a:rPr lang="hy-AM" sz="4000" dirty="0" smtClean="0"/>
              <a:t>8․ Ո՞ր թագավորը Եսայի մարգարեի միջնորդությամբ փրկվեց․</a:t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4000" dirty="0" smtClean="0"/>
              <a:t>                                    </a:t>
            </a:r>
            <a:r>
              <a:rPr lang="hy-AM" sz="2800" dirty="0" smtClean="0"/>
              <a:t>ա․ Եզեկիա</a:t>
            </a:r>
            <a:br>
              <a:rPr lang="hy-AM" sz="2800" dirty="0" smtClean="0"/>
            </a:br>
            <a:r>
              <a:rPr lang="hy-AM" sz="2800" dirty="0" smtClean="0"/>
              <a:t>                                                    բ․ Աքազ</a:t>
            </a:r>
            <a:br>
              <a:rPr lang="hy-AM" sz="2800" dirty="0" smtClean="0"/>
            </a:br>
            <a:r>
              <a:rPr lang="hy-AM" sz="2800" dirty="0" smtClean="0"/>
              <a:t>                                                    գ․ Մանասե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0649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4002"/>
          </a:xfrm>
        </p:spPr>
        <p:txBody>
          <a:bodyPr/>
          <a:lstStyle/>
          <a:p>
            <a:pPr algn="ctr"/>
            <a:r>
              <a:rPr lang="hy-AM" dirty="0"/>
              <a:t>ա․ Եզեկիա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0337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498763"/>
            <a:ext cx="10515600" cy="7356764"/>
          </a:xfrm>
        </p:spPr>
        <p:txBody>
          <a:bodyPr>
            <a:normAutofit/>
          </a:bodyPr>
          <a:lstStyle/>
          <a:p>
            <a:r>
              <a:rPr lang="hy-AM" sz="4000" dirty="0" smtClean="0"/>
              <a:t>8․ Ովքե՞ր էին մարգարեները․</a:t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2800" dirty="0" smtClean="0"/>
              <a:t>ա․ իմաստուններ</a:t>
            </a:r>
            <a:br>
              <a:rPr lang="hy-AM" sz="2800" dirty="0" smtClean="0"/>
            </a:br>
            <a:r>
              <a:rPr lang="hy-AM" sz="2800" dirty="0" smtClean="0"/>
              <a:t>բ․  Աստծու խոսքը ժողովրդին փոխանցողներ</a:t>
            </a:r>
            <a:br>
              <a:rPr lang="hy-AM" sz="2800" dirty="0" smtClean="0"/>
            </a:br>
            <a:r>
              <a:rPr lang="hy-AM" sz="2800" dirty="0" smtClean="0"/>
              <a:t>գ․  գուշակներ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902116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72620"/>
          </a:xfrm>
        </p:spPr>
        <p:txBody>
          <a:bodyPr/>
          <a:lstStyle/>
          <a:p>
            <a:pPr algn="ctr"/>
            <a:r>
              <a:rPr lang="hy-AM" dirty="0"/>
              <a:t>բ․  Աստծու խոսքը ժողովրդին փոխանցողներ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73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582" y="88034"/>
            <a:ext cx="10515600" cy="4631747"/>
          </a:xfrm>
        </p:spPr>
        <p:txBody>
          <a:bodyPr>
            <a:normAutofit fontScale="90000"/>
          </a:bodyPr>
          <a:lstStyle/>
          <a:p>
            <a:pPr algn="l"/>
            <a:r>
              <a:rPr lang="hy-AM" dirty="0" smtClean="0"/>
              <a:t/>
            </a:r>
            <a:br>
              <a:rPr lang="hy-AM" dirty="0" smtClean="0"/>
            </a:br>
            <a:r>
              <a:rPr lang="hy-AM" dirty="0"/>
              <a:t/>
            </a:r>
            <a:br>
              <a:rPr lang="hy-AM" dirty="0"/>
            </a:br>
            <a:r>
              <a:rPr lang="hy-AM" dirty="0" smtClean="0"/>
              <a:t>1․ Իսրայելացիներն անապատում ի՞նչ   պատրաստեցին Աստծու հետ հաղորդակցվելու համար․        </a:t>
            </a:r>
            <a:br>
              <a:rPr lang="hy-AM" dirty="0" smtClean="0"/>
            </a:br>
            <a:r>
              <a:rPr lang="hy-AM" dirty="0"/>
              <a:t/>
            </a:r>
            <a:br>
              <a:rPr lang="hy-AM" dirty="0"/>
            </a:br>
            <a:r>
              <a:rPr lang="hy-AM" dirty="0" smtClean="0"/>
              <a:t>                             </a:t>
            </a:r>
            <a:r>
              <a:rPr lang="hy-AM" sz="3100" dirty="0" smtClean="0"/>
              <a:t>ա․ Ուխտի տապական</a:t>
            </a:r>
            <a:r>
              <a:rPr lang="hy-AM" sz="3100" dirty="0"/>
              <a:t/>
            </a:r>
            <a:br>
              <a:rPr lang="hy-AM" sz="3100" dirty="0"/>
            </a:br>
            <a:r>
              <a:rPr lang="hy-AM" sz="3100" dirty="0" smtClean="0"/>
              <a:t>                                          բ․  </a:t>
            </a:r>
            <a:r>
              <a:rPr lang="hy-AM" sz="3100" dirty="0" smtClean="0"/>
              <a:t>Զոհասեղան</a:t>
            </a:r>
            <a:r>
              <a:rPr lang="hy-AM" sz="3100" dirty="0" smtClean="0"/>
              <a:t/>
            </a:r>
            <a:br>
              <a:rPr lang="hy-AM" sz="3100" dirty="0" smtClean="0"/>
            </a:br>
            <a:r>
              <a:rPr lang="hy-AM" sz="3100" dirty="0" smtClean="0"/>
              <a:t>                                          գ․ Վկայության խորան</a:t>
            </a:r>
            <a:r>
              <a:rPr lang="hy-AM" dirty="0" smtClean="0"/>
              <a:t/>
            </a:r>
            <a:br>
              <a:rPr lang="hy-AM" dirty="0" smtClean="0"/>
            </a:br>
            <a:r>
              <a:rPr lang="hy-AM" dirty="0"/>
              <a:t> </a:t>
            </a:r>
            <a:r>
              <a:rPr lang="hy-AM" dirty="0" smtClean="0"/>
              <a:t>                                   </a:t>
            </a:r>
            <a:r>
              <a:rPr lang="hy-AM" sz="3100" dirty="0" smtClean="0"/>
              <a:t/>
            </a:r>
            <a:br>
              <a:rPr lang="hy-AM" sz="3100" dirty="0" smtClean="0"/>
            </a:br>
            <a:r>
              <a:rPr lang="hy-AM" sz="3100" dirty="0" smtClean="0"/>
              <a:t>                                     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5939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637309"/>
            <a:ext cx="10515600" cy="7495309"/>
          </a:xfrm>
        </p:spPr>
        <p:txBody>
          <a:bodyPr>
            <a:normAutofit/>
          </a:bodyPr>
          <a:lstStyle/>
          <a:p>
            <a:pPr algn="l"/>
            <a:r>
              <a:rPr lang="hy-AM" sz="4000" dirty="0" smtClean="0"/>
              <a:t>8․ Ի՞նչ ենք հասկանում &lt;&lt;Կտակարան&gt;&gt; ասելով․</a:t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4000" dirty="0" smtClean="0"/>
              <a:t>                        </a:t>
            </a:r>
            <a:r>
              <a:rPr lang="hy-AM" sz="2800" dirty="0" smtClean="0"/>
              <a:t>ա․ գրքերի ժողովածու</a:t>
            </a:r>
            <a:br>
              <a:rPr lang="hy-AM" sz="2800" dirty="0" smtClean="0"/>
            </a:br>
            <a:r>
              <a:rPr lang="hy-AM" sz="2800" dirty="0" smtClean="0"/>
              <a:t>                                  բ․  դաշինքի վավերագիր</a:t>
            </a:r>
            <a:br>
              <a:rPr lang="hy-AM" sz="2800" dirty="0" smtClean="0"/>
            </a:br>
            <a:r>
              <a:rPr lang="hy-AM" sz="2800" dirty="0" smtClean="0"/>
              <a:t>                                  գ․  իրավաբանական փաստաթուղթ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425459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8184"/>
          </a:xfrm>
        </p:spPr>
        <p:txBody>
          <a:bodyPr/>
          <a:lstStyle/>
          <a:p>
            <a:pPr algn="ctr"/>
            <a:r>
              <a:rPr lang="hy-AM" dirty="0"/>
              <a:t>բ․  դաշինքի վավերագիր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7406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613236"/>
          </a:xfrm>
        </p:spPr>
        <p:txBody>
          <a:bodyPr>
            <a:normAutofit/>
          </a:bodyPr>
          <a:lstStyle/>
          <a:p>
            <a:pPr algn="ctr"/>
            <a:r>
              <a:rPr lang="hy-AM" sz="4000" dirty="0"/>
              <a:t>8</a:t>
            </a:r>
            <a:r>
              <a:rPr lang="hy-AM" sz="4000" dirty="0" smtClean="0"/>
              <a:t>․ Ի՞նչ է նշանակում Վուլգաթա․</a:t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2800" dirty="0" smtClean="0"/>
              <a:t>ա․     դասական</a:t>
            </a:r>
            <a:br>
              <a:rPr lang="hy-AM" sz="2800" dirty="0" smtClean="0"/>
            </a:br>
            <a:r>
              <a:rPr lang="hy-AM" sz="2800" dirty="0" smtClean="0"/>
              <a:t>բ․ մեկնողական</a:t>
            </a:r>
            <a:br>
              <a:rPr lang="hy-AM" sz="2800" dirty="0" smtClean="0"/>
            </a:br>
            <a:r>
              <a:rPr lang="hy-AM" sz="2800" dirty="0" smtClean="0"/>
              <a:t>գ․ հասարակաց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960688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224704"/>
          </a:xfrm>
        </p:spPr>
        <p:txBody>
          <a:bodyPr/>
          <a:lstStyle/>
          <a:p>
            <a:r>
              <a:rPr lang="hy-AM" dirty="0"/>
              <a:t>գ․ հասարակաց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278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480291"/>
            <a:ext cx="10515600" cy="6871855"/>
          </a:xfrm>
        </p:spPr>
        <p:txBody>
          <a:bodyPr>
            <a:normAutofit/>
          </a:bodyPr>
          <a:lstStyle/>
          <a:p>
            <a:pPr algn="ctr"/>
            <a:r>
              <a:rPr lang="hy-AM" sz="4000" dirty="0" smtClean="0"/>
              <a:t>9․ Ե՞րբ է տպագրվել հայերեն առաջին Աստվածաշունչը․</a:t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2800" dirty="0" smtClean="0"/>
              <a:t>ա․ 1512թ․</a:t>
            </a:r>
            <a:br>
              <a:rPr lang="hy-AM" sz="2800" dirty="0" smtClean="0"/>
            </a:br>
            <a:r>
              <a:rPr lang="hy-AM" sz="2800" dirty="0" smtClean="0"/>
              <a:t>բ․ 1666թ․</a:t>
            </a:r>
            <a:br>
              <a:rPr lang="hy-AM" sz="2800" dirty="0" smtClean="0"/>
            </a:br>
            <a:r>
              <a:rPr lang="hy-AM" sz="2800" dirty="0" smtClean="0"/>
              <a:t>գ․ 1805թ․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58220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99093"/>
          </a:xfrm>
        </p:spPr>
        <p:txBody>
          <a:bodyPr/>
          <a:lstStyle/>
          <a:p>
            <a:pPr algn="ctr"/>
            <a:r>
              <a:rPr lang="hy-AM" dirty="0"/>
              <a:t>բ․ 1666թ․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0891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75491"/>
            <a:ext cx="10515600" cy="6816436"/>
          </a:xfrm>
        </p:spPr>
        <p:txBody>
          <a:bodyPr>
            <a:normAutofit/>
          </a:bodyPr>
          <a:lstStyle/>
          <a:p>
            <a:pPr algn="ctr"/>
            <a:r>
              <a:rPr lang="hy-AM" sz="4000" dirty="0" smtClean="0"/>
              <a:t>9․ Աստված քանի՞ օրում արարեց աշխարհը․</a:t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2800" dirty="0" smtClean="0"/>
              <a:t>ա․ 6</a:t>
            </a:r>
            <a:br>
              <a:rPr lang="hy-AM" sz="2800" dirty="0" smtClean="0"/>
            </a:br>
            <a:r>
              <a:rPr lang="hy-AM" sz="2800" dirty="0" smtClean="0"/>
              <a:t>բ․ 7</a:t>
            </a:r>
            <a:br>
              <a:rPr lang="hy-AM" sz="2800" dirty="0" smtClean="0"/>
            </a:br>
            <a:r>
              <a:rPr lang="hy-AM" sz="2800" dirty="0" smtClean="0"/>
              <a:t>գ․ 4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485087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74220"/>
          </a:xfrm>
        </p:spPr>
        <p:txBody>
          <a:bodyPr/>
          <a:lstStyle/>
          <a:p>
            <a:pPr algn="ctr"/>
            <a:r>
              <a:rPr lang="hy-AM" dirty="0"/>
              <a:t>ա․ 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251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1020"/>
          </a:xfrm>
        </p:spPr>
        <p:txBody>
          <a:bodyPr>
            <a:normAutofit/>
          </a:bodyPr>
          <a:lstStyle/>
          <a:p>
            <a:pPr algn="ctr"/>
            <a:r>
              <a:rPr lang="hy-AM" sz="4000" dirty="0" smtClean="0"/>
              <a:t>9․ Ո՞վ էր Իսրայելի առաջին թագավորը․</a:t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2800" dirty="0" smtClean="0"/>
              <a:t>ա․ Դավիթը</a:t>
            </a:r>
            <a:br>
              <a:rPr lang="hy-AM" sz="2800" dirty="0" smtClean="0"/>
            </a:br>
            <a:r>
              <a:rPr lang="hy-AM" sz="2800" dirty="0" smtClean="0"/>
              <a:t>բ․ Սաղմոնը</a:t>
            </a:r>
            <a:br>
              <a:rPr lang="hy-AM" sz="2800" dirty="0" smtClean="0"/>
            </a:br>
            <a:r>
              <a:rPr lang="hy-AM" sz="2800" dirty="0" smtClean="0"/>
              <a:t>գ․ Սավուղը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397841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38875"/>
          </a:xfrm>
        </p:spPr>
        <p:txBody>
          <a:bodyPr/>
          <a:lstStyle/>
          <a:p>
            <a:pPr algn="ctr"/>
            <a:r>
              <a:rPr lang="hy-AM" dirty="0"/>
              <a:t>գ․ Սավուղը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304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44548"/>
          </a:xfrm>
        </p:spPr>
        <p:txBody>
          <a:bodyPr/>
          <a:lstStyle/>
          <a:p>
            <a:pPr algn="ctr"/>
            <a:r>
              <a:rPr lang="hy-AM" dirty="0"/>
              <a:t>գ․   Վկայության խորան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98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613236"/>
          </a:xfrm>
        </p:spPr>
        <p:txBody>
          <a:bodyPr>
            <a:normAutofit/>
          </a:bodyPr>
          <a:lstStyle/>
          <a:p>
            <a:pPr algn="l"/>
            <a:r>
              <a:rPr lang="hy-AM" sz="4000" dirty="0" smtClean="0"/>
              <a:t>9․ Ո՞վ մնաց Նոյեմիի հետ․</a:t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4000" dirty="0" smtClean="0"/>
              <a:t>                                 </a:t>
            </a:r>
            <a:r>
              <a:rPr lang="hy-AM" sz="2800" dirty="0" smtClean="0"/>
              <a:t>ա․ Օրփան</a:t>
            </a:r>
            <a:br>
              <a:rPr lang="hy-AM" sz="2800" dirty="0" smtClean="0"/>
            </a:br>
            <a:r>
              <a:rPr lang="hy-AM" sz="2800" dirty="0" smtClean="0"/>
              <a:t>                                               բ․  Հռութը</a:t>
            </a:r>
            <a:br>
              <a:rPr lang="hy-AM" sz="2800" dirty="0" smtClean="0"/>
            </a:br>
            <a:r>
              <a:rPr lang="hy-AM" sz="2800" dirty="0" smtClean="0"/>
              <a:t>                                               գ․  երկուսն էլ հեռացան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191824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32475"/>
          </a:xfrm>
        </p:spPr>
        <p:txBody>
          <a:bodyPr/>
          <a:lstStyle/>
          <a:p>
            <a:pPr algn="ctr"/>
            <a:r>
              <a:rPr lang="hy-AM" dirty="0"/>
              <a:t> բ․  Հռութը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0316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77091"/>
            <a:ext cx="10515600" cy="6816436"/>
          </a:xfrm>
        </p:spPr>
        <p:txBody>
          <a:bodyPr>
            <a:normAutofit/>
          </a:bodyPr>
          <a:lstStyle/>
          <a:p>
            <a:pPr algn="ctr"/>
            <a:r>
              <a:rPr lang="hy-AM" sz="4000" dirty="0" smtClean="0"/>
              <a:t>10․ Իսահակն ու՞մ կնության առավ․</a:t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2800" dirty="0" smtClean="0"/>
              <a:t>ա․    Ռաքելին</a:t>
            </a:r>
            <a:br>
              <a:rPr lang="hy-AM" sz="2800" dirty="0" smtClean="0"/>
            </a:br>
            <a:r>
              <a:rPr lang="hy-AM" sz="2800" dirty="0" smtClean="0"/>
              <a:t>բ․  Ռեբեկաին</a:t>
            </a:r>
            <a:br>
              <a:rPr lang="hy-AM" sz="2800" dirty="0" smtClean="0"/>
            </a:br>
            <a:r>
              <a:rPr lang="hy-AM" sz="2800" dirty="0" smtClean="0"/>
              <a:t>գ․    Շավային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013495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7966"/>
          </a:xfrm>
        </p:spPr>
        <p:txBody>
          <a:bodyPr/>
          <a:lstStyle/>
          <a:p>
            <a:pPr algn="ctr"/>
            <a:r>
              <a:rPr lang="hy-AM" dirty="0"/>
              <a:t>բ․  Ռեբեկաին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4428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0039"/>
          </a:xfrm>
        </p:spPr>
        <p:txBody>
          <a:bodyPr>
            <a:normAutofit/>
          </a:bodyPr>
          <a:lstStyle/>
          <a:p>
            <a:pPr algn="ctr"/>
            <a:r>
              <a:rPr lang="hy-AM" sz="4000" dirty="0" smtClean="0"/>
              <a:t>10․ Ի՞նչ է Վուլգաթան․</a:t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2800" dirty="0" smtClean="0"/>
              <a:t>ա․ Աստվածաշնչի ասորերեն թարգմանությունը</a:t>
            </a:r>
            <a:br>
              <a:rPr lang="hy-AM" sz="2800" dirty="0" smtClean="0"/>
            </a:br>
            <a:r>
              <a:rPr lang="hy-AM" sz="2800" dirty="0" smtClean="0"/>
              <a:t>բ․  Աստվածաշնչի լատիներեն թարգմանություն</a:t>
            </a:r>
            <a:br>
              <a:rPr lang="hy-AM" sz="2800" dirty="0" smtClean="0"/>
            </a:br>
            <a:r>
              <a:rPr lang="hy-AM" sz="2800" dirty="0" smtClean="0"/>
              <a:t>գ․    </a:t>
            </a:r>
            <a:r>
              <a:rPr lang="hy-AM" sz="2800" dirty="0"/>
              <a:t>Աստվածաշնչի </a:t>
            </a:r>
            <a:r>
              <a:rPr lang="hy-AM" sz="2800" dirty="0" smtClean="0"/>
              <a:t>հունարեն </a:t>
            </a:r>
            <a:r>
              <a:rPr lang="hy-AM" sz="2800" dirty="0"/>
              <a:t>թարգմանություն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088758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6984"/>
          </a:xfrm>
        </p:spPr>
        <p:txBody>
          <a:bodyPr/>
          <a:lstStyle/>
          <a:p>
            <a:pPr algn="ctr"/>
            <a:r>
              <a:rPr lang="hy-AM" dirty="0"/>
              <a:t>բ․  Աստվածաշնչի լատիներեն թարգմանություն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2930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0875"/>
          </a:xfrm>
        </p:spPr>
        <p:txBody>
          <a:bodyPr>
            <a:normAutofit/>
          </a:bodyPr>
          <a:lstStyle/>
          <a:p>
            <a:pPr algn="l"/>
            <a:r>
              <a:rPr lang="hy-AM" sz="4000" dirty="0" smtClean="0"/>
              <a:t>10․ Ու՞մ մայրն էր Աննան․</a:t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4000" dirty="0" smtClean="0"/>
              <a:t>                          </a:t>
            </a:r>
            <a:r>
              <a:rPr lang="hy-AM" sz="2800" dirty="0" smtClean="0"/>
              <a:t>ա․ Դավիթ թագավորի</a:t>
            </a:r>
            <a:br>
              <a:rPr lang="hy-AM" sz="2800" dirty="0" smtClean="0"/>
            </a:br>
            <a:r>
              <a:rPr lang="hy-AM" sz="2800" dirty="0" smtClean="0"/>
              <a:t>                                     բ․  Օփնի և Փենեես եղբայրների</a:t>
            </a:r>
            <a:br>
              <a:rPr lang="hy-AM" sz="2800" dirty="0" smtClean="0"/>
            </a:br>
            <a:r>
              <a:rPr lang="hy-AM" sz="2800" dirty="0" smtClean="0"/>
              <a:t>                                     գ․  Սամուել մարգարեի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777142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72620"/>
          </a:xfrm>
        </p:spPr>
        <p:txBody>
          <a:bodyPr/>
          <a:lstStyle/>
          <a:p>
            <a:pPr algn="ctr"/>
            <a:r>
              <a:rPr lang="hy-AM" dirty="0"/>
              <a:t>գ․  Սամուել մարգարեի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5929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>
            <a:normAutofit/>
          </a:bodyPr>
          <a:lstStyle/>
          <a:p>
            <a:r>
              <a:rPr lang="hy-AM" sz="4000" dirty="0" smtClean="0"/>
              <a:t>10․ Ի՞նչ լեզվով է գրվել Նոր Կտակարանը․</a:t>
            </a:r>
            <a:br>
              <a:rPr lang="hy-AM" sz="4000" dirty="0" smtClean="0"/>
            </a:br>
            <a:r>
              <a:rPr lang="hy-AM" sz="4000" dirty="0"/>
              <a:t/>
            </a:r>
            <a:br>
              <a:rPr lang="hy-AM" sz="4000" dirty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2800" dirty="0" smtClean="0"/>
              <a:t>ա․ </a:t>
            </a:r>
            <a:r>
              <a:rPr lang="hy-AM" sz="2800" dirty="0" smtClean="0"/>
              <a:t>արամեերեն</a:t>
            </a:r>
            <a:r>
              <a:rPr lang="hy-AM" sz="2800" dirty="0" smtClean="0"/>
              <a:t/>
            </a:r>
            <a:br>
              <a:rPr lang="hy-AM" sz="2800" dirty="0" smtClean="0"/>
            </a:br>
            <a:r>
              <a:rPr lang="hy-AM" sz="2800" smtClean="0"/>
              <a:t>բ</a:t>
            </a:r>
            <a:r>
              <a:rPr lang="hy-AM" sz="2800" smtClean="0"/>
              <a:t>․     հունարեն </a:t>
            </a:r>
            <a:r>
              <a:rPr lang="hy-AM" sz="2800" dirty="0" smtClean="0"/>
              <a:t/>
            </a:r>
            <a:br>
              <a:rPr lang="hy-AM" sz="2800" dirty="0" smtClean="0"/>
            </a:br>
            <a:r>
              <a:rPr lang="hy-AM" sz="2800" dirty="0" smtClean="0"/>
              <a:t>գ</a:t>
            </a:r>
            <a:r>
              <a:rPr lang="hy-AM" sz="2800" smtClean="0"/>
              <a:t>․ </a:t>
            </a:r>
            <a:r>
              <a:rPr lang="hy-AM" sz="2800" smtClean="0"/>
              <a:t>  եբրայերեն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946387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615104"/>
          </a:xfrm>
        </p:spPr>
        <p:txBody>
          <a:bodyPr/>
          <a:lstStyle/>
          <a:p>
            <a:r>
              <a:rPr lang="hy-AM" dirty="0"/>
              <a:t>բ․հունարեն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629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72620"/>
          </a:xfrm>
        </p:spPr>
        <p:txBody>
          <a:bodyPr/>
          <a:lstStyle/>
          <a:p>
            <a:pPr algn="l"/>
            <a:r>
              <a:rPr lang="hy-AM" sz="4000" dirty="0"/>
              <a:t>1․ Հիսուսն ինչի՞ վրա նստած մտավ Երուսաղեմ</a:t>
            </a:r>
            <a:r>
              <a:rPr lang="hy-AM" sz="4000" dirty="0" smtClean="0"/>
              <a:t>․</a:t>
            </a:r>
            <a:r>
              <a:rPr lang="hy-AM" dirty="0" smtClean="0"/>
              <a:t/>
            </a:r>
            <a:br>
              <a:rPr lang="hy-AM" dirty="0" smtClean="0"/>
            </a:br>
            <a:r>
              <a:rPr lang="hy-AM" dirty="0"/>
              <a:t/>
            </a:r>
            <a:br>
              <a:rPr lang="hy-AM" dirty="0"/>
            </a:br>
            <a:r>
              <a:rPr lang="hy-AM" dirty="0" smtClean="0"/>
              <a:t/>
            </a:r>
            <a:br>
              <a:rPr lang="hy-AM" dirty="0" smtClean="0"/>
            </a:br>
            <a:r>
              <a:rPr lang="hy-AM" dirty="0" smtClean="0"/>
              <a:t>                                 </a:t>
            </a:r>
            <a:r>
              <a:rPr lang="hy-AM" sz="2800" dirty="0" smtClean="0"/>
              <a:t>ա․  ուղտի</a:t>
            </a:r>
            <a:br>
              <a:rPr lang="hy-AM" sz="2800" dirty="0" smtClean="0"/>
            </a:br>
            <a:r>
              <a:rPr lang="hy-AM" sz="2800" dirty="0" smtClean="0"/>
              <a:t>                                                    բ․   ձիու</a:t>
            </a:r>
            <a:br>
              <a:rPr lang="hy-AM" sz="2800" dirty="0" smtClean="0"/>
            </a:br>
            <a:r>
              <a:rPr lang="hy-AM" sz="2800" dirty="0" smtClean="0"/>
              <a:t>                                                    գ․   ավանակի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498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86293"/>
          </a:xfrm>
        </p:spPr>
        <p:txBody>
          <a:bodyPr/>
          <a:lstStyle/>
          <a:p>
            <a:pPr algn="ctr"/>
            <a:r>
              <a:rPr lang="en-US" dirty="0" smtClean="0"/>
              <a:t>II</a:t>
            </a:r>
            <a:r>
              <a:rPr lang="hy-AM" dirty="0" smtClean="0"/>
              <a:t> ՓՈՒԼ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0053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5530"/>
          </a:xfrm>
        </p:spPr>
        <p:txBody>
          <a:bodyPr/>
          <a:lstStyle/>
          <a:p>
            <a:pPr algn="ctr"/>
            <a:r>
              <a:rPr lang="hy-AM" dirty="0" smtClean="0"/>
              <a:t>1․ Աստված ու՞մ հետ համեմատեց իսրայելացիներին․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64599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4148"/>
          </a:xfrm>
        </p:spPr>
        <p:txBody>
          <a:bodyPr/>
          <a:lstStyle/>
          <a:p>
            <a:pPr algn="ctr"/>
            <a:r>
              <a:rPr lang="hy-AM" dirty="0"/>
              <a:t>ա</a:t>
            </a:r>
            <a:r>
              <a:rPr lang="hy-AM" dirty="0" smtClean="0"/>
              <a:t>նհավատարիմ կնոջ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33001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00" y="1283855"/>
            <a:ext cx="10515600" cy="4119418"/>
          </a:xfrm>
        </p:spPr>
        <p:txBody>
          <a:bodyPr/>
          <a:lstStyle/>
          <a:p>
            <a:pPr algn="ctr"/>
            <a:r>
              <a:rPr lang="hy-AM" dirty="0" smtClean="0"/>
              <a:t>1․ Ո՞րն է Քրիստոսի ծննդավայրը․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19752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75457"/>
          </a:xfrm>
        </p:spPr>
        <p:txBody>
          <a:bodyPr/>
          <a:lstStyle/>
          <a:p>
            <a:pPr algn="ctr"/>
            <a:r>
              <a:rPr lang="hy-AM" dirty="0" smtClean="0"/>
              <a:t>Բեթղեհեմ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85578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36911"/>
          </a:xfrm>
        </p:spPr>
        <p:txBody>
          <a:bodyPr/>
          <a:lstStyle/>
          <a:p>
            <a:pPr algn="ctr"/>
            <a:r>
              <a:rPr lang="hy-AM" dirty="0" smtClean="0"/>
              <a:t>1․ Ո՞րն է Նոյի առաջին գործը տապանից դուրս գալուց․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36364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4002"/>
          </a:xfrm>
        </p:spPr>
        <p:txBody>
          <a:bodyPr/>
          <a:lstStyle/>
          <a:p>
            <a:pPr algn="ctr"/>
            <a:r>
              <a:rPr lang="hy-AM" dirty="0"/>
              <a:t>զ</a:t>
            </a:r>
            <a:r>
              <a:rPr lang="hy-AM" dirty="0" smtClean="0"/>
              <a:t>ոհասեղան կառուցեց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4067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74220"/>
          </a:xfrm>
        </p:spPr>
        <p:txBody>
          <a:bodyPr/>
          <a:lstStyle/>
          <a:p>
            <a:pPr algn="ctr"/>
            <a:r>
              <a:rPr lang="hy-AM" dirty="0" smtClean="0"/>
              <a:t>1․ Անառակ կինն ինչո՞վ թրջեց Հիսուսի ոտքերը․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55140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8657"/>
          </a:xfrm>
        </p:spPr>
        <p:txBody>
          <a:bodyPr/>
          <a:lstStyle/>
          <a:p>
            <a:pPr algn="ctr"/>
            <a:r>
              <a:rPr lang="hy-AM" dirty="0" smtClean="0"/>
              <a:t>արցունքներով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40637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8584"/>
          </a:xfrm>
        </p:spPr>
        <p:txBody>
          <a:bodyPr/>
          <a:lstStyle/>
          <a:p>
            <a:pPr algn="ctr"/>
            <a:r>
              <a:rPr lang="hy-AM" dirty="0" smtClean="0"/>
              <a:t>2․ Ի՞նչ է նշանակում &lt;&lt;Քրիստոս&gt;&gt;․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923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33711"/>
          </a:xfrm>
        </p:spPr>
        <p:txBody>
          <a:bodyPr/>
          <a:lstStyle/>
          <a:p>
            <a:pPr algn="ctr"/>
            <a:r>
              <a:rPr lang="hy-AM" dirty="0"/>
              <a:t>գ․   ավանակի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11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9639"/>
          </a:xfrm>
        </p:spPr>
        <p:txBody>
          <a:bodyPr/>
          <a:lstStyle/>
          <a:p>
            <a:pPr algn="ctr"/>
            <a:r>
              <a:rPr lang="hy-AM" dirty="0" smtClean="0"/>
              <a:t>Օծյալ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78655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6366"/>
          </a:xfrm>
        </p:spPr>
        <p:txBody>
          <a:bodyPr/>
          <a:lstStyle/>
          <a:p>
            <a:pPr algn="ctr"/>
            <a:r>
              <a:rPr lang="hy-AM" dirty="0" smtClean="0"/>
              <a:t>2․ Փորձությունը հաղթահարելուց հետո Հոբը քանի՞ տղա և աղջիկ ունեցավ․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32885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1784"/>
          </a:xfrm>
        </p:spPr>
        <p:txBody>
          <a:bodyPr/>
          <a:lstStyle/>
          <a:p>
            <a:pPr algn="ctr"/>
            <a:r>
              <a:rPr lang="hy-AM" dirty="0" smtClean="0"/>
              <a:t>7 տղա 3 աղջիկ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73344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0039"/>
          </a:xfrm>
        </p:spPr>
        <p:txBody>
          <a:bodyPr/>
          <a:lstStyle/>
          <a:p>
            <a:pPr algn="ctr"/>
            <a:r>
              <a:rPr lang="hy-AM" dirty="0" smtClean="0"/>
              <a:t>2․ Ո՞վ էր Բահաղը․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72979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1711"/>
          </a:xfrm>
        </p:spPr>
        <p:txBody>
          <a:bodyPr/>
          <a:lstStyle/>
          <a:p>
            <a:pPr algn="ctr"/>
            <a:r>
              <a:rPr lang="hy-AM" dirty="0" smtClean="0"/>
              <a:t>Քանանական աստված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0730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61420"/>
          </a:xfrm>
        </p:spPr>
        <p:txBody>
          <a:bodyPr/>
          <a:lstStyle/>
          <a:p>
            <a:pPr algn="ctr"/>
            <a:r>
              <a:rPr lang="hy-AM" dirty="0" smtClean="0"/>
              <a:t>2․ Ի՞նչ հիվանդությունից փրկվեց Նեեման Ասորին․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5795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7893"/>
          </a:xfrm>
        </p:spPr>
        <p:txBody>
          <a:bodyPr/>
          <a:lstStyle/>
          <a:p>
            <a:pPr algn="ctr"/>
            <a:r>
              <a:rPr lang="hy-AM" dirty="0" smtClean="0"/>
              <a:t>Բորոտություն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06941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33711"/>
          </a:xfrm>
        </p:spPr>
        <p:txBody>
          <a:bodyPr/>
          <a:lstStyle/>
          <a:p>
            <a:pPr algn="ctr"/>
            <a:r>
              <a:rPr lang="hy-AM" dirty="0" smtClean="0"/>
              <a:t>3․ Ո՞վ առաջինը նահատակվեց Հիսուսին վկայելու համար․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20358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50948"/>
          </a:xfrm>
        </p:spPr>
        <p:txBody>
          <a:bodyPr/>
          <a:lstStyle/>
          <a:p>
            <a:pPr algn="ctr"/>
            <a:r>
              <a:rPr lang="hy-AM" dirty="0" smtClean="0"/>
              <a:t>Ստեփանոս Նախավկան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64570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8802"/>
          </a:xfrm>
        </p:spPr>
        <p:txBody>
          <a:bodyPr/>
          <a:lstStyle/>
          <a:p>
            <a:pPr algn="ctr"/>
            <a:r>
              <a:rPr lang="hy-AM" dirty="0" smtClean="0"/>
              <a:t>3․ Ինչու՞ է կոչվում Յոթանասնից թարգմանություն․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890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249</TotalTime>
  <Words>894</Words>
  <Application>Microsoft Office PowerPoint</Application>
  <PresentationFormat>Широкоэкранный</PresentationFormat>
  <Paragraphs>145</Paragraphs>
  <Slides>145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145</vt:i4>
      </vt:variant>
    </vt:vector>
  </HeadingPairs>
  <TitlesOfParts>
    <vt:vector size="148" baseType="lpstr">
      <vt:lpstr>Arial</vt:lpstr>
      <vt:lpstr>Garamond</vt:lpstr>
      <vt:lpstr>Натуральные материалы</vt:lpstr>
      <vt:lpstr>I ՓՈՒԼ</vt:lpstr>
      <vt:lpstr>1․ Քանի՞ տարի հրեա պատանիներն անցկացրի արքունի դպրոցում․   ա․   1 տարի բ․    3 տարի գ․    7 տարի</vt:lpstr>
      <vt:lpstr>բ․    3 տարի</vt:lpstr>
      <vt:lpstr>1․ Քանի՞ տարեկան էր Հիսուսի հարություն տված աղջիկը․             ա․   5                    բ․  12   գ․    7                          </vt:lpstr>
      <vt:lpstr>բ․ 12</vt:lpstr>
      <vt:lpstr>  1․ Իսրայելացիներն անապատում ի՞նչ   պատրաստեցին Աստծու հետ հաղորդակցվելու համար․                                       ա․ Ուխտի տապական                                           բ․  Զոհասեղան                                           գ․ Վկայության խորան                                                                           </vt:lpstr>
      <vt:lpstr>գ․   Վկայության խորան</vt:lpstr>
      <vt:lpstr>1․ Հիսուսն ինչի՞ վրա նստած մտավ Երուսաղեմ․                                    ա․  ուղտի                                                     բ․   ձիու                                                     գ․   ավանակի</vt:lpstr>
      <vt:lpstr>գ․   ավանակի</vt:lpstr>
      <vt:lpstr>2․ Ի՞նչ է նշանակում &lt;&lt;րաբբի&gt;&gt;․                                        ա․  քարոզիչ                                                     բ․   ուսուցիչ                                                     գ․   փրկիչ</vt:lpstr>
      <vt:lpstr>բ․   ուսուցիչ</vt:lpstr>
      <vt:lpstr>2․ Ինչի՞ մասին է Թվեր գիրքը․   ա․   անապատում իսրայելացիների մարդահամարի և 40-ամյա դեգերումների բ․    իսրայելացիների՝ Ավետյաց երկիր մուտքի գ․    իսրայելացիների՝ Եգիպտոսից ելքի</vt:lpstr>
      <vt:lpstr>ա․  անապատում իսրայելացիների մարդահամարի և 40-ամյա դեգերումների</vt:lpstr>
      <vt:lpstr>2․ Ո՞վ է գրել Առակների գիրքը․   ա․   Դավիթ թագավորը բ․ Սողոմոն թագավորը գ․   Սիրաք իմաստունը </vt:lpstr>
      <vt:lpstr>բ․ Սողոմոն թագավորը</vt:lpstr>
      <vt:lpstr>2․ Ի՞նչ որոշեց Հերովդեսը՝ իմանալով Հիսուսի ծննդյան մասին․                               ա․  մանկանը գողանալ                                         բ․   մանկանը պահել պալատում                                         գ․   մանկանը սպանել</vt:lpstr>
      <vt:lpstr>գ․   մանկանը սպանել</vt:lpstr>
      <vt:lpstr>3․ Ո՞վ էր 13-րդ առաքյալը․                                     ա․  Մատաթիան                                                 բ․   Պողոսը                                                 գ․   Բառնաբասը</vt:lpstr>
      <vt:lpstr> բ․   Պողոսը</vt:lpstr>
      <vt:lpstr>3․ Քանի՞ հոգի էին առաջին սարկավագները․   ա․  3 բ․   7 գ․72 </vt:lpstr>
      <vt:lpstr>բ․   7</vt:lpstr>
      <vt:lpstr>3․ Ովքե՞ր եկան Հոբին տեսության․                                ա․  երեք ընկերները                                           բ․   հրեշտակները                                           գ․   ծառաները</vt:lpstr>
      <vt:lpstr> ա․  երեք ընկերները </vt:lpstr>
      <vt:lpstr>3․ Քանի՞սն են ընդհանրական նամակները․   ա․ 14 բ․    3 գ․   7</vt:lpstr>
      <vt:lpstr>գ․   7</vt:lpstr>
      <vt:lpstr>4․ Հինգ հազարի կերակրման համար քանի՞ հաց և քանի՞ ձուկ կար նախապես․                             ա․  հինգ հաց և երկու ձուկ                                       բ․    յոթ նկանակ                                       գ․   ոչինչ չկար</vt:lpstr>
      <vt:lpstr>ա․  հինգ հաց և երկու ձուկ</vt:lpstr>
      <vt:lpstr>4․ Ինչի՞ մասին է Ծննդոց գիրքը․   ա․   Իսրայելի՝ Ավետյաց երկիր մտնելու բ․    Մովսիսական Օրենքի ստեղծման գ․    Աշխարհի արարումից մինչև Եգիպտոսում Իսրայելի հաստատվելը</vt:lpstr>
      <vt:lpstr>գ․    Աշխարհի արարումից մինչև Եգիպտոսում Իսրայելի հաստատվելը</vt:lpstr>
      <vt:lpstr>4․ Ո՞վ էր Մովսեսի կինը․   ա․      Մեղքան բ․   Սեփորան գ․   Մարիամը</vt:lpstr>
      <vt:lpstr>բ․   Սեփորան</vt:lpstr>
      <vt:lpstr>5․ Հիսուսն ու՞մ աղջկան հարություն տվեց․                                ա․  Զակքեոսի                                          բ․   Հայրոսի                                          գ․   հարյուրապետի</vt:lpstr>
      <vt:lpstr> բ․   Հայրոսի</vt:lpstr>
      <vt:lpstr>5․ Ի՞նչ է նշանակում &lt;&lt;Էմմանուել&gt;&gt;․                               ա․  Աստված մեզ հետ է                                         բ․   Աստված մեր պահապանն է                                         գ․   Աստված մեզ փրկում է</vt:lpstr>
      <vt:lpstr> ա․  Աստված մեզ հետ է</vt:lpstr>
      <vt:lpstr>5․ Ո՞վ հերովդեսից ուզեց Հովհաննես Մկրտչի գլուխը․                                   ա․  Հերովդիան                                               բ․   Հերովդիայի դուստրը                                               գ․   Պիղատոսը</vt:lpstr>
      <vt:lpstr> բ․ Հերովդիայի դուստրը</vt:lpstr>
      <vt:lpstr>5․ Ո՞վ էր Դեբորան․    ա․      իսրայելացիների թշնամին բ․   իսրայելացիների դատավորը գ․ հեթանոսական աստվածուհի</vt:lpstr>
      <vt:lpstr>բ․   իսրայելացիների դատավորը</vt:lpstr>
      <vt:lpstr>6․ Հրեաներն իրենց ու՞մ որդիներն են համարում․                                     ա․  Ադամի                                                  բ․   Նոյի                                                  գ․   Աբրահամի</vt:lpstr>
      <vt:lpstr>գ․   Աբրահամի</vt:lpstr>
      <vt:lpstr>6․ Ինչպե՞ս պատժվեց Ղովտի կինը հրեշտակներին չլսելու պատճառով․                                      ա․համրացավ                                                 բ․ աղեարձան դարձավ                                                 գ․ կուրացավ</vt:lpstr>
      <vt:lpstr> բ․ աղեարձան դարձավ</vt:lpstr>
      <vt:lpstr>6․ Ո՞վ Սամսոնին մատնեց թշնամու ձեռքը․                                     ա․ Դեբորան                                                  բ․  Լիան                                                  գ․  Դալիլան</vt:lpstr>
      <vt:lpstr>գ․  Դալիլան</vt:lpstr>
      <vt:lpstr>6․ Ո՞ր մեղքը չի ներվում․                              ա․  մահացու մեղքը                                       բ․   Սուրբ Հոգուն հայհոյելը                                       գ․   ընկերոջը հայհոյելը</vt:lpstr>
      <vt:lpstr> բ․   Սուրբ Հոգուն հայհոյելը</vt:lpstr>
      <vt:lpstr>7․ Ինչի՞ մասին է Օրենքի Երկրորդումը գիրքը․   ա․  անապատում իսրայելացիների մարդահամարի բ․   նախորդ գրքերից որոշ իրողությունների կրկնության և Հեսուի առաջնորդ նշանակման գ․   իսրայելացիների՝ անապատական ցեղերի դեմ մարտի  </vt:lpstr>
      <vt:lpstr>բ․   նախորդ գրքերից որոշ իրողությունների կրկնության և Հեսուի առաջնորդ նշանակման</vt:lpstr>
      <vt:lpstr>7․ Ու՞մ հաղթեց Գեդեոնը․                               ա․  մադիանացիներին                                         բ․   փղշտացիներին                                         գ․   գաբավոնացիներին</vt:lpstr>
      <vt:lpstr> ա․  մադիանացիներին</vt:lpstr>
      <vt:lpstr>7․ Ովքե՞ր էին հարկահավաքները (մաքսավորները) Նոր Կտակարանում․                                                               ա․ հրեա պաշտոնյաներ                                            բ․  հռոմեական պաշտոնյաներ                                            գ․  հունական պաշտոնյաներ</vt:lpstr>
      <vt:lpstr> ա․ հրեա պաշտոնյաներ</vt:lpstr>
      <vt:lpstr>7․ Քանի՞ հոգի էին առաքյալները․   ա․ 48 բ․ 24 գ․ 12</vt:lpstr>
      <vt:lpstr>գ․ 12</vt:lpstr>
      <vt:lpstr>8․ Ո՞ր թագավորը Եսայի մարգարեի միջնորդությամբ փրկվեց․                                       ա․ Եզեկիա                                                     բ․ Աքազ                                                     գ․ Մանասե</vt:lpstr>
      <vt:lpstr>ա․ Եզեկիա</vt:lpstr>
      <vt:lpstr>8․ Ովքե՞ր էին մարգարեները․   ա․ իմաստուններ բ․  Աստծու խոսքը ժողովրդին փոխանցողներ գ․  գուշակներ</vt:lpstr>
      <vt:lpstr>բ․  Աստծու խոսքը ժողովրդին փոխանցողներ</vt:lpstr>
      <vt:lpstr>8․ Ի՞նչ ենք հասկանում &lt;&lt;Կտակարան&gt;&gt; ասելով․                           ա․ գրքերի ժողովածու                                   բ․  դաշինքի վավերագիր                                   գ․  իրավաբանական փաստաթուղթ</vt:lpstr>
      <vt:lpstr>բ․  դաշինքի վավերագիր</vt:lpstr>
      <vt:lpstr>8․ Ի՞նչ է նշանակում Վուլգաթա․   ա․     դասական բ․ մեկնողական գ․ հասարակաց</vt:lpstr>
      <vt:lpstr>գ․ հասարակաց</vt:lpstr>
      <vt:lpstr>9․ Ե՞րբ է տպագրվել հայերեն առաջին Աստվածաշունչը․   ա․ 1512թ․ բ․ 1666թ․ գ․ 1805թ․</vt:lpstr>
      <vt:lpstr>բ․ 1666թ․</vt:lpstr>
      <vt:lpstr>9․ Աստված քանի՞ օրում արարեց աշխարհը․   ա․ 6 բ․ 7 գ․ 4</vt:lpstr>
      <vt:lpstr>ա․ 6</vt:lpstr>
      <vt:lpstr>9․ Ո՞վ էր Իսրայելի առաջին թագավորը․   ա․ Դավիթը բ․ Սաղմոնը գ․ Սավուղը</vt:lpstr>
      <vt:lpstr>գ․ Սավուղը</vt:lpstr>
      <vt:lpstr>9․ Ո՞վ մնաց Նոյեմիի հետ․                                    ա․ Օրփան                                                բ․  Հռութը                                                գ․  երկուսն էլ հեռացան</vt:lpstr>
      <vt:lpstr> բ․  Հռութը</vt:lpstr>
      <vt:lpstr>10․ Իսահակն ու՞մ կնության առավ․   ա․    Ռաքելին բ․  Ռեբեկաին գ․    Շավային</vt:lpstr>
      <vt:lpstr>բ․  Ռեբեկաին</vt:lpstr>
      <vt:lpstr>10․ Ի՞նչ է Վուլգաթան․   ա․ Աստվածաշնչի ասորերեն թարգմանությունը բ․  Աստվածաշնչի լատիներեն թարգմանություն գ․    Աստվածաշնչի հունարեն թարգմանություն</vt:lpstr>
      <vt:lpstr>բ․  Աստվածաշնչի լատիներեն թարգմանություն</vt:lpstr>
      <vt:lpstr>10․ Ու՞մ մայրն էր Աննան․                             ա․ Դավիթ թագավորի                                      բ․  Օփնի և Փենեես եղբայրների                                      գ․  Սամուել մարգարեի</vt:lpstr>
      <vt:lpstr>գ․  Սամուել մարգարեի</vt:lpstr>
      <vt:lpstr>10․ Ի՞նչ լեզվով է գրվել Նոր Կտակարանը․   ա․ արամեերեն բ․     հունարեն  գ․   եբրայերեն</vt:lpstr>
      <vt:lpstr>բ․հունարեն</vt:lpstr>
      <vt:lpstr>II ՓՈՒԼ</vt:lpstr>
      <vt:lpstr>1․ Աստված ու՞մ հետ համեմատեց իսրայելացիներին․</vt:lpstr>
      <vt:lpstr>անհավատարիմ կնոջ</vt:lpstr>
      <vt:lpstr>1․ Ո՞րն է Քրիստոսի ծննդավայրը․</vt:lpstr>
      <vt:lpstr>Բեթղեհեմ</vt:lpstr>
      <vt:lpstr>1․ Ո՞րն է Նոյի առաջին գործը տապանից դուրս գալուց․</vt:lpstr>
      <vt:lpstr>զոհասեղան կառուցեց</vt:lpstr>
      <vt:lpstr>1․ Անառակ կինն ինչո՞վ թրջեց Հիսուսի ոտքերը․</vt:lpstr>
      <vt:lpstr>արցունքներով</vt:lpstr>
      <vt:lpstr>2․ Ի՞նչ է նշանակում &lt;&lt;Քրիստոս&gt;&gt;․</vt:lpstr>
      <vt:lpstr>Օծյալ</vt:lpstr>
      <vt:lpstr>2․ Փորձությունը հաղթահարելուց հետո Հոբը քանի՞ տղա և աղջիկ ունեցավ․</vt:lpstr>
      <vt:lpstr>7 տղա 3 աղջիկ</vt:lpstr>
      <vt:lpstr>2․ Ո՞վ էր Բահաղը․</vt:lpstr>
      <vt:lpstr>Քանանական աստված</vt:lpstr>
      <vt:lpstr>2․ Ի՞նչ հիվանդությունից փրկվեց Նեեման Ասորին․</vt:lpstr>
      <vt:lpstr>Բորոտություն</vt:lpstr>
      <vt:lpstr>3․ Ո՞վ առաջինը նահատակվեց Հիսուսին վկայելու համար․</vt:lpstr>
      <vt:lpstr>Ստեփանոս Նախավկան</vt:lpstr>
      <vt:lpstr>3․ Ինչու՞ է կոչվում Յոթանասնից թարգմանություն․</vt:lpstr>
      <vt:lpstr>Յոթանասուն թարգմանիչների կողմից թարգմանված լինելու պատճառով</vt:lpstr>
      <vt:lpstr>3․ Ըստ Ղուկաս ավետարանչի՝ որտե՞ղ եղավ Հիսուսի համբարձումը․</vt:lpstr>
      <vt:lpstr>Բեթանիա</vt:lpstr>
      <vt:lpstr>3․ Ի՞նչ հրաշք գործեց Հիսուսը Գեննեսարեթ լճի ձկնորսների համար․</vt:lpstr>
      <vt:lpstr>Ուռկանները պատռվելու աստիճան ձկներով լցրեց</vt:lpstr>
      <vt:lpstr>4․ Երբ Հիսուսը Հարություն տվեց մահացած աղջկան, աշակերտներից ովքե՞ր էին Հիսուսի հետ</vt:lpstr>
      <vt:lpstr>Պետրոսը, Հակոբոսը և Հովհաննեսը</vt:lpstr>
      <vt:lpstr>4․ Ի՞նչ է նշանակում մոգերից՝ Հիսուսին մատուցած նվերը․</vt:lpstr>
      <vt:lpstr>Հիսուսի Թագավոր լինելը, նրա Աստվածությունն ու քավչարար մահը</vt:lpstr>
      <vt:lpstr>4․ Աստված ինչպե՞ս պիտի պատժեր Սողոմոնին․</vt:lpstr>
      <vt:lpstr>Պիտի խլեր նրա սերնդից թագավորությունը</vt:lpstr>
      <vt:lpstr>4․ Հրեշտակն ի՞նչ տվեց Աբրահամին Իսահակի փոխարեն զոհաբերելու համար․</vt:lpstr>
      <vt:lpstr>Խոյ </vt:lpstr>
      <vt:lpstr>5․Ի՞նչ էր հրամայել հիմնադրել Նաբուգոդոնոսորը գերևարված հրեա պատանիների համար․</vt:lpstr>
      <vt:lpstr>Հատուկ դպրոց</vt:lpstr>
      <vt:lpstr>5․ Ի՞նչ որոշում ընդունեց Երեմիա մարգարեն Երուսաղեմը բաբելացիների կողմից գրավվելուց հետո․</vt:lpstr>
      <vt:lpstr>Նախընտրեց մնալ Երուսաղեմում իր ժողովրդի հետ</vt:lpstr>
      <vt:lpstr>5․ Ո՞վ էր Ղազարոսը․</vt:lpstr>
      <vt:lpstr>Մարիամի և Մարթայի եղբայրը</vt:lpstr>
      <vt:lpstr>5․ Ի՞նչ էր խորհրդանշում Հիսուսի օծումը․</vt:lpstr>
      <vt:lpstr>Հիսուսի թաղումը</vt:lpstr>
      <vt:lpstr>III ՓՈՒԼ</vt:lpstr>
      <vt:lpstr>1․ Հռչակավոր, Դալիլա, մազ, փղշտացի</vt:lpstr>
      <vt:lpstr>Սամփսոնի</vt:lpstr>
      <vt:lpstr>1․ Կանա, խնջույք, վեց, գինի</vt:lpstr>
      <vt:lpstr>Հիսուսի առաջին հրաշքի</vt:lpstr>
      <vt:lpstr>1․ Թերահավատներ, ննջել, նավակ, կորչել</vt:lpstr>
      <vt:lpstr>Նավաբեկության</vt:lpstr>
      <vt:lpstr>1․ Աննա, պարգևել, Սելով, խնդրված</vt:lpstr>
      <vt:lpstr>Սամուել մարգարեի</vt:lpstr>
      <vt:lpstr>2․ Բեթղեհեմ, գոմ, մսուր, Բարձրյալ</vt:lpstr>
      <vt:lpstr>Հիսուսի ծննդի</vt:lpstr>
      <vt:lpstr>2․ Տաս, փարավոն, Եգիպտոս, վիշապօձ</vt:lpstr>
      <vt:lpstr>Աստծու տաս պատուհասների</vt:lpstr>
      <vt:lpstr>2․ Հուր, ծծումբ, աղե, հրեշտակ</vt:lpstr>
      <vt:lpstr>Սոդոմ և Գոմոր քաղաքների կործանման</vt:lpstr>
      <vt:lpstr>2․ Գողիաթ, պարսատիկ, փղշտացի, ճակատ</vt:lpstr>
      <vt:lpstr>Դավթի մենամարտը Գողիաթի դեմ</vt:lpstr>
      <vt:lpstr>3․ Արքա, Սամուել, օծել, խնջույք</vt:lpstr>
      <vt:lpstr>Սավուղի արքա օծվելը</vt:lpstr>
      <vt:lpstr>3․ Ավանակ, ճյուղ, Բարձրյալ, հագուստ</vt:lpstr>
      <vt:lpstr>Հիսուսի մուտքը Երուսաղեմ</vt:lpstr>
      <vt:lpstr>3․ Տասներեք, հալածիչ, Սավուղ, հեթանոս</vt:lpstr>
      <vt:lpstr>Պողոս առաքյալի</vt:lpstr>
      <vt:lpstr>3․ Երեք, դպրոց, Նաբուգոդոնոսոր, բանջարեղեն</vt:lpstr>
      <vt:lpstr>Դանիելի և իր ընկերների փորձության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ՓՈՒԼ </dc:title>
  <dc:creator>User</dc:creator>
  <cp:lastModifiedBy>User</cp:lastModifiedBy>
  <cp:revision>98</cp:revision>
  <dcterms:created xsi:type="dcterms:W3CDTF">2022-01-22T11:35:47Z</dcterms:created>
  <dcterms:modified xsi:type="dcterms:W3CDTF">2022-01-22T19:59:54Z</dcterms:modified>
</cp:coreProperties>
</file>