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  <p:sldMasterId id="2147483955" r:id="rId2"/>
    <p:sldMasterId id="2147484111" r:id="rId3"/>
    <p:sldMasterId id="2147484123" r:id="rId4"/>
  </p:sldMasterIdLst>
  <p:notesMasterIdLst>
    <p:notesMasterId r:id="rId29"/>
  </p:notesMasterIdLst>
  <p:sldIdLst>
    <p:sldId id="289" r:id="rId5"/>
    <p:sldId id="256" r:id="rId6"/>
    <p:sldId id="258" r:id="rId7"/>
    <p:sldId id="259" r:id="rId8"/>
    <p:sldId id="260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84" r:id="rId20"/>
    <p:sldId id="285" r:id="rId21"/>
    <p:sldId id="276" r:id="rId22"/>
    <p:sldId id="281" r:id="rId23"/>
    <p:sldId id="278" r:id="rId24"/>
    <p:sldId id="279" r:id="rId25"/>
    <p:sldId id="286" r:id="rId26"/>
    <p:sldId id="287" r:id="rId27"/>
    <p:sldId id="288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6652" autoAdjust="0"/>
  </p:normalViewPr>
  <p:slideViewPr>
    <p:cSldViewPr snapToGrid="0">
      <p:cViewPr varScale="1"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EF6B-FDD9-4C27-910B-7556EF54471A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082BF-72F6-4481-8B56-5B7181EBC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2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082BF-72F6-4481-8B56-5B7181EBC7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02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082BF-72F6-4481-8B56-5B7181EBC72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213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54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0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588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943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195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993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372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31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53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523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62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187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461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593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205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872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442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915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823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871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25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61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495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148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657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001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3515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204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9872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3811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3100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767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17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6053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2746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4729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8272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543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6293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78195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8536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2513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8014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63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4258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88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0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85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18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57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83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13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57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9F30F73-5F43-4E6F-8EC6-D50D2B100A30}" type="datetimeFigureOut">
              <a:rPr lang="ru-RU" smtClean="0"/>
              <a:t>25.04.2019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61A1B79-AA1D-4603-A400-ADA965A1B5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67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  <p:sldLayoutId id="2147484136" r:id="rId13"/>
    <p:sldLayoutId id="2147484137" r:id="rId14"/>
    <p:sldLayoutId id="2147484138" r:id="rId15"/>
    <p:sldLayoutId id="2147484139" r:id="rId16"/>
    <p:sldLayoutId id="214748414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77" TargetMode="External"/><Relationship Id="rId18" Type="http://schemas.openxmlformats.org/officeDocument/2006/relationships/hyperlink" Target="https://hy.wikipedia.org/w/index.php?title=%D5%88%D6%82%D5%AB%D5%AC%D5%AB%D5%A1%D5%B4%D5%BD%D5%AB_%D5%B0%D5%A1%D5%B4%D5%A1%D5%AC%D5%BD%D5%A1%D6%80%D5%A1%D5%B6&amp;action=edit&amp;redlink=1" TargetMode="External"/><Relationship Id="rId26" Type="http://schemas.openxmlformats.org/officeDocument/2006/relationships/hyperlink" Target="https://hy.wikipedia.org/wiki/%D4%BF%D5%B8%D5%AC%D5%B8%D6%82%D5%B4%D5%A2%D5%AB%D5%A1_%D5%B7%D6%80%D5%BB%D5%A1%D5%B6_(%D5%86%D5%B5%D5%B8%D6%82_%D5%85%D5%B8%D6%80%D6%84)" TargetMode="External"/><Relationship Id="rId39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WF2-96" TargetMode="External"/><Relationship Id="rId3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65" TargetMode="External"/><Relationship Id="rId21" Type="http://schemas.openxmlformats.org/officeDocument/2006/relationships/hyperlink" Target="https://hy.wikipedia.org/w/index.php?title=%D5%8F%D6%80%D5%A1%D5%B6%D5%BD%D5%A3%D5%A5%D5%B6%D5%A4%D5%A5%D6%80&amp;action=edit&amp;redlink=1" TargetMode="External"/><Relationship Id="rId34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Cen2010Race-86" TargetMode="External"/><Relationship Id="rId42" Type="http://schemas.openxmlformats.org/officeDocument/2006/relationships/hyperlink" Target="https://hy.wikipedia.org/w/index.php?title=%D5%80%D5%B5%D5%B8%D6%82%D5%BD%D5%AB%D5%BD%D5%A1%D6%80%D6%87%D5%A5%D5%AC%D5%B5%D5%A1%D5%B6_%D5%B4%D5%A5%D5%A3%D5%A1%D5%BA%D5%B8%D5%AC%D5%AB%D5%BD&amp;action=edit&amp;redlink=1" TargetMode="External"/><Relationship Id="rId47" Type="http://schemas.openxmlformats.org/officeDocument/2006/relationships/hyperlink" Target="https://hy.wikipedia.org/wiki/%D5%80%D5%B5%D5%B8%D6%82%D5%BD%D5%A9%D5%B8%D5%B6" TargetMode="External"/><Relationship Id="rId50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100" TargetMode="External"/><Relationship Id="rId7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pewhispanic.org-69" TargetMode="External"/><Relationship Id="rId12" Type="http://schemas.openxmlformats.org/officeDocument/2006/relationships/hyperlink" Target="https://hy.wikipedia.org/w/index.php?title=%D5%86%D5%A5%D6%80%D5%A3%D5%A1%D5%B2%D5%A9%D5%AB_%D5%A1%D5%AF%D5%BF&amp;action=edit&amp;redlink=1" TargetMode="External"/><Relationship Id="rId17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pewcensus-81" TargetMode="External"/><Relationship Id="rId25" Type="http://schemas.openxmlformats.org/officeDocument/2006/relationships/hyperlink" Target="https://hy.wikipedia.org/wiki/%D4%BC%D4%B3%D4%B2%D5%8F" TargetMode="External"/><Relationship Id="rId33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85" TargetMode="External"/><Relationship Id="rId38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95" TargetMode="External"/><Relationship Id="rId46" Type="http://schemas.openxmlformats.org/officeDocument/2006/relationships/hyperlink" Target="https://hy.wikipedia.org/wiki/%D5%89%D5%AB%D5%AF%D5%A1%D5%A3%D5%B8" TargetMode="External"/><Relationship Id="rId2" Type="http://schemas.openxmlformats.org/officeDocument/2006/relationships/image" Target="../media/image16.png"/><Relationship Id="rId16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80" TargetMode="External"/><Relationship Id="rId20" Type="http://schemas.openxmlformats.org/officeDocument/2006/relationships/hyperlink" Target="https://hy.wikipedia.org/wiki/%D4%B5%D6%80%D5%AF%D5%BD%D5%A5%D5%BC%D5%A1%D5%AF%D5%A1%D5%B6%D5%B8%D6%82%D5%A9%D5%B5%D5%B8%D6%82%D5%B6" TargetMode="External"/><Relationship Id="rId29" Type="http://schemas.openxmlformats.org/officeDocument/2006/relationships/hyperlink" Target="https://hy.wikipedia.org/w/index.php?title=%D5%80%D5%AB%D5%BE%D5%A1%D5%B6%D5%A4%D5%B8%D6%82%D5%A9%D5%B5%D5%B8%D6%82%D5%B6%D5%B6%D5%A5%D6%80%D5%AB_%D5%B2%D5%A5%D5%AF%D5%A1%D5%BE%D5%A1%D6%80%D5%B4%D5%A1%D5%B6_%D6%87_%D5%AF%D5%A1%D5%B6%D5%AD%D5%A1%D6%80%D5%A3%D5%A5%D5%AC%D5%B4%D5%A1%D5%B6_%D5%AF%D5%A5%D5%B6%D5%BF%D6%80%D5%B8%D5%B6%D5%B6%D5%A5%D6%80&amp;action=edit&amp;redlink=1" TargetMode="External"/><Relationship Id="rId41" Type="http://schemas.openxmlformats.org/officeDocument/2006/relationships/hyperlink" Target="https://hy.wikipedia.org/w/index.php?title=%D5%84%D5%A5%D5%AE_%D4%BC%D5%B3%D5%A5%D6%80%D5%AB_%D5%B4%D5%A5%D5%A3%D5%A1%D5%BA%D5%B8%D5%AC%D5%AB%D5%BD&amp;action=edit&amp;redlink=1" TargetMode="External"/><Relationship Id="rId54" Type="http://schemas.openxmlformats.org/officeDocument/2006/relationships/hyperlink" Target="https://hy.wikipedia.org/wiki/%D5%96%D5%AB%D5%B6%D5%AB%D6%84%D5%BD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68" TargetMode="External"/><Relationship Id="rId11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LPR-76" TargetMode="External"/><Relationship Id="rId24" Type="http://schemas.openxmlformats.org/officeDocument/2006/relationships/hyperlink" Target="https://hy.wikipedia.org/w/index.php?title=%D4%B3%D5%A5%D5%AC%D5%A1%D5%BA%D5%AB_%D5%B0%D5%A1%D5%B4%D5%A1%D5%AC%D5%BD%D5%A1%D6%80%D5%A1%D5%B6&amp;action=edit&amp;redlink=1" TargetMode="External"/><Relationship Id="rId32" Type="http://schemas.openxmlformats.org/officeDocument/2006/relationships/hyperlink" Target="https://hy.wikipedia.org/w/index.php?title=%D4%BC%D5%A5%D5%BD%D5%A2%D5%AB&amp;action=edit&amp;redlink=1" TargetMode="External"/><Relationship Id="rId37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89" TargetMode="External"/><Relationship Id="rId40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97" TargetMode="External"/><Relationship Id="rId45" Type="http://schemas.openxmlformats.org/officeDocument/2006/relationships/hyperlink" Target="https://hy.wikipedia.org/wiki/%D4%BC%D5%B8%D5%BD_%D4%B1%D5%B6%D5%BB%D5%A5%D5%AC%D5%A5%D5%BD" TargetMode="External"/><Relationship Id="rId53" Type="http://schemas.openxmlformats.org/officeDocument/2006/relationships/hyperlink" Target="https://hy.wikipedia.org/wiki/%D4%B1%D5%BF%D5%AC%D5%A1%D5%B6%D5%BF%D5%A1" TargetMode="External"/><Relationship Id="rId5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Doan-67" TargetMode="External"/><Relationship Id="rId15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:02-79" TargetMode="External"/><Relationship Id="rId23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83" TargetMode="External"/><Relationship Id="rId28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84" TargetMode="External"/><Relationship Id="rId36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Cen2010Summary-88" TargetMode="External"/><Relationship Id="rId49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PopEstMSA-99" TargetMode="External"/><Relationship Id="rId10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75" TargetMode="External"/><Relationship Id="rId19" Type="http://schemas.openxmlformats.org/officeDocument/2006/relationships/hyperlink" Target="https://hy.wikipedia.org/w/index.php?title=%D5%86%D5%B8%D6%82%D5%B5%D5%B6%D5%A1%D5%BD%D5%A5%D5%BC%D5%A1%D5%AF%D5%A1%D5%B6&amp;action=edit&amp;redlink=1" TargetMode="External"/><Relationship Id="rId31" Type="http://schemas.openxmlformats.org/officeDocument/2006/relationships/hyperlink" Target="https://hy.wikipedia.org/wiki/%D4%B3%D5%A5%D5%B5" TargetMode="External"/><Relationship Id="rId44" Type="http://schemas.openxmlformats.org/officeDocument/2006/relationships/hyperlink" Target="https://hy.wikipedia.org/wiki/%D5%86%D5%B5%D5%B8%D6%82_%D5%85%D5%B8%D6%80%D6%84" TargetMode="External"/><Relationship Id="rId52" Type="http://schemas.openxmlformats.org/officeDocument/2006/relationships/hyperlink" Target="https://hy.wikipedia.org/wiki/%D4%B4%D5%A1%D5%AC%D5%A1%D5%BD" TargetMode="External"/><Relationship Id="rId4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PRC-66" TargetMode="External"/><Relationship Id="rId9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74" TargetMode="External"/><Relationship Id="rId14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78" TargetMode="External"/><Relationship Id="rId22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82" TargetMode="External"/><Relationship Id="rId27" Type="http://schemas.openxmlformats.org/officeDocument/2006/relationships/hyperlink" Target="https://hy.wikipedia.org/wiki/%D5%80%D5%B5%D5%B8%D6%82%D5%BD%D5%AB%D5%BD%D5%A1%D5%B5%D5%AB%D5%B6_%D4%B4%D5%A1%D5%AF%D5%B8%D5%BF%D5%A1" TargetMode="External"/><Relationship Id="rId30" Type="http://schemas.openxmlformats.org/officeDocument/2006/relationships/hyperlink" Target="https://hy.wikipedia.org/w/index.php?title=%D5%8F%D5%A1%D6%80%D5%A1%D5%BD%D5%A5%D5%BC%D5%A1%D5%AF%D5%A1%D5%B6%D5%B8%D6%82%D5%A9%D5%B5%D5%B8%D6%82%D5%B6&amp;action=edit&amp;redlink=1" TargetMode="External"/><Relationship Id="rId35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CB2007-87" TargetMode="External"/><Relationship Id="rId43" Type="http://schemas.openxmlformats.org/officeDocument/2006/relationships/hyperlink" Target="https://hy.wikipedia.org/wiki/%D5%80%D5%A1%D6%80%D5%A1%D5%BE%D5%A1%D5%B5%D5%AB%D5%B6_%D4%BF%D5%A1%D5%AC%D5%AB%D6%86%D5%B8%D5%BC%D5%B6%D5%AB%D5%A1" TargetMode="External"/><Relationship Id="rId48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PopEstBigCities-98" TargetMode="External"/><Relationship Id="rId8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73" TargetMode="External"/><Relationship Id="rId51" Type="http://schemas.openxmlformats.org/officeDocument/2006/relationships/hyperlink" Target="https://hy.wikipedia.org/w/index.php?title=%D5%8D%D5%A1%D5%B6_%D4%B2%D5%A5%D6%80%D5%B6%D5%A1%D6%80%D5%A4%D5%AB%D5%B6%D5%B8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hy.wikipedia.org/wiki/%D5%80%D5%A1%D5%B4%D5%A1%D5%AD%D5%A1%D5%BC%D5%B6_%D5%86%D5%A5%D6%80%D6%84%D5%AB%D5%B6_%D4%B1%D6%80%D5%A4%D5%B5%D5%B8%D6%82%D5%B6%D6%84" TargetMode="Externa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y.wikipedia.org/wiki/%D5%84%D5%A1%D5%B5%D6%84%D6%80%D5%B8%D5%BD%D5%B8%D6%86%D5%A9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s://hy.wikipedia.org/w/index.php?title=%D4%B1%D5%B5_%D4%B2%D5%AB_%D4%B7%D5%B4&amp;action=edit&amp;redlink=1" TargetMode="Externa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y.wikipedia.org/wiki/%D4%BF%D5%A5%D5%B6%D5%BF%D6%80%D5%B8%D5%B6%D5%A1%D5%AF%D5%A1%D5%B6_%D5%B0%D5%A1%D6%80%D5%A9%D5%A1%D5%BE%D5%A1%D5%B5%D6%80%D5%A5%D6%80" TargetMode="External"/><Relationship Id="rId2" Type="http://schemas.openxmlformats.org/officeDocument/2006/relationships/hyperlink" Target="https://hy.wikipedia.org/wiki/%D5%84%D5%A5%D5%AE_%D5%80%D5%A1%D6%80%D5%A9%D5%A1%D5%BE%D5%A1%D5%B5%D6%80%D5%A5%D6%80" TargetMode="Externa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s://hy.wikipedia.org/wiki/%D5%86%D5%B5%D5%B8%D6%82_%D5%85%D5%B8%D6%80%D6%84" TargetMode="Externa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jpeg"/><Relationship Id="rId5" Type="http://schemas.openxmlformats.org/officeDocument/2006/relationships/hyperlink" Target="https://hy.wikipedia.org/wiki/%D4%BC%D5%B8%D5%BD_%D4%B1%D5%B6%D5%BB%D5%A5%D5%AC%D5%A5%D5%BD" TargetMode="External"/><Relationship Id="rId4" Type="http://schemas.openxmlformats.org/officeDocument/2006/relationships/hyperlink" Target="https://hy.wikipedia.org/wiki/%D5%89%D5%AB%D5%AF%D5%A1%D5%A3%D5%B8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hy.wikipedia.org/wiki/%D4%B3%D5%A1%D6%80%D5%A5%D5%BB%D5%B8%D6%82%D6%80" TargetMode="External"/><Relationship Id="rId3" Type="http://schemas.openxmlformats.org/officeDocument/2006/relationships/hyperlink" Target="https://hy.wikipedia.org/wiki/%D4%B1%D5%B4%D5%A5%D6%80%D5%AB%D5%AF%D5%B5%D5%A1%D5%B6_%D5%AD%D5%B8%D5%B0%D5%A1%D5%B6%D5%B8%D6%81#cite_note-2" TargetMode="External"/><Relationship Id="rId7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hy.wikipedia.org/wiki/%D4%B1%D5%B4%D5%A5%D6%80%D5%AB%D5%AF%D5%B5%D5%A1%D5%B6_%D5%AD%D5%B8%D5%B0%D5%A1%D5%B6%D5%B8%D6%81#cite_note-3" TargetMode="External"/><Relationship Id="rId5" Type="http://schemas.openxmlformats.org/officeDocument/2006/relationships/hyperlink" Target="https://hy.wikipedia.org/wiki/%D5%8A%D5%AB%D6%81%D6%81%D5%A1" TargetMode="Externa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hy.wikipedia.org/wiki/%D4%BF%D5%A1%D5%B6%D5%A1%D5%A4%D5%A1" TargetMode="External"/><Relationship Id="rId13" Type="http://schemas.openxmlformats.org/officeDocument/2006/relationships/hyperlink" Target="https://hy.wikipedia.org/wiki/%D4%BF%D5%A1%D5%A9" TargetMode="External"/><Relationship Id="rId18" Type="http://schemas.openxmlformats.org/officeDocument/2006/relationships/hyperlink" Target="https://hy.wikipedia.org/wiki/%D5%95%D5%BD%D5%AC%D5%A1" TargetMode="External"/><Relationship Id="rId3" Type="http://schemas.openxmlformats.org/officeDocument/2006/relationships/hyperlink" Target="https://hy.wikipedia.org/wiki/%D4%B1%D5%B6%D5%A3%D5%AC%D5%A5%D6%80%D5%A5%D5%B6" TargetMode="External"/><Relationship Id="rId21" Type="http://schemas.openxmlformats.org/officeDocument/2006/relationships/hyperlink" Target="https://hy.wikipedia.org/wiki/1984" TargetMode="External"/><Relationship Id="rId7" Type="http://schemas.openxmlformats.org/officeDocument/2006/relationships/hyperlink" Target="https://hy.wikipedia.org/wiki/%D4%B1%D5%84%D5%86" TargetMode="External"/><Relationship Id="rId12" Type="http://schemas.openxmlformats.org/officeDocument/2006/relationships/hyperlink" Target="https://hy.wikipedia.org/wiki/%D5%8D%D5%B8%D6%82%D6%80%D5%B3" TargetMode="External"/><Relationship Id="rId17" Type="http://schemas.openxmlformats.org/officeDocument/2006/relationships/hyperlink" Target="https://hy.wikipedia.org/wiki/%D5%93%D5%AB%D6%83%D5%A5%D6%80%D5%A9%D5%A1%D5%A6%D5%A3%D5%AB%D5%B6%D5%A5%D6%80" TargetMode="External"/><Relationship Id="rId2" Type="http://schemas.openxmlformats.org/officeDocument/2006/relationships/image" Target="../media/image28.jpeg"/><Relationship Id="rId16" Type="http://schemas.openxmlformats.org/officeDocument/2006/relationships/image" Target="../media/image29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hy.wikipedia.org/wiki/%D4%B9%D5%AD%D5%BE%D5%A1%D5%AE%D6%84" TargetMode="External"/><Relationship Id="rId11" Type="http://schemas.openxmlformats.org/officeDocument/2006/relationships/hyperlink" Target="https://hy.wikipedia.org/w/index.php?title=Blondie&amp;action=edit&amp;redlink=1" TargetMode="External"/><Relationship Id="rId5" Type="http://schemas.openxmlformats.org/officeDocument/2006/relationships/hyperlink" Target="https://hy.wikipedia.org/w/index.php?title=%D5%87%D5%A1%D5%A3%D5%A1%D5%B6%D5%A1%D5%AF%D5%A1%D5%A3%D5%B8%D6%82%D5%B5%D5%B6&amp;action=edit&amp;redlink=1" TargetMode="External"/><Relationship Id="rId15" Type="http://schemas.openxmlformats.org/officeDocument/2006/relationships/hyperlink" Target="https://hy.wikipedia.org/wiki/%D5%8D%D5%A5%D6%80%D5%B8%D6%82%D6%81%D6%84" TargetMode="External"/><Relationship Id="rId10" Type="http://schemas.openxmlformats.org/officeDocument/2006/relationships/hyperlink" Target="https://hy.wikipedia.org/wiki/%D5%87%D5%A1%D6%84%D5%A1%D6%80%D5%A1%D5%BE%D5%A1%D5%A6" TargetMode="External"/><Relationship Id="rId19" Type="http://schemas.openxmlformats.org/officeDocument/2006/relationships/hyperlink" Target="https://hy.wikipedia.org/wiki/%D5%84%D5%A1%D6%80%D5%B7%D5%B4%D5%A5%D5%AC%D5%B8%D5%B8%D6%82#cite_note-4" TargetMode="External"/><Relationship Id="rId4" Type="http://schemas.openxmlformats.org/officeDocument/2006/relationships/hyperlink" Target="https://hy.wikipedia.org/wiki/%D5%87%D5%B8%D5%AF%D5%B8%D5%AC%D5%A1%D5%A4" TargetMode="External"/><Relationship Id="rId9" Type="http://schemas.openxmlformats.org/officeDocument/2006/relationships/hyperlink" Target="https://hy.wikipedia.org/wiki/%D4%B1%D5%B2%D5%A1%D5%B6%D5%A4%D5%A5%D6%80" TargetMode="External"/><Relationship Id="rId14" Type="http://schemas.openxmlformats.org/officeDocument/2006/relationships/hyperlink" Target="https://hy.wikipedia.org/wiki/%D5%8A%D5%A1%D5%B2%D5%BA%D5%A1%D5%B2%D5%A1%D5%AF" TargetMode="External"/><Relationship Id="rId22" Type="http://schemas.openxmlformats.org/officeDocument/2006/relationships/hyperlink" Target="https://hy.wikipedia.org/w/index.php?title=%D5%84%D5%AB%D5%AF%D6%80%D5%B8%D5%A1%D5%AC%D5%AB%D6%84%D5%A1%D5%B5%D5%AB%D5%B6_%D5%BE%D5%A1%D5%BC%D5%A1%D6%80%D5%A1%D5%B6&amp;action=edit&amp;redlink=1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hy.wikipedia.org/wiki/2011" TargetMode="External"/><Relationship Id="rId3" Type="http://schemas.openxmlformats.org/officeDocument/2006/relationships/hyperlink" Target="https://upload.wikimedia.org/wikipedia/commons/7/71/En-us-Washington.ogg" TargetMode="External"/><Relationship Id="rId7" Type="http://schemas.openxmlformats.org/officeDocument/2006/relationships/hyperlink" Target="https://hy.wikipedia.org/wiki/%D5%8D%D5%AB%D5%A5%D5%A9%D5%AC" TargetMode="External"/><Relationship Id="rId2" Type="http://schemas.openxmlformats.org/officeDocument/2006/relationships/hyperlink" Target="https://hy.wikipedia.org/wiki/%D4%B1%D5%B6%D5%A3%D5%AC%D5%A5%D6%80%D5%A5%D5%B6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hy.wikipedia.org/wiki/%D5%95%D5%AC%D5%AB%D5%B4%D5%BA%D5%AB%D5%A1" TargetMode="External"/><Relationship Id="rId11" Type="http://schemas.openxmlformats.org/officeDocument/2006/relationships/image" Target="../media/image32.jpeg"/><Relationship Id="rId5" Type="http://schemas.openxmlformats.org/officeDocument/2006/relationships/hyperlink" Target="https://hy.wikipedia.org/wiki/%D4%B1%D5%B4%D5%A5%D6%80%D5%AB%D5%AF%D5%A1%D5%B5%D5%AB_%D5%84%D5%AB%D5%A1%D6%81%D5%B5%D5%A1%D5%AC_%D5%86%D5%A1%D5%B0%D5%A1%D5%B6%D5%A3%D5%B6%D5%A5%D6%80" TargetMode="External"/><Relationship Id="rId10" Type="http://schemas.openxmlformats.org/officeDocument/2006/relationships/image" Target="../media/image31.png"/><Relationship Id="rId4" Type="http://schemas.openxmlformats.org/officeDocument/2006/relationships/hyperlink" Target="https://hy.wikipedia.org/wiki/%D5%8A%D5%A1%D5%BF%D5%AF%D5%A5%D6%80:En-us-Washington.ogg" TargetMode="External"/><Relationship Id="rId9" Type="http://schemas.openxmlformats.org/officeDocument/2006/relationships/hyperlink" Target="https://hy.wikipedia.org/wiki/%D5%8E%D5%A1%D5%B7%D5%AB%D5%B6%D5%A3%D5%BF%D5%B8%D5%B6_%D4%BF%D5%87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hy.wikipedia.org/wiki/%D5%86%D5%B5%D5%B8%D6%82_%D5%85%D5%B8%D6%80%D6%84#cite_note-43" TargetMode="External"/><Relationship Id="rId13" Type="http://schemas.openxmlformats.org/officeDocument/2006/relationships/hyperlink" Target="https://hy.wikipedia.org/wiki/%D5%86%D5%A5%D6%80%D5%A3%D5%A1%D5%B2%D5%A9" TargetMode="External"/><Relationship Id="rId18" Type="http://schemas.openxmlformats.org/officeDocument/2006/relationships/hyperlink" Target="https://hy.wikipedia.org/w/index.php?title=%D5%8D%D5%B8%D6%81%D5%AB%D5%A1%D5%AC%D5%A1%D5%AF%D5%A1%D5%B6_%D5%B0%D5%A1%D5%B6%D5%A4%D5%B8%D6%82%D6%80%D5%AA%D5%B8%D5%B2%D5%A1%D5%AF%D5%A1%D5%B6%D5%B8%D6%82%D5%A9%D5%B5%D5%B8%D6%82%D5%B6&amp;action=edit&amp;redlink=1" TargetMode="External"/><Relationship Id="rId26" Type="http://schemas.openxmlformats.org/officeDocument/2006/relationships/image" Target="../media/image33.jpeg"/><Relationship Id="rId3" Type="http://schemas.openxmlformats.org/officeDocument/2006/relationships/hyperlink" Target="https://hy.wikipedia.org/w/index.php?title=%D5%84%D5%AB%D5%A1%D6%81%D5%B5%D5%A1%D5%AC_%D5%86%D5%A1%D5%B0%D5%A1%D5%B6%D5%A3%D5%B6%D5%A5%D6%80%D5%AB_%D5%80%D5%A1%D5%B6%D6%80%D5%A1%D5%BA%D5%A5%D5%BF%D5%B8%D6%82%D5%A9%D5%B5%D5%B8%D6%82%D5%B6&amp;action=edit&amp;redlink=1" TargetMode="External"/><Relationship Id="rId21" Type="http://schemas.openxmlformats.org/officeDocument/2006/relationships/hyperlink" Target="https://hy.wikipedia.org/wiki/%D5%86%D5%B5%D5%B8%D6%82_%D5%85%D5%B8%D6%80%D6%84#cite_note-EnvironmentalSustainabilityNY1-50" TargetMode="External"/><Relationship Id="rId7" Type="http://schemas.openxmlformats.org/officeDocument/2006/relationships/hyperlink" Target="https://hy.wikipedia.org/w/index.php?title=%D5%8B%D5%A5%D5%B5%D5%B4%D5%BD_II_(%D4%B1%D5%B6%D5%A3%D5%AC%D5%AB%D5%A1)&amp;action=edit&amp;redlink=1" TargetMode="External"/><Relationship Id="rId12" Type="http://schemas.openxmlformats.org/officeDocument/2006/relationships/hyperlink" Target="https://hy.wikipedia.org/wiki/%D5%86%D5%B5%D5%B8%D6%82_%D5%85%D5%B8%D6%80%D6%84#cite_note-46" TargetMode="External"/><Relationship Id="rId17" Type="http://schemas.openxmlformats.org/officeDocument/2006/relationships/hyperlink" Target="https://hy.wikipedia.org/wiki/%D5%86%D5%B5%D5%B8%D6%82_%D5%85%D5%B8%D6%80%D6%84#cite_note-VentureCapitalNY1-48" TargetMode="External"/><Relationship Id="rId25" Type="http://schemas.openxmlformats.org/officeDocument/2006/relationships/hyperlink" Target="https://hy.wikipedia.org/wiki/%D5%86%D5%B5%D5%B8%D6%82_%D5%85%D5%B8%D6%80%D6%84#cite_note-52" TargetMode="External"/><Relationship Id="rId2" Type="http://schemas.openxmlformats.org/officeDocument/2006/relationships/hyperlink" Target="https://hy.wikipedia.org/w/index.php?title=%D5%8D%D5%BF%D5%B8%D6%80%D5%AB%D5%B6_%D5%84%D5%A1%D5%B6%D5%B0%D5%A5%D5%A9%D5%A5%D5%B6&amp;action=edit&amp;redlink=1" TargetMode="External"/><Relationship Id="rId16" Type="http://schemas.openxmlformats.org/officeDocument/2006/relationships/hyperlink" Target="https://hy.wikipedia.org/w/index.php?title=%D5%81%D5%A5%D5%BC%D5%B6%D5%A1%D6%80%D5%AF%D5%A1%D5%BF%D5%AB%D6%80%D5%B8%D6%82%D5%A9%D5%B5%D5%B8%D6%82%D5%B6&amp;action=edit&amp;redlink=1" TargetMode="External"/><Relationship Id="rId20" Type="http://schemas.openxmlformats.org/officeDocument/2006/relationships/hyperlink" Target="https://hy.wikipedia.org/w/index.php?title=%D5%87%D6%80%D5%BB%D5%A1%D5%AF%D5%A1_%D5%B4%D5%AB%D5%BB%D5%A1%D5%BE%D5%A1%D5%B5%D6%80%D5%AB_%D5%AF%D5%A1%D5%B5%D5%B8%D6%82%D5%B6%D5%B8%D6%82%D5%A9%D5%B5%D5%B8%D6%82%D5%B6&amp;action=edit&amp;redlink=1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hy.wikipedia.org/wiki/%D5%89%D5%A1%D6%80%D5%AC%D5%A6_II_%D5%8D%D5%BF%D5%B5%D5%B8%D6%82%D5%A1%D6%80%D5%BF" TargetMode="External"/><Relationship Id="rId11" Type="http://schemas.openxmlformats.org/officeDocument/2006/relationships/hyperlink" Target="https://hy.wikipedia.org/wiki/%D4%B1%D5%A6%D5%A1%D5%BF%D5%B8%D6%82%D5%A9%D5%B5%D5%A1%D5%B6_%D5%A1%D6%80%D5%B1%D5%A1%D5%B6" TargetMode="External"/><Relationship Id="rId24" Type="http://schemas.openxmlformats.org/officeDocument/2006/relationships/hyperlink" Target="https://hy.wikipedia.org/wiki/%D5%84%D5%B7%D5%A1%D5%AF%D5%B8%D6%82%D5%A9%D5%A1%D5%B5%D5%AB%D5%B6_%D5%A2%D5%A1%D5%A6%D5%B4%D5%A1%D5%A6%D5%A1%D5%B6%D5%B8%D6%82%D5%A9%D5%B5%D5%B8%D6%82%D5%B6" TargetMode="External"/><Relationship Id="rId5" Type="http://schemas.openxmlformats.org/officeDocument/2006/relationships/hyperlink" Target="https://hy.wikipedia.org/wiki/%D5%86%D5%B5%D5%B8%D6%82_%D5%85%D5%B8%D6%80%D6%84#cite_note-u-s-history.com-42" TargetMode="External"/><Relationship Id="rId15" Type="http://schemas.openxmlformats.org/officeDocument/2006/relationships/hyperlink" Target="https://hy.wikipedia.org/wiki/%D5%86%D5%B8%D6%80%D5%A1%D6%80%D5%A1%D6%80%D5%B8%D6%82%D5%A9%D5%B5%D5%B8%D6%82%D5%B6" TargetMode="External"/><Relationship Id="rId23" Type="http://schemas.openxmlformats.org/officeDocument/2006/relationships/hyperlink" Target="https://hy.wikipedia.org/wiki/%D4%B1%D5%A6%D5%A1%D5%BF%D5%B8%D6%82%D5%A9%D5%B5%D5%B8%D6%82%D5%B6" TargetMode="External"/><Relationship Id="rId10" Type="http://schemas.openxmlformats.org/officeDocument/2006/relationships/hyperlink" Target="https://hy.wikipedia.org/wiki/%D5%86%D5%B5%D5%B8%D6%82_%D5%85%D5%B8%D6%80%D6%84#cite_note-45" TargetMode="External"/><Relationship Id="rId19" Type="http://schemas.openxmlformats.org/officeDocument/2006/relationships/hyperlink" Target="https://hy.wikipedia.org/wiki/%D5%86%D5%B5%D5%B8%D6%82_%D5%85%D5%B8%D6%80%D6%84#cite_note-SocialToleranceNY1-49" TargetMode="External"/><Relationship Id="rId4" Type="http://schemas.openxmlformats.org/officeDocument/2006/relationships/hyperlink" Target="https://hy.wikipedia.org/wiki/%D5%86%D5%B8%D6%80_%D4%B1%D5%B4%D5%BD%D5%BF%D5%A5%D6%80%D5%A4%D5%A1%D5%B4" TargetMode="External"/><Relationship Id="rId9" Type="http://schemas.openxmlformats.org/officeDocument/2006/relationships/hyperlink" Target="https://hy.wikipedia.org/wiki/%D5%86%D5%B5%D5%B8%D6%82_%D5%85%D5%B8%D6%80%D6%84#cite_note-senate-44" TargetMode="External"/><Relationship Id="rId14" Type="http://schemas.openxmlformats.org/officeDocument/2006/relationships/hyperlink" Target="https://hy.wikipedia.org/wiki/%D5%86%D5%B5%D5%B8%D6%82_%D5%85%D5%B8%D6%80%D6%84#cite_note-47" TargetMode="External"/><Relationship Id="rId22" Type="http://schemas.openxmlformats.org/officeDocument/2006/relationships/hyperlink" Target="https://hy.wikipedia.org/wiki/%D5%86%D5%B5%D5%B8%D6%82_%D5%85%D5%B8%D6%80%D6%84#cite_note-EnvironmentalSustainabilityNY2-5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s://hy.wikipedia.org/wiki/%D4%B1%D5%84%D5%86" TargetMode="External"/><Relationship Id="rId7" Type="http://schemas.openxmlformats.org/officeDocument/2006/relationships/hyperlink" Target="https://hy.wikipedia.org/wiki/1850" TargetMode="External"/><Relationship Id="rId2" Type="http://schemas.openxmlformats.org/officeDocument/2006/relationships/hyperlink" Target="https://hy.wikipedia.org/wiki/%D4%B1%D5%B6%D5%A3%D5%AC%D5%A5%D6%80%D5%A5%D5%B6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hy.wikipedia.org/w/index.php?title=%D4%BC%D5%B8%D5%BD_%D4%B1%D5%B6%D5%BB%D5%A5%D5%AC%D5%A5%D5%BD_(%D4%BF%D5%A1%D5%AC%D5%AB%D6%86%D5%B8%D6%80%D5%B6%D5%AB%D5%A1)&amp;action=edit&amp;redlink=1" TargetMode="External"/><Relationship Id="rId5" Type="http://schemas.openxmlformats.org/officeDocument/2006/relationships/hyperlink" Target="https://hy.wikipedia.org/wiki/2010" TargetMode="External"/><Relationship Id="rId4" Type="http://schemas.openxmlformats.org/officeDocument/2006/relationships/hyperlink" Target="https://hy.wikipedia.org/wiki/%D4%BF%D5%A1%D5%AC%D5%AB%D6%86%D5%B8%D6%80%D5%B6%D5%AB%D5%A1_(%D5%B6%D5%A1%D5%B0%D5%A1%D5%B6%D5%A3)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y.wikipedia.org/wiki/%D5%94%D5%A1%D5%B2%D5%A1%D6%84%D5%A1%D5%B5%D5%AB%D5%B6_%D5%A1%D5%A3%D5%AC%D5%B8%D5%B4%D5%A5%D6%80%D5%A1%D6%81%D5%AB%D5%A1" TargetMode="External"/><Relationship Id="rId2" Type="http://schemas.openxmlformats.org/officeDocument/2006/relationships/hyperlink" Target="https://hy.wikipedia.org/wiki/2014" TargetMode="Externa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5.jpeg"/><Relationship Id="rId5" Type="http://schemas.openxmlformats.org/officeDocument/2006/relationships/hyperlink" Target="https://hy.wikipedia.org/w/index.php?title=Chicago_Tribune&amp;action=edit&amp;redlink=1" TargetMode="External"/><Relationship Id="rId4" Type="http://schemas.openxmlformats.org/officeDocument/2006/relationships/hyperlink" Target="https://hy.wikipedia.org/wiki/%D4%B1%D5%B6%D5%A3%D5%AC%D5%A5%D6%80%D5%A5%D5%B6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hy.wikipedia.org/wiki/%D5%93%D5%A5%D5%B6%D5%BD%D5%AB%D5%AC%D5%BE%D5%A1%D5%B6%D5%AB%D5%A1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hy.wikipedia.org/wiki/%D4%B1%D5%84%D5%86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hy.wikipedia.org/wiki/%D5%84%D5%A1%D5%B5%D5%AB%D5%BD%D5%AB_27" TargetMode="External"/><Relationship Id="rId3" Type="http://schemas.openxmlformats.org/officeDocument/2006/relationships/hyperlink" Target="https://hy.wikipedia.org/wiki/%D4%BF%D5%A1%D5%B4%D5%B8%D6%82%D6%80%D5%BB" TargetMode="External"/><Relationship Id="rId7" Type="http://schemas.openxmlformats.org/officeDocument/2006/relationships/hyperlink" Target="https://hy.wikipedia.org/w/index.php?title=%D5%84%D5%A5%D6%80%D5%AB%D5%B6&amp;action=edit&amp;redlink=1" TargetMode="External"/><Relationship Id="rId2" Type="http://schemas.openxmlformats.org/officeDocument/2006/relationships/hyperlink" Target="https://hy.wikipedia.org/wiki/%D4%B1%D5%B6%D5%A3%D5%AC%D5%A5%D6%80%D5%A5%D5%B6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hy.wikipedia.org/wiki/%D4%B1%D5%84%D5%86" TargetMode="External"/><Relationship Id="rId11" Type="http://schemas.openxmlformats.org/officeDocument/2006/relationships/image" Target="../media/image37.jpeg"/><Relationship Id="rId5" Type="http://schemas.openxmlformats.org/officeDocument/2006/relationships/hyperlink" Target="https://hy.wikipedia.org/wiki/%D5%8D%D5%A1%D5%B6_%D5%96%D6%80%D5%A1%D5%B6%D6%81%D5%AB%D5%BD%D5%AF%D5%B8" TargetMode="External"/><Relationship Id="rId10" Type="http://schemas.openxmlformats.org/officeDocument/2006/relationships/hyperlink" Target="https://hy.wikipedia.org/wiki/1964" TargetMode="External"/><Relationship Id="rId4" Type="http://schemas.openxmlformats.org/officeDocument/2006/relationships/hyperlink" Target="https://hy.wikipedia.org/w/index.php?title=%D5%88%D5%BD%D5%AF%D5%A5_%D4%B4%D5%A1%D6%80%D5%BA%D5%A1%D5%BD%D5%B6%D5%A5%D6%80_(%D5%B6%D5%A5%D5%B2%D5%B8%D6%82%D6%81)&amp;action=edit&amp;redlink=1" TargetMode="External"/><Relationship Id="rId9" Type="http://schemas.openxmlformats.org/officeDocument/2006/relationships/hyperlink" Target="https://hy.wikipedia.org/wiki/1937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hy.wikipedia.org/wiki/%D5%8B%D5%B8%D6%80%D5%BB%D5%AB%D5%A1" TargetMode="External"/><Relationship Id="rId13" Type="http://schemas.openxmlformats.org/officeDocument/2006/relationships/hyperlink" Target="https://hy.wikipedia.org/wiki/%D5%80%D5%B5%D5%B8%D6%82%D5%BD%D5%AB%D5%BD%D5%A1%D5%B5%D5%AB%D5%B6_%D4%BF%D5%A1%D6%80%D5%B8%D5%AC%D5%AB%D5%B6%D5%A1" TargetMode="External"/><Relationship Id="rId3" Type="http://schemas.openxmlformats.org/officeDocument/2006/relationships/hyperlink" Target="https://hy.wikipedia.org/wiki/1959" TargetMode="External"/><Relationship Id="rId7" Type="http://schemas.openxmlformats.org/officeDocument/2006/relationships/hyperlink" Target="https://hy.wikipedia.org/wiki/%D5%86%D5%B5%D5%B8%D6%82_%D5%8B%D5%A5%D6%80%D5%BD%D5%AB" TargetMode="External"/><Relationship Id="rId12" Type="http://schemas.openxmlformats.org/officeDocument/2006/relationships/hyperlink" Target="https://hy.wikipedia.org/wiki/%D5%80%D5%A1%D6%80%D5%A1%D5%BE%D5%A1%D5%B5%D5%AB%D5%B6_%D4%BF%D5%A1%D6%80%D5%B8%D5%AC%D5%AB%D5%B6%D5%A1" TargetMode="External"/><Relationship Id="rId17" Type="http://schemas.openxmlformats.org/officeDocument/2006/relationships/hyperlink" Target="https://hy.wikipedia.org/wiki/%D5%8C%D5%B8%D5%A4_%D4%B1%D5%B5%D5%AC%D5%A5%D5%B6%D5%A4" TargetMode="External"/><Relationship Id="rId2" Type="http://schemas.openxmlformats.org/officeDocument/2006/relationships/image" Target="../media/image9.png"/><Relationship Id="rId16" Type="http://schemas.openxmlformats.org/officeDocument/2006/relationships/hyperlink" Target="https://hy.wikipedia.org/wiki/%D5%86%D5%B5%D5%B8%D6%82_%D5%85%D5%B8%D6%80%D6%84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hy.wikipedia.org/wiki/%D5%93%D5%A5%D5%B6%D5%BD%D5%AB%D5%AC%D5%BE%D5%A1%D5%B6%D5%AB%D5%A1" TargetMode="External"/><Relationship Id="rId11" Type="http://schemas.openxmlformats.org/officeDocument/2006/relationships/hyperlink" Target="https://hy.wikipedia.org/wiki/%D5%84%D5%A5%D6%80%D5%AB%D5%AC%D5%A5%D5%B6%D5%A4" TargetMode="External"/><Relationship Id="rId5" Type="http://schemas.openxmlformats.org/officeDocument/2006/relationships/hyperlink" Target="https://hy.wikipedia.org/wiki/%D4%B4%D5%A5%D5%AC%D5%A1%D5%BE%D5%A5%D6%80" TargetMode="External"/><Relationship Id="rId15" Type="http://schemas.openxmlformats.org/officeDocument/2006/relationships/hyperlink" Target="https://hy.wikipedia.org/wiki/%D5%8E%D5%AB%D6%80%D5%BB%D5%AB%D5%B6%D5%AB%D5%A1" TargetMode="External"/><Relationship Id="rId10" Type="http://schemas.openxmlformats.org/officeDocument/2006/relationships/hyperlink" Target="https://hy.wikipedia.org/wiki/%D5%84%D5%A1%D5%BD%D5%A1%D5%B9%D5%B8%D6%82%D5%BD%D5%A5%D5%A9%D5%BD" TargetMode="External"/><Relationship Id="rId4" Type="http://schemas.openxmlformats.org/officeDocument/2006/relationships/hyperlink" Target="https://hy.wikipedia.org/wiki/%D5%80%D5%A1%D5%BE%D5%A1%D5%B5%D5%A1%D5%B6_%D5%AF%D5%B2%D5%A6%D5%AB%D5%B6%D5%A5%D6%80" TargetMode="External"/><Relationship Id="rId9" Type="http://schemas.openxmlformats.org/officeDocument/2006/relationships/hyperlink" Target="https://hy.wikipedia.org/wiki/%D4%BF%D5%B8%D5%B6%D5%A5%D5%AF%D5%BF%D5%AB%D5%AF%D5%B8%D6%82%D5%BF" TargetMode="External"/><Relationship Id="rId14" Type="http://schemas.openxmlformats.org/officeDocument/2006/relationships/hyperlink" Target="https://hy.wikipedia.org/wiki/%D5%86%D5%B5%D5%B8%D6%82_%D5%80%D5%A5%D5%B4%D6%83%D5%B7%D5%AB%D6%8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hy.wikipedia.org/wiki/%D4%B1%D5%B4%D5%A5%D6%80%D5%AB%D5%AF%D5%B5%D5%A1%D5%B6_%D5%8D%D5%A1%D5%B4%D5%B8%D5%A1" TargetMode="External"/><Relationship Id="rId13" Type="http://schemas.openxmlformats.org/officeDocument/2006/relationships/hyperlink" Target="https://hy.wikipedia.org/wiki/%D5%8C%D5%B8%D6%82%D5%BD%D5%A1%D5%BD%D5%BF%D5%A1%D5%B6" TargetMode="External"/><Relationship Id="rId18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35" TargetMode="External"/><Relationship Id="rId26" Type="http://schemas.openxmlformats.org/officeDocument/2006/relationships/hyperlink" Target="https://hy.wikipedia.org/wiki/%D5%8A%D6%80%D5%A5%D6%80%D5%AB%D5%A1%D5%B6%D5%A5%D6%80" TargetMode="External"/><Relationship Id="rId39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42" TargetMode="External"/><Relationship Id="rId3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urlState_Area_Measurements_and_Internal_Point_Coordinates_%E2%80%93_Geography_%E2%80%93_U.S._Census_Bureau-31" TargetMode="External"/><Relationship Id="rId21" Type="http://schemas.openxmlformats.org/officeDocument/2006/relationships/hyperlink" Target="https://hy.wikipedia.org/w/index.php?title=%D4%B1%D5%BA%D5%A1%D5%AC%D5%A1%D5%B9%D5%B5%D5%A1%D5%B6_%D5%AC%D5%A5%D5%BC%D5%B6%D5%A5%D6%80&amp;action=edit&amp;redlink=1" TargetMode="External"/><Relationship Id="rId34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40" TargetMode="External"/><Relationship Id="rId42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43" TargetMode="External"/><Relationship Id="rId47" Type="http://schemas.openxmlformats.org/officeDocument/2006/relationships/image" Target="../media/image13.png"/><Relationship Id="rId7" Type="http://schemas.openxmlformats.org/officeDocument/2006/relationships/hyperlink" Target="https://hy.wikipedia.org/wiki/%D5%8A%D5%B8%D6%82%D5%A5%D6%80%D5%BF%D5%B8_%D5%8C%D5%AB%D5%AF%D5%B8" TargetMode="External"/><Relationship Id="rId12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Land_Area_of_US_and_states-32" TargetMode="External"/><Relationship Id="rId17" Type="http://schemas.openxmlformats.org/officeDocument/2006/relationships/hyperlink" Target="https://hy.wikipedia.org/wiki/%D4%B2%D6%80%D5%AB%D5%BF%D5%A1%D5%B6%D5%AB%D5%AF%D5%A1_%D5%B0%D5%A1%D5%B6%D6%80%D5%A1%D5%A3%D5%AB%D5%BF%D5%A1%D6%80%D5%A1%D5%B6" TargetMode="External"/><Relationship Id="rId25" Type="http://schemas.openxmlformats.org/officeDocument/2006/relationships/hyperlink" Target="https://hy.wikipedia.org/wiki/%D5%84%D5%A5%D5%AE_%D5%80%D5%A1%D6%80%D5%A9%D5%A1%D5%BE%D5%A1%D5%B5%D6%80%D5%A5%D6%80" TargetMode="External"/><Relationship Id="rId33" Type="http://schemas.openxmlformats.org/officeDocument/2006/relationships/hyperlink" Target="https://hy.wikipedia.org/w/index.php?title=%D5%84%D5%B8%D5%AD%D5%A1%D5%BE%D5%A5&amp;action=edit&amp;redlink=1" TargetMode="External"/><Relationship Id="rId38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41" TargetMode="External"/><Relationship Id="rId46" Type="http://schemas.openxmlformats.org/officeDocument/2006/relationships/image" Target="../media/image12.jpeg"/><Relationship Id="rId2" Type="http://schemas.openxmlformats.org/officeDocument/2006/relationships/image" Target="../media/image11.png"/><Relationship Id="rId16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largestcountry-34" TargetMode="External"/><Relationship Id="rId20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37" TargetMode="External"/><Relationship Id="rId29" Type="http://schemas.openxmlformats.org/officeDocument/2006/relationships/hyperlink" Target="https://hy.wikipedia.org/wiki/%D4%BF%D5%B8%D5%AC%D5%B8%D6%80%D5%A1%D5%A4%D5%B8" TargetMode="External"/><Relationship Id="rId41" Type="http://schemas.openxmlformats.org/officeDocument/2006/relationships/hyperlink" Target="https://hy.wikipedia.org/wiki/%D5%80%D5%B5%D5%B8%D6%82%D5%BD%D5%AB%D5%BD%D5%A1%D5%B5%D5%AB%D5%B6_%D4%B1%D5%B4%D5%A5%D6%80%D5%AB%D5%AF%D5%A1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hy.wikipedia.org/wiki/%D5%80%D5%A1%D5%BE%D5%A1%D5%B5%D5%A1%D5%B6_%D5%AF%D5%B2%D5%A6%D5%AB%D5%B6%D5%A5%D6%80" TargetMode="External"/><Relationship Id="rId11" Type="http://schemas.openxmlformats.org/officeDocument/2006/relationships/hyperlink" Target="https://hy.wikipedia.org/wiki/%D4%B1%D5%B4%D5%A5%D6%80%D5%AB%D5%AF%D5%B5%D5%A1%D5%B6_%D5%8E%D5%AB%D6%80%D5%BB%D5%AB%D5%B6%D5%B5%D5%A1%D5%B6_%D5%AF%D5%B2%D5%A6%D5%AB%D5%B6%D5%A5%D6%80" TargetMode="External"/><Relationship Id="rId24" Type="http://schemas.openxmlformats.org/officeDocument/2006/relationships/hyperlink" Target="https://hy.wikipedia.org/wiki/%D5%84%D5%AB%D5%BD%D5%BD%D5%B8%D6%82%D6%80%D5%AB_(%D5%A3%D5%A5%D5%BF)" TargetMode="External"/><Relationship Id="rId32" Type="http://schemas.openxmlformats.org/officeDocument/2006/relationships/hyperlink" Target="https://hy.wikipedia.org/w/index.php?title=%D5%89%D5%AB%D5%B8%D6%82%D5%A1%D5%B8%D6%82%D5%A1&amp;action=edit&amp;redlink=1" TargetMode="External"/><Relationship Id="rId37" Type="http://schemas.openxmlformats.org/officeDocument/2006/relationships/hyperlink" Target="https://hy.wikipedia.org/wiki/%D4%BF%D5%A1%D5%AC%D5%AB%D6%86%D5%B8%D5%BC%D5%B6%D5%AB%D5%A1" TargetMode="External"/><Relationship Id="rId40" Type="http://schemas.openxmlformats.org/officeDocument/2006/relationships/hyperlink" Target="https://hy.wikipedia.org/wiki/%D4%B4%D5%A5%D5%B6%D5%A1%D5%AC%D5%AB" TargetMode="External"/><Relationship Id="rId45" Type="http://schemas.openxmlformats.org/officeDocument/2006/relationships/hyperlink" Target="https://hy.wikipedia.org/w/index.php?title=%D5%85%D5%A5%D5%AC%D5%B8%D5%B8%D6%82%D5%BD%D5%A9%D5%B8%D5%B6_%D5%A1%D5%A6%D5%A3%D5%A1%D5%B5%D5%AB%D5%B6_%D5%BA%D5%A1%D6%80%D5%AF&amp;action=edit&amp;redlink=1" TargetMode="External"/><Relationship Id="rId5" Type="http://schemas.openxmlformats.org/officeDocument/2006/relationships/hyperlink" Target="https://hy.wikipedia.org/wiki/%D4%BF%D5%A1%D5%B6%D5%A1%D5%A4%D5%A1" TargetMode="External"/><Relationship Id="rId15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CIA_Factbook_Area-33" TargetMode="External"/><Relationship Id="rId23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NAU-38" TargetMode="External"/><Relationship Id="rId28" Type="http://schemas.openxmlformats.org/officeDocument/2006/relationships/hyperlink" Target="https://hy.wikipedia.org/wiki/%D4%BA%D5%A1%D5%B5%D5%BC%D5%B8%D5%BF_%D5%AC%D5%A5%D5%BC%D5%B6%D5%A5%D6%80" TargetMode="External"/><Relationship Id="rId36" Type="http://schemas.openxmlformats.org/officeDocument/2006/relationships/hyperlink" Target="https://hy.wikipedia.org/w/index.php?title=%D4%BF%D5%A1%D5%BD%D5%AF%D5%A1%D5%A4%D5%A1%D5%B5%D5%AB%D5%B6_%D5%AC%D5%A5%D5%BC%D5%B6%D5%A1%D5%B7%D5%B2%D5%A9%D5%A1&amp;action=edit&amp;redlink=1" TargetMode="External"/><Relationship Id="rId10" Type="http://schemas.openxmlformats.org/officeDocument/2006/relationships/hyperlink" Target="https://hy.wikipedia.org/wiki/%D5%80%D5%B5%D5%B8%D6%82%D5%BD%D5%AB%D5%BD%D5%A1%D5%B5%D5%AB%D5%B6_%D5%84%D5%A1%D6%80%D5%AB%D5%A1%D5%B6%D5%B5%D5%A1%D5%B6_%D5%AF%D5%B2%D5%A6%D5%AB%D5%B6%D5%A5%D6%80" TargetMode="External"/><Relationship Id="rId19" Type="http://schemas.openxmlformats.org/officeDocument/2006/relationships/hyperlink" Target="https://hy.wikipedia.org/w/index.php?title=%D5%8A%D5%AB%D5%A4%D5%B4%D5%B8%D5%B6%D5%BF_%D5%BD%D5%A1%D6%80%D5%A1%D5%B0%D5%A1%D6%80%D5%A9&amp;action=edit&amp;redlink=1" TargetMode="External"/><Relationship Id="rId31" Type="http://schemas.openxmlformats.org/officeDocument/2006/relationships/hyperlink" Target="https://hy.wikipedia.org/w/index.php?title=%D4%BA%D5%A1%D5%B5%D5%BC%D5%B8%D5%BF_%D5%84%D5%A5%D5%AE_%D4%B1%D5%BE%D5%A1%D5%A6%D5%A1%D5%B6&amp;action=edit&amp;redlink=1" TargetMode="External"/><Relationship Id="rId44" Type="http://schemas.openxmlformats.org/officeDocument/2006/relationships/hyperlink" Target="https://hy.wikipedia.org/wiki/%D4%B1%D5%AC%D5%A5%D5%B8%D6%82%D5%BF%D5%B5%D5%A1%D5%B6_%D5%AF%D5%B2%D5%A6%D5%AB%D5%B6%D5%A5%D6%80" TargetMode="External"/><Relationship Id="rId4" Type="http://schemas.openxmlformats.org/officeDocument/2006/relationships/hyperlink" Target="https://hy.wikipedia.org/wiki/%D4%B1%D5%AC%D5%B5%D5%A1%D5%BD%D5%AF%D5%A1" TargetMode="External"/><Relationship Id="rId9" Type="http://schemas.openxmlformats.org/officeDocument/2006/relationships/hyperlink" Target="https://hy.wikipedia.org/wiki/%D4%B3%D5%B8%D6%82%D5%A1%D5%B4" TargetMode="External"/><Relationship Id="rId14" Type="http://schemas.openxmlformats.org/officeDocument/2006/relationships/hyperlink" Target="https://hy.wikipedia.org/wiki/%D5%89%D5%AB%D5%B6%D5%A1%D5%BD%D5%BF%D5%A1%D5%B6" TargetMode="External"/><Relationship Id="rId22" Type="http://schemas.openxmlformats.org/officeDocument/2006/relationships/hyperlink" Target="https://hy.wikipedia.org/w/index.php?title=%D5%84%D5%A5%D5%AE_%D5%AC%D5%B3%D5%A5%D6%80&amp;action=edit&amp;redlink=1" TargetMode="External"/><Relationship Id="rId27" Type="http://schemas.openxmlformats.org/officeDocument/2006/relationships/hyperlink" Target="https://hy.wikipedia.org/w/index.php?title=%D5%86%D5%A5%D6%80%D6%84%D5%AB%D5%B6_%D4%B2%D5%A1%D6%80%D5%B1%D6%80%D5%A1%D5%BE%D5%A1%D5%B6%D5%A4%D5%A1%D5%AF&amp;action=edit&amp;redlink=1" TargetMode="External"/><Relationship Id="rId30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39" TargetMode="External"/><Relationship Id="rId35" Type="http://schemas.openxmlformats.org/officeDocument/2006/relationships/hyperlink" Target="https://hy.wikipedia.org/wiki/%D5%8D%D5%AB%D5%A5%D5%BC%D5%A1_%D5%86%D6%87%D5%A1%D5%A4%D5%A1_(%D4%BF%D5%B8%D6%80%D5%A4%D5%AB%D5%AC%D5%AB%D5%A5%D6%80%D5%A1%D5%B6%D5%A5%D6%80)" TargetMode="External"/><Relationship Id="rId43" Type="http://schemas.openxmlformats.org/officeDocument/2006/relationships/hyperlink" Target="https://hy.wikipedia.org/wiki/%D4%B1%D5%AC%D5%A5%D6%84%D5%BD%D5%A1%D5%B6%D5%A4%D6%80%D5%AB_%D5%A1%D6%80%D5%B7%D5%AB%D5%BA%D5%A5%D5%AC%D5%A1%D5%A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y.wikipedia.org/wiki/%D5%95%D6%80%D5%A5%D5%A3%D5%B8%D5%B6" TargetMode="External"/><Relationship Id="rId7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48" TargetMode="External"/><Relationship Id="rId2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46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hy.wikipedia.org/wiki/%D5%84%D5%A5%D6%84%D5%BD%D5%AB%D5%AF%D5%A1%D5%AF%D5%A1%D5%B6_%D5%AE%D5%B8%D6%81" TargetMode="External"/><Relationship Id="rId5" Type="http://schemas.openxmlformats.org/officeDocument/2006/relationships/hyperlink" Target="https://hy.wikipedia.org/wiki/%D4%B1%D5%B4%D5%A5%D6%80%D5%AB%D5%AF%D5%A1%D5%B5%D5%AB_%D5%84%D5%AB%D5%A1%D6%81%D5%B5%D5%A1%D5%AC_%D5%86%D5%A1%D5%B0%D5%A1%D5%B6%D5%A3%D5%B6%D5%A5%D6%80#cite_note-47" TargetMode="External"/><Relationship Id="rId4" Type="http://schemas.openxmlformats.org/officeDocument/2006/relationships/hyperlink" Target="https://hy.wikipedia.org/wiki/%D5%8E%D5%A1%D5%B7%D5%AB%D5%B6%D5%A3%D5%BF%D5%B8%D5%B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ԳՈՐԾՆԱԿԱՆ ԱՇԽԱՏԱՆՔ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7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98" y="-657225"/>
            <a:ext cx="10364451" cy="2286000"/>
          </a:xfrm>
        </p:spPr>
        <p:txBody>
          <a:bodyPr/>
          <a:lstStyle/>
          <a:p>
            <a:r>
              <a:rPr lang="en-US" dirty="0" smtClean="0"/>
              <a:t>ԲՆԱԿՉՈՒԹՅՈՒՆ </a:t>
            </a:r>
            <a:endParaRPr lang="ru-RU" dirty="0"/>
          </a:p>
        </p:txBody>
      </p:sp>
      <p:pic>
        <p:nvPicPr>
          <p:cNvPr id="1026" name="Picture 2" descr="https://upload.wikimedia.org/wikipedia/commons/thumb/9/99/US_Census_Population_Graph_from_1790.svg/330px-US_Census_Population_Graph_from_1790.svg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5" y="896113"/>
            <a:ext cx="2930575" cy="275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17520" y="746042"/>
            <a:ext cx="872337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1050" dirty="0">
                <a:solidFill>
                  <a:srgbClr val="222222"/>
                </a:solidFill>
                <a:latin typeface="Arian AMU"/>
              </a:rPr>
              <a:t>Միացյալ Նահանգների մարդահամարի բյուրոյի մոտավոր հաշվարկներով՝ երկրի բնակչությունը 2017 թվականի հուլիսի 1-ի դրությամբ կազմում է 325 719 178 մարդ․ ամեն 13 վայրկյանը մեկ ավելանում է 1 մարդ, որը կազմում է 6,646 մարդ օրական։ ԱՄՆ-ի բնակչությունը 20-րդ դարից մինչ օրս (76 միլիոն 1900 թվականին) համարյա քառապատկվել է</a:t>
            </a:r>
            <a:r>
              <a:rPr lang="hy-AM" sz="1050" baseline="30000" dirty="0">
                <a:solidFill>
                  <a:srgbClr val="0B0080"/>
                </a:solidFill>
                <a:latin typeface="Arian AMU"/>
                <a:hlinkClick r:id="rId3"/>
              </a:rPr>
              <a:t>[64]</a:t>
            </a:r>
            <a:r>
              <a:rPr lang="hy-AM" sz="1050" dirty="0">
                <a:solidFill>
                  <a:srgbClr val="222222"/>
                </a:solidFill>
                <a:latin typeface="Arian AMU"/>
              </a:rPr>
              <a:t>։ Միացյալ Նահանգները ամենաբնակեցված երրորդ երկիրն է Չինաստանից և Հնդկաստանից հետո։ ԱՄՆ-ն միակ հսկա ինդուստրալիզացված պետությունն է, որտեղ բնակչության մեծ աճ է նախատեսվում</a:t>
            </a:r>
            <a:r>
              <a:rPr lang="hy-AM" sz="1050" baseline="30000" dirty="0">
                <a:solidFill>
                  <a:srgbClr val="0B0080"/>
                </a:solidFill>
                <a:latin typeface="Arian AMU"/>
                <a:hlinkClick r:id="rId4"/>
              </a:rPr>
              <a:t>[65]</a:t>
            </a:r>
            <a:r>
              <a:rPr lang="hy-AM" sz="1050" dirty="0">
                <a:solidFill>
                  <a:srgbClr val="222222"/>
                </a:solidFill>
                <a:latin typeface="Arian AMU"/>
              </a:rPr>
              <a:t>։ 1800-ականներին կանայք միջինում ունեին 7,04 երեխա, 1900-ականներին թիվը նվազել է 3,56-ի</a:t>
            </a:r>
            <a:r>
              <a:rPr lang="hy-AM" sz="1050" baseline="30000" dirty="0">
                <a:solidFill>
                  <a:srgbClr val="0B0080"/>
                </a:solidFill>
                <a:latin typeface="Arian AMU"/>
                <a:hlinkClick r:id="rId5"/>
              </a:rPr>
              <a:t>[66]</a:t>
            </a:r>
            <a:r>
              <a:rPr lang="hy-AM" sz="1050" dirty="0">
                <a:solidFill>
                  <a:srgbClr val="222222"/>
                </a:solidFill>
                <a:latin typeface="Arian AMU"/>
              </a:rPr>
              <a:t>։ Վաղ 1970-ականներից ծնելիության գործակիցը 2,1 փոխարինության չափանիշից ցածր է՝ 2014-ին կազմելով 1,86 երեխա մեկ կնոջը։ Ներգաղթի պատճառով օտարերկրա ծնունդների թիվը կրկնապատկվել է 1990 թվականի 20 միլիոնից՝ 2010 թվականին հասնելով մինչև 40 միլիոն, որը բնակչության մեկ երրորդն է</a:t>
            </a:r>
            <a:r>
              <a:rPr lang="hy-AM" sz="1050" baseline="30000" dirty="0">
                <a:solidFill>
                  <a:srgbClr val="0B0080"/>
                </a:solidFill>
                <a:latin typeface="Arian AMU"/>
                <a:hlinkClick r:id="rId6"/>
              </a:rPr>
              <a:t>[67]</a:t>
            </a:r>
            <a:r>
              <a:rPr lang="hy-AM" sz="1050" dirty="0">
                <a:solidFill>
                  <a:srgbClr val="222222"/>
                </a:solidFill>
                <a:latin typeface="Arian AMU"/>
              </a:rPr>
              <a:t>։ 2015-ին օտարերկրա բնակչությունը կազմել է 45 միլիոն</a:t>
            </a:r>
            <a:r>
              <a:rPr lang="hy-AM" sz="1050" baseline="30000" dirty="0">
                <a:solidFill>
                  <a:srgbClr val="0B0080"/>
                </a:solidFill>
                <a:latin typeface="Arian AMU"/>
                <a:hlinkClick r:id="rId7"/>
              </a:rPr>
              <a:t>[68]</a:t>
            </a:r>
            <a:r>
              <a:rPr lang="hy-AM" sz="1050" baseline="30000" dirty="0">
                <a:solidFill>
                  <a:srgbClr val="0B0080"/>
                </a:solidFill>
                <a:latin typeface="Arian AMU"/>
                <a:hlinkClick r:id="rId8"/>
              </a:rPr>
              <a:t>[</a:t>
            </a:r>
            <a:r>
              <a:rPr lang="en-US" sz="1050" baseline="30000" dirty="0" err="1">
                <a:solidFill>
                  <a:srgbClr val="0B0080"/>
                </a:solidFill>
                <a:latin typeface="Arian AMU"/>
                <a:hlinkClick r:id="rId8"/>
              </a:rPr>
              <a:t>fn</a:t>
            </a:r>
            <a:r>
              <a:rPr lang="en-US" sz="1050" baseline="30000" dirty="0">
                <a:solidFill>
                  <a:srgbClr val="0B0080"/>
                </a:solidFill>
                <a:latin typeface="Arian AMU"/>
                <a:hlinkClick r:id="rId8"/>
              </a:rPr>
              <a:t> 2]</a:t>
            </a:r>
            <a:r>
              <a:rPr lang="en-US" sz="1050" dirty="0">
                <a:solidFill>
                  <a:srgbClr val="222222"/>
                </a:solidFill>
                <a:latin typeface="Arian AMU"/>
              </a:rPr>
              <a:t>։</a:t>
            </a:r>
          </a:p>
          <a:p>
            <a:r>
              <a:rPr lang="hy-AM" sz="1050" dirty="0">
                <a:solidFill>
                  <a:srgbClr val="222222"/>
                </a:solidFill>
                <a:latin typeface="Arian AMU"/>
              </a:rPr>
              <a:t>ԱՄՆ-ում ծնելիության գործակիցը կազմում է 1000-ում 13, որը աշխարհի միջին գործակցից 5 ծնունդ քիչ է</a:t>
            </a:r>
            <a:r>
              <a:rPr lang="hy-AM" sz="1050" baseline="30000" dirty="0">
                <a:solidFill>
                  <a:srgbClr val="0B0080"/>
                </a:solidFill>
                <a:latin typeface="Arian AMU"/>
                <a:hlinkClick r:id="rId9"/>
              </a:rPr>
              <a:t>[72]</a:t>
            </a:r>
            <a:r>
              <a:rPr lang="hy-AM" sz="1050" dirty="0">
                <a:solidFill>
                  <a:srgbClr val="222222"/>
                </a:solidFill>
                <a:latin typeface="Arian AMU"/>
              </a:rPr>
              <a:t>։ Բնակչության աճը դրական է՝ 0,7% ավելի մեծ, քան զարգացած երկրների մեծամասնությունում</a:t>
            </a:r>
            <a:r>
              <a:rPr lang="hy-AM" sz="1050" baseline="30000" dirty="0">
                <a:solidFill>
                  <a:srgbClr val="0B0080"/>
                </a:solidFill>
                <a:latin typeface="Arian AMU"/>
                <a:hlinkClick r:id="rId10"/>
              </a:rPr>
              <a:t>[73]</a:t>
            </a:r>
            <a:r>
              <a:rPr lang="hy-AM" sz="1050" dirty="0">
                <a:solidFill>
                  <a:srgbClr val="222222"/>
                </a:solidFill>
                <a:latin typeface="Arian AMU"/>
              </a:rPr>
              <a:t>։ 2015 թվականին օրինական կացություն են ստացել ավելի քան մեկ միլիոն ներգաղթյալներ</a:t>
            </a:r>
            <a:r>
              <a:rPr lang="hy-AM" sz="1050" baseline="30000" dirty="0">
                <a:solidFill>
                  <a:srgbClr val="0B0080"/>
                </a:solidFill>
                <a:latin typeface="Arian AMU"/>
                <a:hlinkClick r:id="rId11"/>
              </a:rPr>
              <a:t>[74]</a:t>
            </a:r>
            <a:r>
              <a:rPr lang="hy-AM" sz="1050" dirty="0">
                <a:solidFill>
                  <a:srgbClr val="222222"/>
                </a:solidFill>
                <a:latin typeface="Arian AMU"/>
              </a:rPr>
              <a:t>։ 1965 թվականի </a:t>
            </a:r>
            <a:r>
              <a:rPr lang="hy-AM" sz="1050" dirty="0">
                <a:solidFill>
                  <a:srgbClr val="A55858"/>
                </a:solidFill>
                <a:latin typeface="Arian AMU"/>
                <a:hlinkClick r:id="rId12" tooltip="Ներգաղթի ակտ (դեռ գրված չէ)"/>
              </a:rPr>
              <a:t>Ներգաղթի ակտից</a:t>
            </a:r>
            <a:r>
              <a:rPr lang="hy-AM" sz="1050" dirty="0">
                <a:solidFill>
                  <a:srgbClr val="222222"/>
                </a:solidFill>
                <a:latin typeface="Arian AMU"/>
              </a:rPr>
              <a:t> հետո ներգաղթյալների թվով առաջատարը Մեքսիկան է, որին հաջորդում են Չինաստանը, Հնդկաստանը և Ֆիլիպինները (1990-ականներից)</a:t>
            </a:r>
            <a:r>
              <a:rPr lang="hy-AM" sz="1050" baseline="30000" dirty="0">
                <a:solidFill>
                  <a:srgbClr val="0B0080"/>
                </a:solidFill>
                <a:latin typeface="Arian AMU"/>
                <a:hlinkClick r:id="rId13"/>
              </a:rPr>
              <a:t>[75]</a:t>
            </a:r>
            <a:r>
              <a:rPr lang="hy-AM" sz="1050" dirty="0">
                <a:solidFill>
                  <a:srgbClr val="222222"/>
                </a:solidFill>
                <a:latin typeface="Arian AMU"/>
              </a:rPr>
              <a:t>: 2012 թվականի դրությամբ ԱՄՆ֊ում բնակվում է 11,4 միլիոն անօրինական ներգաղթյալ</a:t>
            </a:r>
            <a:r>
              <a:rPr lang="hy-AM" sz="1050" baseline="30000" dirty="0">
                <a:solidFill>
                  <a:srgbClr val="0B0080"/>
                </a:solidFill>
                <a:latin typeface="Arian AMU"/>
                <a:hlinkClick r:id="rId14"/>
              </a:rPr>
              <a:t>[76]</a:t>
            </a:r>
            <a:r>
              <a:rPr lang="hy-AM" sz="1050" dirty="0">
                <a:solidFill>
                  <a:srgbClr val="222222"/>
                </a:solidFill>
                <a:latin typeface="Arian AMU"/>
              </a:rPr>
              <a:t>։ 2015 թվականին ներգաղթյալների 47%-ը իսպանախոս էին, 26%-ը ասիացի, 18%-ը սպիտակ և 8%-ը սև: Ասիացի ներգաղթյալների տոկոսը մեծանում է, իսպանախոսներինը՝ նվազում</a:t>
            </a:r>
            <a:r>
              <a:rPr lang="hy-AM" sz="1050" baseline="30000" dirty="0">
                <a:solidFill>
                  <a:srgbClr val="0B0080"/>
                </a:solidFill>
                <a:latin typeface="Arian AMU"/>
                <a:hlinkClick r:id="rId7"/>
              </a:rPr>
              <a:t>[68]</a:t>
            </a:r>
            <a:r>
              <a:rPr lang="hy-AM" sz="1050" dirty="0">
                <a:solidFill>
                  <a:srgbClr val="222222"/>
                </a:solidFill>
                <a:latin typeface="Arian AMU"/>
              </a:rPr>
              <a:t>։</a:t>
            </a:r>
          </a:p>
          <a:p>
            <a:r>
              <a:rPr lang="hy-AM" sz="1050" dirty="0">
                <a:solidFill>
                  <a:srgbClr val="222222"/>
                </a:solidFill>
                <a:latin typeface="Arian AMU"/>
              </a:rPr>
              <a:t>2012 թվականին բնակչության 37,2%-ը կազմել են փոքրամասնությունները</a:t>
            </a:r>
            <a:r>
              <a:rPr lang="hy-AM" sz="1050" baseline="30000" dirty="0">
                <a:solidFill>
                  <a:srgbClr val="0B0080"/>
                </a:solidFill>
                <a:latin typeface="Arian AMU"/>
                <a:hlinkClick r:id="rId15"/>
              </a:rPr>
              <a:t>[77]</a:t>
            </a:r>
            <a:r>
              <a:rPr lang="hy-AM" sz="1050" dirty="0">
                <a:solidFill>
                  <a:srgbClr val="222222"/>
                </a:solidFill>
                <a:latin typeface="Arian AMU"/>
              </a:rPr>
              <a:t>, մինչև մեկ տարեկան երեխաների շարքում՝ 50%-ից ավելին</a:t>
            </a:r>
            <a:r>
              <a:rPr lang="hy-AM" sz="1050" baseline="30000" dirty="0">
                <a:solidFill>
                  <a:srgbClr val="0B0080"/>
                </a:solidFill>
                <a:latin typeface="Arian AMU"/>
                <a:hlinkClick r:id="rId16"/>
              </a:rPr>
              <a:t>[78]</a:t>
            </a:r>
            <a:r>
              <a:rPr lang="hy-AM" sz="1050" baseline="30000" dirty="0">
                <a:solidFill>
                  <a:srgbClr val="0B0080"/>
                </a:solidFill>
                <a:latin typeface="Arian AMU"/>
                <a:hlinkClick r:id="rId17"/>
              </a:rPr>
              <a:t>[79]</a:t>
            </a:r>
            <a:r>
              <a:rPr lang="hy-AM" sz="1050" dirty="0">
                <a:solidFill>
                  <a:srgbClr val="222222"/>
                </a:solidFill>
                <a:latin typeface="Arian AMU"/>
              </a:rPr>
              <a:t>, 2044֊ին նախատեսվում է, որ փոքրամասնությունները կկազմեն մեծամասնություն</a:t>
            </a:r>
            <a:r>
              <a:rPr lang="hy-AM" sz="1050" baseline="30000" dirty="0">
                <a:solidFill>
                  <a:srgbClr val="0B0080"/>
                </a:solidFill>
                <a:latin typeface="Arian AMU"/>
                <a:hlinkClick r:id="rId17"/>
              </a:rPr>
              <a:t>[79]</a:t>
            </a:r>
            <a:r>
              <a:rPr lang="hy-AM" sz="1050" dirty="0">
                <a:solidFill>
                  <a:srgbClr val="222222"/>
                </a:solidFill>
                <a:latin typeface="Arian AMU"/>
              </a:rPr>
              <a:t>։</a:t>
            </a:r>
          </a:p>
          <a:p>
            <a:r>
              <a:rPr lang="hy-AM" sz="1050" dirty="0">
                <a:solidFill>
                  <a:srgbClr val="222222"/>
                </a:solidFill>
                <a:latin typeface="Arian AMU"/>
              </a:rPr>
              <a:t>Համաձայն </a:t>
            </a:r>
            <a:r>
              <a:rPr lang="hy-AM" sz="1050" dirty="0">
                <a:solidFill>
                  <a:srgbClr val="A55858"/>
                </a:solidFill>
                <a:latin typeface="Arian AMU"/>
                <a:hlinkClick r:id="rId18" tooltip="Ուիլիամսի համալսարան (դեռ գրված չէ)"/>
              </a:rPr>
              <a:t>Ուիլիամսի համալսարանի</a:t>
            </a:r>
            <a:r>
              <a:rPr lang="hy-AM" sz="1050" dirty="0">
                <a:solidFill>
                  <a:srgbClr val="222222"/>
                </a:solidFill>
                <a:latin typeface="Arian AMU"/>
              </a:rPr>
              <a:t> հետազոտության՝ ինը միլիոն ամերիկացի կամ մեծահասակ բնակչության 3,4%֊ը, նույնականացնում է իրեն որպես </a:t>
            </a:r>
            <a:r>
              <a:rPr lang="hy-AM" sz="1050" dirty="0">
                <a:solidFill>
                  <a:srgbClr val="A55858"/>
                </a:solidFill>
                <a:latin typeface="Arian AMU"/>
                <a:hlinkClick r:id="rId19" tooltip="Նույնասեռական (դեռ գրված չէ)"/>
              </a:rPr>
              <a:t>նույնասեռական</a:t>
            </a:r>
            <a:r>
              <a:rPr lang="hy-AM" sz="1050" dirty="0">
                <a:solidFill>
                  <a:srgbClr val="222222"/>
                </a:solidFill>
                <a:latin typeface="Arian AMU"/>
              </a:rPr>
              <a:t>, </a:t>
            </a:r>
            <a:r>
              <a:rPr lang="hy-AM" sz="1050" dirty="0">
                <a:solidFill>
                  <a:srgbClr val="0B0080"/>
                </a:solidFill>
                <a:latin typeface="Arian AMU"/>
                <a:hlinkClick r:id="rId20" tooltip="Երկսեռականություն"/>
              </a:rPr>
              <a:t>բիսեքսուալ</a:t>
            </a:r>
            <a:r>
              <a:rPr lang="hy-AM" sz="1050" dirty="0">
                <a:solidFill>
                  <a:srgbClr val="222222"/>
                </a:solidFill>
                <a:latin typeface="Arian AMU"/>
              </a:rPr>
              <a:t> կամ </a:t>
            </a:r>
            <a:r>
              <a:rPr lang="hy-AM" sz="1050" dirty="0">
                <a:solidFill>
                  <a:srgbClr val="A55858"/>
                </a:solidFill>
                <a:latin typeface="Arian AMU"/>
                <a:hlinkClick r:id="rId21" tooltip="Տրանսգենդեր (դեռ գրված չէ)"/>
              </a:rPr>
              <a:t>տրանսգենդեր</a:t>
            </a:r>
            <a:r>
              <a:rPr lang="hy-AM" sz="1050" baseline="30000" dirty="0">
                <a:solidFill>
                  <a:srgbClr val="0B0080"/>
                </a:solidFill>
                <a:latin typeface="Arian AMU"/>
                <a:hlinkClick r:id="rId22"/>
              </a:rPr>
              <a:t>[80]</a:t>
            </a:r>
            <a:r>
              <a:rPr lang="hy-AM" sz="1050" baseline="30000" dirty="0">
                <a:solidFill>
                  <a:srgbClr val="0B0080"/>
                </a:solidFill>
                <a:latin typeface="Arian AMU"/>
                <a:hlinkClick r:id="rId23"/>
              </a:rPr>
              <a:t>[81]</a:t>
            </a:r>
            <a:r>
              <a:rPr lang="hy-AM" sz="1050" dirty="0">
                <a:solidFill>
                  <a:srgbClr val="222222"/>
                </a:solidFill>
                <a:latin typeface="Arian AMU"/>
              </a:rPr>
              <a:t>։ 2016 թվականի </a:t>
            </a:r>
            <a:r>
              <a:rPr lang="hy-AM" sz="1050" dirty="0">
                <a:solidFill>
                  <a:srgbClr val="A55858"/>
                </a:solidFill>
                <a:latin typeface="Arian AMU"/>
                <a:hlinkClick r:id="rId24" tooltip="Գելապի համալսարան (դեռ գրված չէ)"/>
              </a:rPr>
              <a:t>Գելապի համալսարանի</a:t>
            </a:r>
            <a:r>
              <a:rPr lang="hy-AM" sz="1050" dirty="0">
                <a:solidFill>
                  <a:srgbClr val="222222"/>
                </a:solidFill>
                <a:latin typeface="Arian AMU"/>
              </a:rPr>
              <a:t>իրականացրած հետազոտությունը ցույց է տվել, որ մեծահասակ բնակչության 4,1%-ը նույնականացվում է </a:t>
            </a:r>
            <a:r>
              <a:rPr lang="hy-AM" sz="1050" dirty="0">
                <a:solidFill>
                  <a:srgbClr val="0B0080"/>
                </a:solidFill>
                <a:latin typeface="Arian AMU"/>
                <a:hlinkClick r:id="rId25" tooltip="ԼԳԲՏ"/>
              </a:rPr>
              <a:t>ԼԳԲՏ</a:t>
            </a:r>
            <a:r>
              <a:rPr lang="hy-AM" sz="1050" dirty="0">
                <a:solidFill>
                  <a:srgbClr val="222222"/>
                </a:solidFill>
                <a:latin typeface="Arian AMU"/>
              </a:rPr>
              <a:t> խմբերից որևէ մեկին։ Ամենամեծ տոկոսը </a:t>
            </a:r>
            <a:r>
              <a:rPr lang="hy-AM" sz="1050" dirty="0">
                <a:solidFill>
                  <a:srgbClr val="0B0080"/>
                </a:solidFill>
                <a:latin typeface="Arian AMU"/>
                <a:hlinkClick r:id="rId26" tooltip="Կոլումբիա շրջան (Նյու Յորք)"/>
              </a:rPr>
              <a:t>Կոլումբիա</a:t>
            </a:r>
            <a:r>
              <a:rPr lang="hy-AM" sz="1050" dirty="0">
                <a:solidFill>
                  <a:srgbClr val="222222"/>
                </a:solidFill>
                <a:latin typeface="Arian AMU"/>
              </a:rPr>
              <a:t> շրջանում է (10%), ամենափոքրը՝ </a:t>
            </a:r>
            <a:r>
              <a:rPr lang="hy-AM" sz="1050" dirty="0">
                <a:solidFill>
                  <a:srgbClr val="0B0080"/>
                </a:solidFill>
                <a:latin typeface="Arian AMU"/>
                <a:hlinkClick r:id="rId27" tooltip="Հյուսիսային Դակոտա"/>
              </a:rPr>
              <a:t>Հյուսիսային Դակոտայում</a:t>
            </a:r>
            <a:r>
              <a:rPr lang="hy-AM" sz="1050" dirty="0">
                <a:solidFill>
                  <a:srgbClr val="222222"/>
                </a:solidFill>
                <a:latin typeface="Arian AMU"/>
              </a:rPr>
              <a:t> (1,7%)</a:t>
            </a:r>
            <a:r>
              <a:rPr lang="hy-AM" sz="1050" baseline="30000" dirty="0">
                <a:solidFill>
                  <a:srgbClr val="0B0080"/>
                </a:solidFill>
                <a:latin typeface="Arian AMU"/>
                <a:hlinkClick r:id="rId28"/>
              </a:rPr>
              <a:t>[82]</a:t>
            </a:r>
            <a:r>
              <a:rPr lang="hy-AM" sz="1050" dirty="0">
                <a:solidFill>
                  <a:srgbClr val="222222"/>
                </a:solidFill>
                <a:latin typeface="Arian AMU"/>
              </a:rPr>
              <a:t>: 2013 թվականի </a:t>
            </a:r>
            <a:r>
              <a:rPr lang="hy-AM" sz="1050" dirty="0">
                <a:solidFill>
                  <a:srgbClr val="A55858"/>
                </a:solidFill>
                <a:latin typeface="Arian AMU"/>
                <a:hlinkClick r:id="rId29" tooltip="Հիվանդությունների ղեկավարման և կանխարգելման կենտրոններ (դեռ գրված չէ)"/>
              </a:rPr>
              <a:t>Հիվանդությունների ղեկավարման և կանխարգելման կենտրոնների</a:t>
            </a:r>
            <a:r>
              <a:rPr lang="hy-AM" sz="1050" dirty="0">
                <a:solidFill>
                  <a:srgbClr val="222222"/>
                </a:solidFill>
                <a:latin typeface="Arian AMU"/>
              </a:rPr>
              <a:t> իրականացրած հարցման արդյունքում ամերիկացիների 96,6%-ը նույնականացնում է իրեն որպես </a:t>
            </a:r>
            <a:r>
              <a:rPr lang="hy-AM" sz="1050" dirty="0">
                <a:solidFill>
                  <a:srgbClr val="A55858"/>
                </a:solidFill>
                <a:latin typeface="Arian AMU"/>
                <a:hlinkClick r:id="rId30" tooltip="Տարասեռականություն (դեռ գրված չէ)"/>
              </a:rPr>
              <a:t>տարասեռական</a:t>
            </a:r>
            <a:r>
              <a:rPr lang="hy-AM" sz="1050" dirty="0">
                <a:solidFill>
                  <a:srgbClr val="222222"/>
                </a:solidFill>
                <a:latin typeface="Arian AMU"/>
              </a:rPr>
              <a:t>, 1,6%-ը </a:t>
            </a:r>
            <a:r>
              <a:rPr lang="hy-AM" sz="1050" dirty="0">
                <a:solidFill>
                  <a:srgbClr val="0B0080"/>
                </a:solidFill>
                <a:latin typeface="Arian AMU"/>
                <a:hlinkClick r:id="rId31" tooltip="Գեյ"/>
              </a:rPr>
              <a:t>գեյ</a:t>
            </a:r>
            <a:r>
              <a:rPr lang="hy-AM" sz="1050" dirty="0">
                <a:solidFill>
                  <a:srgbClr val="222222"/>
                </a:solidFill>
                <a:latin typeface="Arian AMU"/>
              </a:rPr>
              <a:t> կամ </a:t>
            </a:r>
            <a:r>
              <a:rPr lang="hy-AM" sz="1050" dirty="0">
                <a:solidFill>
                  <a:srgbClr val="A55858"/>
                </a:solidFill>
                <a:latin typeface="Arian AMU"/>
                <a:hlinkClick r:id="rId32" tooltip="Լեսբի (դեռ գրված չէ)"/>
              </a:rPr>
              <a:t>լեսբի</a:t>
            </a:r>
            <a:r>
              <a:rPr lang="hy-AM" sz="1050" dirty="0">
                <a:solidFill>
                  <a:srgbClr val="222222"/>
                </a:solidFill>
                <a:latin typeface="Arian AMU"/>
              </a:rPr>
              <a:t> և 0,7%-ը բիսեքսուալ</a:t>
            </a:r>
            <a:r>
              <a:rPr lang="hy-AM" sz="1050" baseline="30000" dirty="0">
                <a:solidFill>
                  <a:srgbClr val="0B0080"/>
                </a:solidFill>
                <a:latin typeface="Arian AMU"/>
                <a:hlinkClick r:id="rId33"/>
              </a:rPr>
              <a:t>[83]</a:t>
            </a:r>
            <a:r>
              <a:rPr lang="hy-AM" sz="1050" dirty="0">
                <a:solidFill>
                  <a:srgbClr val="222222"/>
                </a:solidFill>
                <a:latin typeface="Arian AMU"/>
              </a:rPr>
              <a:t>։</a:t>
            </a:r>
            <a:endParaRPr lang="hy-AM" sz="1050" b="0" i="0" dirty="0">
              <a:solidFill>
                <a:srgbClr val="222222"/>
              </a:solidFill>
              <a:effectLst/>
              <a:latin typeface="Arian AMU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98" y="4610684"/>
            <a:ext cx="11634202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1100" dirty="0">
                <a:solidFill>
                  <a:srgbClr val="222222"/>
                </a:solidFill>
                <a:latin typeface="Arian AMU"/>
              </a:rPr>
              <a:t>2010 թվականին Միացյալ Նահանգների բնակչության մոտ 5,2 միլիոնը ունեցել են հնդկացիական կամ Ալյասկայի բնիկների նախնիներ, 1,2 միլիոնը՝ Հավայան կամ Խաղաղօվկիանոսյան կղզիների բնիկների նախնիներ</a:t>
            </a:r>
            <a:r>
              <a:rPr lang="hy-AM" sz="1100" baseline="30000" dirty="0">
                <a:solidFill>
                  <a:srgbClr val="0B0080"/>
                </a:solidFill>
                <a:latin typeface="Arian AMU"/>
                <a:hlinkClick r:id="rId34"/>
              </a:rPr>
              <a:t>[84]</a:t>
            </a:r>
            <a:r>
              <a:rPr lang="hy-AM" sz="1100" dirty="0">
                <a:solidFill>
                  <a:srgbClr val="222222"/>
                </a:solidFill>
                <a:latin typeface="Arian AMU"/>
              </a:rPr>
              <a:t>։ Հանրաքվեի արդյունքներով ավելի քան 19 միլիոն մարդ պատկանում էին 2010 թվականին ընդունված պաշտոնական 5 ռասայական դասերից այլ ռասայի կամ դժվարանում էին նույնականացնել իրենց</a:t>
            </a:r>
            <a:r>
              <a:rPr lang="hy-AM" sz="1100" baseline="30000" dirty="0">
                <a:solidFill>
                  <a:srgbClr val="0B0080"/>
                </a:solidFill>
                <a:latin typeface="Arian AMU"/>
                <a:hlinkClick r:id="rId34"/>
              </a:rPr>
              <a:t>[84]</a:t>
            </a:r>
            <a:r>
              <a:rPr lang="hy-AM" sz="1100" dirty="0">
                <a:solidFill>
                  <a:srgbClr val="222222"/>
                </a:solidFill>
                <a:latin typeface="Arian AMU"/>
              </a:rPr>
              <a:t>։</a:t>
            </a:r>
          </a:p>
          <a:p>
            <a:r>
              <a:rPr lang="hy-AM" sz="1100" dirty="0">
                <a:solidFill>
                  <a:srgbClr val="222222"/>
                </a:solidFill>
                <a:latin typeface="Arian AMU"/>
              </a:rPr>
              <a:t>Իսպանախոս երկրների և Լատինական Ամերակայի ծագում ունեցող բնակչության աճը ունի դրական ժողովրդագրական շարժ։ Իսպանական ծագում ունեցող 50,5 միլիոն ամերիկացիներ</a:t>
            </a:r>
            <a:r>
              <a:rPr lang="hy-AM" sz="1100" baseline="30000" dirty="0">
                <a:solidFill>
                  <a:srgbClr val="0B0080"/>
                </a:solidFill>
                <a:latin typeface="Arian AMU"/>
                <a:hlinkClick r:id="rId34"/>
              </a:rPr>
              <a:t>[84]</a:t>
            </a:r>
            <a:r>
              <a:rPr lang="hy-AM" sz="1100" dirty="0">
                <a:solidFill>
                  <a:srgbClr val="222222"/>
                </a:solidFill>
                <a:latin typeface="Arian AMU"/>
              </a:rPr>
              <a:t> համաձայն Մարդահամարի բյուրոյի՝ ունեն հեռու ազգակցական կապ, որից 64%-ը՝ մեքսիկական ծագմամբ</a:t>
            </a:r>
            <a:r>
              <a:rPr lang="hy-AM" sz="1100" baseline="30000" dirty="0">
                <a:solidFill>
                  <a:srgbClr val="0B0080"/>
                </a:solidFill>
                <a:latin typeface="Arian AMU"/>
                <a:hlinkClick r:id="rId35"/>
              </a:rPr>
              <a:t>[85]</a:t>
            </a:r>
            <a:r>
              <a:rPr lang="hy-AM" sz="1100" dirty="0">
                <a:solidFill>
                  <a:srgbClr val="222222"/>
                </a:solidFill>
                <a:latin typeface="Arian AMU"/>
              </a:rPr>
              <a:t>։ 2000-2010 թվականներին երկրի իսպանական բնակչությունը աճեց 43 տոկոսով, ոչ իսպանական բնակչությունը՝ ընդամենը՝ 4,9%-ով</a:t>
            </a:r>
            <a:r>
              <a:rPr lang="hy-AM" sz="1100" baseline="30000" dirty="0">
                <a:solidFill>
                  <a:srgbClr val="0B0080"/>
                </a:solidFill>
                <a:latin typeface="Arian AMU"/>
                <a:hlinkClick r:id="rId36"/>
              </a:rPr>
              <a:t>[86]</a:t>
            </a:r>
            <a:r>
              <a:rPr lang="hy-AM" sz="1100" dirty="0">
                <a:solidFill>
                  <a:srgbClr val="222222"/>
                </a:solidFill>
                <a:latin typeface="Arian AMU"/>
              </a:rPr>
              <a:t>։ Այս աճի մեծամասնությունը պայմանավորված է ներգաղթով․ 2007-ին ԱՄՆ֊ի բնակչության 12,6%-ն ունեցել է օտարազգի ծագում, որոնցից 54%-ը ծնվել է Լատինական Ամերիկայում</a:t>
            </a:r>
            <a:r>
              <a:rPr lang="hy-AM" sz="1100" baseline="30000" dirty="0">
                <a:solidFill>
                  <a:srgbClr val="0B0080"/>
                </a:solidFill>
                <a:latin typeface="Arian AMU"/>
                <a:hlinkClick r:id="rId37"/>
              </a:rPr>
              <a:t>[87]</a:t>
            </a:r>
            <a:r>
              <a:rPr lang="hy-AM" sz="1100" baseline="30000" dirty="0">
                <a:solidFill>
                  <a:srgbClr val="0B0080"/>
                </a:solidFill>
                <a:latin typeface="Arian AMU"/>
                <a:hlinkClick r:id="rId38"/>
              </a:rPr>
              <a:t>[</a:t>
            </a:r>
            <a:r>
              <a:rPr lang="en-US" sz="1100" baseline="30000" dirty="0" err="1">
                <a:solidFill>
                  <a:srgbClr val="0B0080"/>
                </a:solidFill>
                <a:latin typeface="Arian AMU"/>
                <a:hlinkClick r:id="rId38"/>
              </a:rPr>
              <a:t>fn</a:t>
            </a:r>
            <a:r>
              <a:rPr lang="en-US" sz="1100" baseline="30000" dirty="0">
                <a:solidFill>
                  <a:srgbClr val="0B0080"/>
                </a:solidFill>
                <a:latin typeface="Arian AMU"/>
                <a:hlinkClick r:id="rId38"/>
              </a:rPr>
              <a:t> 3]</a:t>
            </a:r>
            <a:r>
              <a:rPr lang="en-US" sz="1100" dirty="0">
                <a:solidFill>
                  <a:srgbClr val="222222"/>
                </a:solidFill>
                <a:latin typeface="Arian AMU"/>
              </a:rPr>
              <a:t>։</a:t>
            </a:r>
          </a:p>
          <a:p>
            <a:r>
              <a:rPr lang="hy-AM" sz="1100" dirty="0">
                <a:solidFill>
                  <a:srgbClr val="222222"/>
                </a:solidFill>
                <a:latin typeface="Arian AMU"/>
              </a:rPr>
              <a:t>Ամերիկացիների շուրջ 82%-ը բնակվում է քաղաքային շրջաններում</a:t>
            </a:r>
            <a:r>
              <a:rPr lang="hy-AM" sz="1100" baseline="30000" dirty="0">
                <a:solidFill>
                  <a:srgbClr val="0B0080"/>
                </a:solidFill>
                <a:latin typeface="Arian AMU"/>
                <a:hlinkClick r:id="rId39"/>
              </a:rPr>
              <a:t>[93]</a:t>
            </a:r>
            <a:r>
              <a:rPr lang="hy-AM" sz="1100" dirty="0">
                <a:solidFill>
                  <a:srgbClr val="222222"/>
                </a:solidFill>
                <a:latin typeface="Arian AMU"/>
              </a:rPr>
              <a:t>, որի շուրջ կեսը՝ 50,000֊ից մեծ բնակչություն ունեցող քաղաքներում</a:t>
            </a:r>
            <a:r>
              <a:rPr lang="hy-AM" sz="1100" baseline="30000" dirty="0">
                <a:solidFill>
                  <a:srgbClr val="0B0080"/>
                </a:solidFill>
                <a:latin typeface="Arian AMU"/>
                <a:hlinkClick r:id="rId40"/>
              </a:rPr>
              <a:t>[94]</a:t>
            </a:r>
            <a:r>
              <a:rPr lang="hy-AM" sz="1100" dirty="0">
                <a:solidFill>
                  <a:srgbClr val="222222"/>
                </a:solidFill>
                <a:latin typeface="Arian AMU"/>
              </a:rPr>
              <a:t>։ ԱՄՆ֊ն ունի քաղաքների բազմաթիվ մեգաշրջաններ, որոնցից ամենամեծը </a:t>
            </a:r>
            <a:r>
              <a:rPr lang="hy-AM" sz="1100" dirty="0">
                <a:solidFill>
                  <a:srgbClr val="A55858"/>
                </a:solidFill>
                <a:latin typeface="Arian AMU"/>
                <a:hlinkClick r:id="rId41" tooltip="Մեծ Լճերի մեգապոլիս (դեռ գրված չէ)"/>
              </a:rPr>
              <a:t>Մեծ Լճերի մեգապոլիսն</a:t>
            </a:r>
            <a:r>
              <a:rPr lang="hy-AM" sz="1100" dirty="0">
                <a:solidFill>
                  <a:srgbClr val="222222"/>
                </a:solidFill>
                <a:latin typeface="Arian AMU"/>
              </a:rPr>
              <a:t> է, ապա </a:t>
            </a:r>
            <a:r>
              <a:rPr lang="hy-AM" sz="1100" dirty="0">
                <a:solidFill>
                  <a:srgbClr val="A55858"/>
                </a:solidFill>
                <a:latin typeface="Arian AMU"/>
                <a:hlinkClick r:id="rId42" tooltip="Հյուսիսարևելյան մեգապոլիս (դեռ գրված չէ)"/>
              </a:rPr>
              <a:t>Հյուսիսարևելյան մեգապոլիսը</a:t>
            </a:r>
            <a:r>
              <a:rPr lang="hy-AM" sz="1100" dirty="0">
                <a:solidFill>
                  <a:srgbClr val="222222"/>
                </a:solidFill>
                <a:latin typeface="Arian AMU"/>
              </a:rPr>
              <a:t> և </a:t>
            </a:r>
            <a:r>
              <a:rPr lang="hy-AM" sz="1100" dirty="0">
                <a:solidFill>
                  <a:srgbClr val="0B0080"/>
                </a:solidFill>
                <a:latin typeface="Arian AMU"/>
                <a:hlinkClick r:id="rId43" tooltip="Հարավային Կալիֆոռնիա"/>
              </a:rPr>
              <a:t>Հարավային Կալիֆոռնիան</a:t>
            </a:r>
            <a:r>
              <a:rPr lang="hy-AM" sz="1100" dirty="0">
                <a:solidFill>
                  <a:srgbClr val="222222"/>
                </a:solidFill>
                <a:latin typeface="Arian AMU"/>
              </a:rPr>
              <a:t>։ 2008-ին 273 մունիցիպալիտետ ուներ ավելի քան 100,000 բնակչություն, ինը քաղաք ուներ ավելի քան մեկ միլիոն բնակիչ և չորս գլոբալ քաղաքներ ունեին ավելի քան երկու միլիոն բնակչություն (</a:t>
            </a:r>
            <a:r>
              <a:rPr lang="hy-AM" sz="1100" dirty="0">
                <a:solidFill>
                  <a:srgbClr val="0B0080"/>
                </a:solidFill>
                <a:latin typeface="Arian AMU"/>
                <a:hlinkClick r:id="rId44" tooltip="Նյու Յորք"/>
              </a:rPr>
              <a:t>Նյու Յորք</a:t>
            </a:r>
            <a:r>
              <a:rPr lang="hy-AM" sz="1100" dirty="0">
                <a:solidFill>
                  <a:srgbClr val="222222"/>
                </a:solidFill>
                <a:latin typeface="Arian AMU"/>
              </a:rPr>
              <a:t>, </a:t>
            </a:r>
            <a:r>
              <a:rPr lang="hy-AM" sz="1100" dirty="0">
                <a:solidFill>
                  <a:srgbClr val="0B0080"/>
                </a:solidFill>
                <a:latin typeface="Arian AMU"/>
                <a:hlinkClick r:id="rId45" tooltip="Լոս Անջելես"/>
              </a:rPr>
              <a:t>Լոս Անջելես</a:t>
            </a:r>
            <a:r>
              <a:rPr lang="hy-AM" sz="1100" dirty="0">
                <a:solidFill>
                  <a:srgbClr val="222222"/>
                </a:solidFill>
                <a:latin typeface="Arian AMU"/>
              </a:rPr>
              <a:t>, </a:t>
            </a:r>
            <a:r>
              <a:rPr lang="hy-AM" sz="1100" dirty="0">
                <a:solidFill>
                  <a:srgbClr val="0B0080"/>
                </a:solidFill>
                <a:latin typeface="Arian AMU"/>
                <a:hlinkClick r:id="rId46" tooltip="Չիկագո"/>
              </a:rPr>
              <a:t>Չիկագո</a:t>
            </a:r>
            <a:r>
              <a:rPr lang="hy-AM" sz="1100" dirty="0">
                <a:solidFill>
                  <a:srgbClr val="222222"/>
                </a:solidFill>
                <a:latin typeface="Arian AMU"/>
              </a:rPr>
              <a:t> և </a:t>
            </a:r>
            <a:r>
              <a:rPr lang="hy-AM" sz="1100" dirty="0">
                <a:solidFill>
                  <a:srgbClr val="0B0080"/>
                </a:solidFill>
                <a:latin typeface="Arian AMU"/>
                <a:hlinkClick r:id="rId47" tooltip="Հյուսթոն"/>
              </a:rPr>
              <a:t>Հյուսթոն</a:t>
            </a:r>
            <a:r>
              <a:rPr lang="hy-AM" sz="1100" dirty="0">
                <a:solidFill>
                  <a:srgbClr val="222222"/>
                </a:solidFill>
                <a:latin typeface="Arian AMU"/>
              </a:rPr>
              <a:t>)</a:t>
            </a:r>
            <a:r>
              <a:rPr lang="hy-AM" sz="1100" baseline="30000" dirty="0">
                <a:solidFill>
                  <a:srgbClr val="0B0080"/>
                </a:solidFill>
                <a:latin typeface="Arian AMU"/>
                <a:hlinkClick r:id="rId48"/>
              </a:rPr>
              <a:t>[95]</a:t>
            </a:r>
            <a:r>
              <a:rPr lang="hy-AM" sz="1100" dirty="0">
                <a:solidFill>
                  <a:srgbClr val="222222"/>
                </a:solidFill>
                <a:latin typeface="Arian AMU"/>
              </a:rPr>
              <a:t>: Կան 52 մետրոպոլիտենյան շրջաններ, որոնք ունեն ավելի քան մեկ միլիոն բնակչություն</a:t>
            </a:r>
            <a:r>
              <a:rPr lang="hy-AM" sz="1100" baseline="30000" dirty="0">
                <a:solidFill>
                  <a:srgbClr val="0B0080"/>
                </a:solidFill>
                <a:latin typeface="Arian AMU"/>
                <a:hlinkClick r:id="rId49"/>
              </a:rPr>
              <a:t>[96]</a:t>
            </a:r>
            <a:r>
              <a:rPr lang="hy-AM" sz="1100" dirty="0">
                <a:solidFill>
                  <a:srgbClr val="222222"/>
                </a:solidFill>
                <a:latin typeface="Arian AMU"/>
              </a:rPr>
              <a:t>։ 50 ամենաարագ աճող մետրոպոլիտենյան շրջաններից 47-ը արևմուտքում են կամ հարավում</a:t>
            </a:r>
            <a:r>
              <a:rPr lang="hy-AM" sz="1100" baseline="30000" dirty="0">
                <a:solidFill>
                  <a:srgbClr val="0B0080"/>
                </a:solidFill>
                <a:latin typeface="Arian AMU"/>
                <a:hlinkClick r:id="rId50"/>
              </a:rPr>
              <a:t>[97]</a:t>
            </a:r>
            <a:r>
              <a:rPr lang="hy-AM" sz="1100" dirty="0">
                <a:solidFill>
                  <a:srgbClr val="222222"/>
                </a:solidFill>
                <a:latin typeface="Arian AMU"/>
              </a:rPr>
              <a:t>։ </a:t>
            </a:r>
            <a:r>
              <a:rPr lang="hy-AM" sz="1100" dirty="0">
                <a:solidFill>
                  <a:srgbClr val="A55858"/>
                </a:solidFill>
                <a:latin typeface="Arian AMU"/>
                <a:hlinkClick r:id="rId51" tooltip="Սան Բերնարդինո (դեռ գրված չէ)"/>
              </a:rPr>
              <a:t>Սան Բերնարդինոյի</a:t>
            </a:r>
            <a:r>
              <a:rPr lang="hy-AM" sz="1100" dirty="0">
                <a:solidFill>
                  <a:srgbClr val="222222"/>
                </a:solidFill>
                <a:latin typeface="Arian AMU"/>
              </a:rPr>
              <a:t>, </a:t>
            </a:r>
            <a:r>
              <a:rPr lang="hy-AM" sz="1100" dirty="0">
                <a:solidFill>
                  <a:srgbClr val="0B0080"/>
                </a:solidFill>
                <a:latin typeface="Arian AMU"/>
                <a:hlinkClick r:id="rId52" tooltip="Դալաս"/>
              </a:rPr>
              <a:t>Դալասի</a:t>
            </a:r>
            <a:r>
              <a:rPr lang="hy-AM" sz="1100" dirty="0">
                <a:solidFill>
                  <a:srgbClr val="222222"/>
                </a:solidFill>
                <a:latin typeface="Arian AMU"/>
              </a:rPr>
              <a:t>, Հյուսթոնի, </a:t>
            </a:r>
            <a:r>
              <a:rPr lang="hy-AM" sz="1100" dirty="0">
                <a:solidFill>
                  <a:srgbClr val="0B0080"/>
                </a:solidFill>
                <a:latin typeface="Arian AMU"/>
                <a:hlinkClick r:id="rId53" tooltip="Ատլանտա"/>
              </a:rPr>
              <a:t>Ատլանդայի</a:t>
            </a:r>
            <a:r>
              <a:rPr lang="hy-AM" sz="1100" dirty="0">
                <a:solidFill>
                  <a:srgbClr val="222222"/>
                </a:solidFill>
                <a:latin typeface="Arian AMU"/>
              </a:rPr>
              <a:t> և </a:t>
            </a:r>
            <a:r>
              <a:rPr lang="hy-AM" sz="1100" dirty="0">
                <a:solidFill>
                  <a:srgbClr val="0B0080"/>
                </a:solidFill>
                <a:latin typeface="Arian AMU"/>
                <a:hlinkClick r:id="rId54" tooltip="Ֆինիքս"/>
              </a:rPr>
              <a:t>Ֆինիքսի</a:t>
            </a:r>
            <a:r>
              <a:rPr lang="hy-AM" sz="1100" dirty="0">
                <a:solidFill>
                  <a:srgbClr val="222222"/>
                </a:solidFill>
                <a:latin typeface="Arian AMU"/>
              </a:rPr>
              <a:t> մետրոպոլիտենյան շրջանները 2000-2008 թվականներին աճել են մեկ միլիոնից ավելի մարդով</a:t>
            </a:r>
            <a:r>
              <a:rPr lang="hy-AM" sz="1100" baseline="30000" dirty="0">
                <a:solidFill>
                  <a:srgbClr val="0B0080"/>
                </a:solidFill>
                <a:latin typeface="Arian AMU"/>
                <a:hlinkClick r:id="rId49"/>
              </a:rPr>
              <a:t>[96]</a:t>
            </a:r>
            <a:r>
              <a:rPr lang="hy-AM" sz="1100" dirty="0">
                <a:solidFill>
                  <a:srgbClr val="222222"/>
                </a:solidFill>
                <a:latin typeface="Arian AMU"/>
              </a:rPr>
              <a:t>։</a:t>
            </a:r>
            <a:endParaRPr lang="hy-AM" sz="1100" b="0" i="0" dirty="0">
              <a:solidFill>
                <a:srgbClr val="222222"/>
              </a:solidFill>
              <a:effectLst/>
              <a:latin typeface="Arian AMU"/>
            </a:endParaRPr>
          </a:p>
        </p:txBody>
      </p:sp>
    </p:spTree>
    <p:extLst>
      <p:ext uri="{BB962C8B-B14F-4D97-AF65-F5344CB8AC3E}">
        <p14:creationId xmlns:p14="http://schemas.microsoft.com/office/powerpoint/2010/main" val="231764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727" y="-470600"/>
            <a:ext cx="10364451" cy="2286000"/>
          </a:xfrm>
        </p:spPr>
        <p:txBody>
          <a:bodyPr/>
          <a:lstStyle/>
          <a:p>
            <a:r>
              <a:rPr lang="en-US" dirty="0" smtClean="0"/>
              <a:t>ՏՆՏԵՍՈՒԹՅՈՒՆ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17017" y="1587931"/>
            <a:ext cx="6696378" cy="4101239"/>
          </a:xfrm>
        </p:spPr>
        <p:txBody>
          <a:bodyPr>
            <a:normAutofit fontScale="70000" lnSpcReduction="20000"/>
          </a:bodyPr>
          <a:lstStyle/>
          <a:p>
            <a:r>
              <a:rPr lang="hy-AM" dirty="0">
                <a:solidFill>
                  <a:srgbClr val="222222"/>
                </a:solidFill>
                <a:latin typeface="Arian AMU"/>
              </a:rPr>
              <a:t>ԱՄՆ-ը ժամանակակից աշխարհի տնտեսական, քաղաքական աշխարհի և ռազմական ամենահզոր ուժն է։ </a:t>
            </a:r>
            <a:r>
              <a:rPr lang="hy-AM" u="sng" dirty="0">
                <a:solidFill>
                  <a:srgbClr val="0B0080"/>
                </a:solidFill>
                <a:latin typeface="Arian AMU"/>
                <a:hlinkClick r:id="rId2"/>
              </a:rPr>
              <a:t>Համախառն Ներքին Արդյունքի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 գրեթե 1/4 մասը ստեղծվում է ԱՄՆ-ում։ Արդյունաբերության և գյուղատնտեսության արտադրանքի ծավալով և արտահանմամբ, Արտաքին առևտրի շրջանառության ծավալով, կապիտալի արտահանմամբ, գիտատեխնիկական ներուժով և սպասարկման ոլորտի զարգացման մակարդակով աշխարհի առաջատար տերությունն է։ ԱՄՆ-ի տնտեսությանը բնորոշ է արտադրության և կապիտալի համակենտրոնացման բարձր աստիճանը։ Աշխարհի բոլոր երկրներից առաջինը հետարդյունաբերական փուլը թևակոխած այդ երկրում ծառայություններ մատուցող ճյուղերի բաժինը համախառն ներքին արդյունքում կազմում է մոտ 80%, իսկ արտադրական ոլորտին բաժին է ընկնում ընդամենը 20% (այդ թվում՝ գյուղատնտեսությանը 1%, արդյունաբերությանը 19%)։ ԱՄՆ-ը ծառայությունների խոշորագույն արտահանողն է ամբողջ աշխարհում։</a:t>
            </a:r>
            <a:endParaRPr lang="ru-RU" dirty="0"/>
          </a:p>
        </p:txBody>
      </p:sp>
      <p:pic>
        <p:nvPicPr>
          <p:cNvPr id="3074" name="Picture 2" descr="https://upload.wikimedia.org/wikipedia/commons/thumb/b/b9/Above_Gotham.jpg/330px-Above_Goth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00" y="1590675"/>
            <a:ext cx="31432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4699" y="3638550"/>
            <a:ext cx="31432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dirty="0">
                <a:solidFill>
                  <a:srgbClr val="222222"/>
                </a:solidFill>
                <a:latin typeface="Arian AMU"/>
              </a:rPr>
              <a:t>Նյու Յորք՝ ԱՄՆ-ի Ֆինանսա-տնտեսական կենտրոն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64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216" y="-302217"/>
            <a:ext cx="10364451" cy="2286000"/>
          </a:xfrm>
        </p:spPr>
        <p:txBody>
          <a:bodyPr/>
          <a:lstStyle/>
          <a:p>
            <a:r>
              <a:rPr lang="en-US" dirty="0" smtClean="0"/>
              <a:t>ԱՐԴՅՈՒՆԱԲԵՐՈՒԹՅՈՒՆ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75590" y="1037588"/>
            <a:ext cx="6222570" cy="4924586"/>
          </a:xfrm>
        </p:spPr>
        <p:txBody>
          <a:bodyPr>
            <a:normAutofit fontScale="25000" lnSpcReduction="20000"/>
          </a:bodyPr>
          <a:lstStyle/>
          <a:p>
            <a:r>
              <a:rPr lang="hy-AM" sz="4300" dirty="0">
                <a:solidFill>
                  <a:srgbClr val="222222"/>
                </a:solidFill>
                <a:latin typeface="Arian AMU"/>
              </a:rPr>
              <a:t>ԱՄՆ-ի արդյունաբերությունը ներառում է գոյություն ունեցող բոլոր ճյուղերը, ենթաճյուղերը և արտադրության տեսակները։ Երկրի «դեմք»-ը աշխատանքի միջազգային աշխարհագրական բաժանման մեջ որոշում են էլեկտրաէներգետիկան, ավտոմոբիլաշինությունը, ավիահրթիռատիեզերական, նավթավերամշակման և նավթաքիմիական արտադրությունները։ Արագ են զարգանում ռադիոէլեկտրոնիկան, համակարգիչների արտադրութունը և </a:t>
            </a:r>
            <a:r>
              <a:rPr lang="hy-AM" sz="4300" dirty="0" smtClean="0">
                <a:solidFill>
                  <a:srgbClr val="222222"/>
                </a:solidFill>
                <a:latin typeface="Arian AMU"/>
              </a:rPr>
              <a:t>կենսատեխնոլոգիան։</a:t>
            </a:r>
            <a:r>
              <a:rPr lang="en-US" sz="4300" dirty="0" smtClean="0">
                <a:solidFill>
                  <a:srgbClr val="222222"/>
                </a:solidFill>
                <a:latin typeface="Arian AMU"/>
              </a:rPr>
              <a:t>ԱՐԴՅՈՒՆԱԲԵՐՈՒԹՅԱՆ ԳԼԽԱՎՈՐ ՃՅՈՒՂԻ  ՄԵՔԵՆԱՇԻՆՈՒԹՅԱՆ ՏԵՂԱԲԱՇԽՈՒՄԸ ՀԱՄԸՆԿՆՈՒՄ Է ԵՐԿՐԻ ԽՈՇՈՐԱԳՈՒՅՆ ՔԱՂԱՔՆԵՐԻ և ՔԱՂԱՔԱՅԻՆ ԱԳԼՈՄԵՐԱՑԻԱՆԵՐԻ ՏԵՂԱԲԱՇԽՄԱՆ ՀԵՏ:ԱՎՏՈՄՈԲԻԼԱՇԻՆՈՒԹՅՈՒՆՆ ԱՄՆ-Ի ԱՐԴՅՈՒՆԱԲԵՐՈՒԹՅԱՆ ԲՆՈՐՈՇ ՃՅՈՒՂՆ Է:ԱՇԽԱՐՀՈՒՄ ԱՌԱՋԻՆ ԱՆԳԱՄ ԱՅՍՏԵՂ Է ՍԿՍՎԵԼ ԱՎՏՈՄԵՔԵՆԱՆԵՐԻ ԶԱՆԳՎԱԾԱՅԻՆ ԹՈՂԱՐԿՈՒՄԸ:ԱՎՏՈՄՈԲԻԼԱՇԻՆԱԿԱՆ ԳԼԽԱՎՈՐ ՆԱՀԱՆԳԸ ՄԻՉԻԳԱՆՆ Է,ՈՐՏԵՂ և ԳՏՆՎՈՒՄ Է ԱՄՆ-Ի &lt;&lt;ԱՎՏՈՄՈԲԻԼԱՇԻՆՈՒԹՅԱՆ ՄԱՅՐԱՔԱՂԱՔԸ&gt;&gt; ԴԵՏՐՈՅԹԸ &lt;&lt;ՖՈՐԴ&gt;&gt;,&lt;&lt;ՋԵՆԵՐԱԼ ՄՈՏՈՐՍ&gt;&gt;,&lt;&lt;ԿՐԱՅՍԼԵՐ&gt;&gt; ԸՆԿԵՐՈՒԹՅՈՒՆՆԵՐԻ ԳՐԱՍԵՆՅԱԿՆԵՐՈՎ և ՁԵՌՆԱՐԿՈՒԹՅՈՒՆՆԵՐՈՎ:&lt;&lt;ԲՈԻՆԳ&gt;&gt;-Ը ԻՆՔՆԱԹԻՌՆԵՐ ԱՐՏԱԴՐՈՂ ԱՄԵՆԱԽՈՇՈՐ ԸՆԿԵՐՈՒԹՅՈՒՆՆ Է ԱՇԽԱՐՀՈԻՄ :ԱՐԴՅՈՒՆԱԲԵՐՈՒԹՅԱՆ ԱՌԱՋԱՏԱՐ և ԱՐԱԳ ԶԱՐԳԱՑՈՂ ՃՅՈՒՂՈՐԻՑ ՄԵԿՆ Է ՔԻՄԻԱԿԱՆ ԱՐԴՅՈՒՆԱԲԵՐՈՒԹՅՈՒՆԸ:ՄԵՐ ՕՐԵՐՈՒՄ ԱՄՆ-ՈՒՄ ԳՅՈՒՂԱՏՆՏԵՍԱԿԱՆ ՊԱՐԵՆԱՄԹԵՐՔԻ 70%-Ը ԵՆԹԱՐԿՎՈՒՄ Է ԱՐԴՅՈՒՆԱԲԵՐԱԿԱՆ ՄՇԱԿՄԱՆ:</a:t>
            </a:r>
            <a:r>
              <a:rPr lang="hy-AM" sz="4000" dirty="0"/>
              <a:t> Համակարգչային տեխնիկայի արտադրության և ավիահրթիռատիեզերական արդյունաբերության նոր կենտրոնները ստեղծվել են Արևմուտքում, հատկապես՝ Կալիֆոռնիա նահանգում։ Համակարգչային տեխնիկայի արտադրությամբ հանրահայտ են </a:t>
            </a:r>
            <a:r>
              <a:rPr lang="hy-AM" sz="4000" dirty="0">
                <a:hlinkClick r:id="rId2" tooltip="Այ Բի Էմ (դեռ գրված չէ)"/>
              </a:rPr>
              <a:t>«Այ Բի Էմ»</a:t>
            </a:r>
            <a:r>
              <a:rPr lang="hy-AM" sz="4000" dirty="0"/>
              <a:t> և </a:t>
            </a:r>
            <a:r>
              <a:rPr lang="hy-AM" sz="4000" dirty="0">
                <a:hlinkClick r:id="rId3" tooltip="Մայքրոսոֆթ"/>
              </a:rPr>
              <a:t>«Մայքրոսոֆթ»</a:t>
            </a:r>
            <a:r>
              <a:rPr lang="hy-AM" sz="4000" dirty="0"/>
              <a:t> ընկերությունները։</a:t>
            </a:r>
            <a:endParaRPr lang="ru-RU" sz="4000" dirty="0"/>
          </a:p>
        </p:txBody>
      </p:sp>
      <p:pic>
        <p:nvPicPr>
          <p:cNvPr id="4098" name="Picture 2" descr="DetroitSky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289686" y="329273"/>
            <a:ext cx="59916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2007 Dream Cruise pho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90760" y="529573"/>
            <a:ext cx="6068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2007 Dream Cruise pho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93" y="1037588"/>
            <a:ext cx="2672266" cy="200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83915" y="3041788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dirty="0">
                <a:solidFill>
                  <a:srgbClr val="000000"/>
                </a:solidFill>
                <a:latin typeface="Linux Libertine"/>
              </a:rPr>
              <a:t>Միչիգան</a:t>
            </a:r>
            <a:endParaRPr lang="hy-AM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pic>
        <p:nvPicPr>
          <p:cNvPr id="4104" name="Picture 8" descr="https://upload.wikimedia.org/wikipedia/commons/thumb/b/b7/Boeing_767-338-ER%2C_Qantas_AN0398522.jpg/330px-Boeing_767-338-ER%2C_Qantas_AN03985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66" y="3376294"/>
            <a:ext cx="2675391" cy="201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51671" y="5386891"/>
            <a:ext cx="2675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dirty="0">
                <a:solidFill>
                  <a:srgbClr val="222222"/>
                </a:solidFill>
                <a:latin typeface="Arian AMU"/>
              </a:rPr>
              <a:t>ԱՄՆ Բոինգ ընկերության ինքնաթիռ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1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700" y="-238125"/>
            <a:ext cx="10364451" cy="2286000"/>
          </a:xfrm>
        </p:spPr>
        <p:txBody>
          <a:bodyPr/>
          <a:lstStyle/>
          <a:p>
            <a:r>
              <a:rPr lang="en-US" dirty="0" smtClean="0"/>
              <a:t>ԳՅՈՒՂԱՏՆՏԵՍՈՒԹՅՈՒՆ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00726" y="1628775"/>
            <a:ext cx="10258425" cy="4657725"/>
          </a:xfrm>
        </p:spPr>
        <p:txBody>
          <a:bodyPr>
            <a:normAutofit fontScale="77500" lnSpcReduction="20000"/>
          </a:bodyPr>
          <a:lstStyle/>
          <a:p>
            <a:r>
              <a:rPr lang="hy-AM" dirty="0">
                <a:solidFill>
                  <a:srgbClr val="222222"/>
                </a:solidFill>
                <a:latin typeface="Arian AMU"/>
              </a:rPr>
              <a:t>ԱՄՆ-ի գյուղատնտեսությանը բնորոշ են բազմաճյուղ կառուցվածքը, զարգացման բարձր մակարդակը և աշխատանքի բարձր արտադրողականությունը, տեխնիկական հագեցվածությունը, տարածաշրջանային </a:t>
            </a:r>
            <a:r>
              <a:rPr lang="hy-AM" dirty="0" smtClean="0">
                <a:solidFill>
                  <a:srgbClr val="222222"/>
                </a:solidFill>
                <a:latin typeface="Arian AMU"/>
              </a:rPr>
              <a:t>մասնագիտացումը։</a:t>
            </a:r>
            <a:r>
              <a:rPr lang="en-US" dirty="0" smtClean="0">
                <a:solidFill>
                  <a:srgbClr val="222222"/>
                </a:solidFill>
                <a:latin typeface="Arian AMU"/>
              </a:rPr>
              <a:t>ԱՄՆ-Ի ԳՅՈՒՂԱՏՆՏԵՍՈՒԹՅԱՆ ՀԱՄԱԽԱՌՆ ԱՐՏԱԴՐԱՆՔԻ ՄԵԾ ՄԱՍԸ [65%] ՏԱԼԻՍ Է ԱՆԱՍՆԱՊԱՀՈՒԹՅՈՒՆԸ:ԱՆԱՍՆԱՊԱՀՈՒԹՅԱՆ ԱՌԱՋԱՏԱՐ ՃՅՈՒՂԸ ՏԱՎԱՐԱԲՈՒԾՈՒԹՅՈՒՆՆ </a:t>
            </a:r>
            <a:r>
              <a:rPr lang="en-US" dirty="0">
                <a:solidFill>
                  <a:srgbClr val="222222"/>
                </a:solidFill>
                <a:latin typeface="Arian AMU"/>
              </a:rPr>
              <a:t>Է</a:t>
            </a:r>
            <a:r>
              <a:rPr lang="en-US" dirty="0" smtClean="0">
                <a:solidFill>
                  <a:srgbClr val="222222"/>
                </a:solidFill>
                <a:latin typeface="Arian AMU"/>
              </a:rPr>
              <a:t>:ԵԳԻՊՏԱՑՈՐԵՆԻ ԳՈՏՈՒՆ Է ՀԱՐՄԱՐԵՑՎԱԾ </a:t>
            </a:r>
            <a:r>
              <a:rPr lang="en-US" dirty="0" err="1" smtClean="0">
                <a:solidFill>
                  <a:srgbClr val="222222"/>
                </a:solidFill>
                <a:latin typeface="Arian AMU"/>
              </a:rPr>
              <a:t>ՆԱև</a:t>
            </a:r>
            <a:r>
              <a:rPr lang="en-US" dirty="0" smtClean="0">
                <a:solidFill>
                  <a:srgbClr val="222222"/>
                </a:solidFill>
                <a:latin typeface="Arian AMU"/>
              </a:rPr>
              <a:t> ԽՈԶԱԲՈՒԾՈՒԹՅՈՒՆԸ:ՈՉԽԱՐԱԲՈՒԾՈՒԹՅՈՒՆԸ ԶԱՐԳԱՑԱԾ Է </a:t>
            </a:r>
            <a:r>
              <a:rPr lang="en-US" dirty="0" err="1" smtClean="0">
                <a:solidFill>
                  <a:srgbClr val="222222"/>
                </a:solidFill>
                <a:latin typeface="Arian AMU"/>
              </a:rPr>
              <a:t>ԱՐևՄՈՒՏՔԻ</a:t>
            </a:r>
            <a:r>
              <a:rPr lang="en-US" dirty="0" smtClean="0">
                <a:solidFill>
                  <a:srgbClr val="222222"/>
                </a:solidFill>
                <a:latin typeface="Arian AMU"/>
              </a:rPr>
              <a:t> ԼԵՌՆԱՅԻՆ ՇՐՋԱՆՆԵՐՈՒՄ:ՑԱՆՔԱՏԱՐԱԾՈՒԹՅՈՒՆՆԵՐԻ ԿԵՍԻՑ ԱՎԵԼԻՆ ՀԱՏԿԱՑՎԱԾ Է ՀԱՑԱՀԱՏԻԿԱՅԻՆ ՄՇԱԿԱԲՈՒՍԵՐԻՆ,ՈՐՈՆՑԻՑ ԳԼԽԱՎՈՐՆԵՐՆ ԵՆ ՑՈՐԵՆԸ և ԵԳԻՊՏԱՑՈՐԵՆԸ: 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 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2" tooltip="Մեծ Հարթավայրեր"/>
              </a:rPr>
              <a:t>Մեծ Հարթավայրերում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 ձևավորվել է «ցորենի գոտի»-ն, 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3" tooltip="Կենտրոնական հարթավայրեր"/>
              </a:rPr>
              <a:t>Կենտրոնական հարթավայրերում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՝ «Եգիպտացորենի գոտի»-ն, հարավային նահանգներում «բամբակի գոտի»-ն, մերձլճային շրջային և հյուսիս-արևելքում՝ «կաթնային գոտի»-ն։ Տիրապետող են խոշոր ագարակատերերը։ ԱՄՆ-ի գյուղատնտեսության կարևոր առանձնահատկությունն այն է, որ համախառն արտադրանքի մեծ մասը (ավելի քան 70 %) տալիս է անասնապահությունը, որի առաջատար ճյուղը տավարաբուծությունն է։ ԱՄՆ-ի գյուղատնտեսությունը լիովին բավարարում է բնակչության պարենի պահանջմունքները, իսկ կարևոր մի շարք արտադրանքների գծով աշխարհում գրավում է առաջին տեղը։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51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700" y="-238125"/>
            <a:ext cx="10364451" cy="2286000"/>
          </a:xfrm>
        </p:spPr>
        <p:txBody>
          <a:bodyPr/>
          <a:lstStyle/>
          <a:p>
            <a:r>
              <a:rPr lang="en-US" dirty="0" err="1" smtClean="0"/>
              <a:t>տրանսպորտ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41648" y="1508760"/>
            <a:ext cx="7017503" cy="3662172"/>
          </a:xfrm>
        </p:spPr>
        <p:txBody>
          <a:bodyPr>
            <a:normAutofit fontScale="70000" lnSpcReduction="20000"/>
          </a:bodyPr>
          <a:lstStyle/>
          <a:p>
            <a:r>
              <a:rPr lang="hy-AM" dirty="0">
                <a:solidFill>
                  <a:srgbClr val="222222"/>
                </a:solidFill>
                <a:latin typeface="Arian AMU"/>
              </a:rPr>
              <a:t>ԱՄՆ-ն աշխարհում առաջինն է տրանսպորտային ուղիների երկարությամբ, բեռնաշրջանառության և ուղևորարջանառության ծավալներով։ ԱՄՆ-ը մյուս երկրներից զգալիորեն առաջ է անցել ավտոմեքենաների ու ինքնաթիռների </a:t>
            </a:r>
            <a:r>
              <a:rPr lang="hy-AM" dirty="0" smtClean="0">
                <a:solidFill>
                  <a:srgbClr val="222222"/>
                </a:solidFill>
                <a:latin typeface="Arian AMU"/>
              </a:rPr>
              <a:t>պարկով</a:t>
            </a:r>
            <a:r>
              <a:rPr lang="en-US" dirty="0" smtClean="0">
                <a:solidFill>
                  <a:srgbClr val="222222"/>
                </a:solidFill>
                <a:latin typeface="Arian AMU"/>
              </a:rPr>
              <a:t>:ՀԵՌԱՎՈՐ ԲԵՌՆԱՓՈՂԱԴՐՈՒՄՆԵՐԻ ՄԵՋ ԱՌԱՋԱՏԱՐԸ ԵՐԿԱԹՈՒՂԻՆ Է,ՈՐԻ ԵՐԿԱՐՈՒԹՅԱՄԲ ԱՄՆ-Ն ԱՇԽԱՐՀՈՒՄ ԱՌԱՋԻՆՆ Է: </a:t>
            </a:r>
            <a:r>
              <a:rPr lang="en-US" dirty="0" err="1" smtClean="0">
                <a:solidFill>
                  <a:srgbClr val="222222"/>
                </a:solidFill>
                <a:latin typeface="Arian AMU"/>
              </a:rPr>
              <a:t>ամն</a:t>
            </a:r>
            <a:r>
              <a:rPr lang="en-US" dirty="0" smtClean="0">
                <a:solidFill>
                  <a:srgbClr val="222222"/>
                </a:solidFill>
                <a:latin typeface="Arian AMU"/>
              </a:rPr>
              <a:t>-ի </a:t>
            </a:r>
            <a:r>
              <a:rPr lang="en-US" dirty="0" err="1" smtClean="0">
                <a:solidFill>
                  <a:srgbClr val="222222"/>
                </a:solidFill>
                <a:latin typeface="Arian AMU"/>
              </a:rPr>
              <a:t>տրանսպորտային</a:t>
            </a:r>
            <a:r>
              <a:rPr lang="en-US" dirty="0" smtClean="0">
                <a:solidFill>
                  <a:srgbClr val="222222"/>
                </a:solidFill>
                <a:latin typeface="Arian AMU"/>
              </a:rPr>
              <a:t> </a:t>
            </a:r>
            <a:r>
              <a:rPr lang="en-US" dirty="0" err="1" smtClean="0">
                <a:solidFill>
                  <a:srgbClr val="222222"/>
                </a:solidFill>
                <a:latin typeface="Arian AMU"/>
              </a:rPr>
              <a:t>համակարգում</a:t>
            </a:r>
            <a:r>
              <a:rPr lang="en-US" dirty="0" smtClean="0">
                <a:solidFill>
                  <a:srgbClr val="222222"/>
                </a:solidFill>
                <a:latin typeface="Arian AMU"/>
              </a:rPr>
              <a:t> </a:t>
            </a:r>
            <a:r>
              <a:rPr lang="en-US" dirty="0" err="1" smtClean="0">
                <a:solidFill>
                  <a:srgbClr val="222222"/>
                </a:solidFill>
                <a:latin typeface="Arian AMU"/>
              </a:rPr>
              <a:t>կարևոր</a:t>
            </a:r>
            <a:r>
              <a:rPr lang="en-US" dirty="0" smtClean="0">
                <a:solidFill>
                  <a:srgbClr val="222222"/>
                </a:solidFill>
                <a:latin typeface="Arian AMU"/>
              </a:rPr>
              <a:t> </a:t>
            </a:r>
            <a:r>
              <a:rPr lang="en-US" dirty="0" err="1" smtClean="0">
                <a:solidFill>
                  <a:srgbClr val="222222"/>
                </a:solidFill>
                <a:latin typeface="Arian AMU"/>
              </a:rPr>
              <a:t>դեր</a:t>
            </a:r>
            <a:r>
              <a:rPr lang="en-US" dirty="0" smtClean="0">
                <a:solidFill>
                  <a:srgbClr val="222222"/>
                </a:solidFill>
                <a:latin typeface="Arian AMU"/>
              </a:rPr>
              <a:t> </a:t>
            </a:r>
            <a:r>
              <a:rPr lang="en-US" dirty="0" err="1" smtClean="0">
                <a:solidFill>
                  <a:srgbClr val="222222"/>
                </a:solidFill>
                <a:latin typeface="Arian AMU"/>
              </a:rPr>
              <a:t>ունի</a:t>
            </a:r>
            <a:r>
              <a:rPr lang="en-US" dirty="0" smtClean="0">
                <a:solidFill>
                  <a:srgbClr val="222222"/>
                </a:solidFill>
                <a:latin typeface="Arian AMU"/>
              </a:rPr>
              <a:t> </a:t>
            </a:r>
            <a:r>
              <a:rPr lang="en-US" dirty="0" err="1" smtClean="0">
                <a:solidFill>
                  <a:srgbClr val="222222"/>
                </a:solidFill>
                <a:latin typeface="Arian AMU"/>
              </a:rPr>
              <a:t>ներքին</a:t>
            </a:r>
            <a:r>
              <a:rPr lang="en-US" dirty="0" smtClean="0">
                <a:solidFill>
                  <a:srgbClr val="222222"/>
                </a:solidFill>
                <a:latin typeface="Arian AMU"/>
              </a:rPr>
              <a:t> </a:t>
            </a:r>
            <a:r>
              <a:rPr lang="en-US" dirty="0" err="1" smtClean="0">
                <a:solidFill>
                  <a:srgbClr val="222222"/>
                </a:solidFill>
                <a:latin typeface="Arian AMU"/>
              </a:rPr>
              <a:t>ջրային</a:t>
            </a:r>
            <a:r>
              <a:rPr lang="en-US" dirty="0" smtClean="0">
                <a:solidFill>
                  <a:srgbClr val="222222"/>
                </a:solidFill>
                <a:latin typeface="Arian AMU"/>
              </a:rPr>
              <a:t> </a:t>
            </a:r>
            <a:r>
              <a:rPr lang="en-US" dirty="0" err="1" smtClean="0">
                <a:solidFill>
                  <a:srgbClr val="222222"/>
                </a:solidFill>
                <a:latin typeface="Arian AMU"/>
              </a:rPr>
              <a:t>տրանսպորտը:ջրային</a:t>
            </a:r>
            <a:r>
              <a:rPr lang="en-US" dirty="0" smtClean="0">
                <a:solidFill>
                  <a:srgbClr val="222222"/>
                </a:solidFill>
                <a:latin typeface="Arian AMU"/>
              </a:rPr>
              <a:t> </a:t>
            </a:r>
            <a:r>
              <a:rPr lang="en-US" dirty="0" err="1" smtClean="0">
                <a:solidFill>
                  <a:srgbClr val="222222"/>
                </a:solidFill>
                <a:latin typeface="Arian AMU"/>
              </a:rPr>
              <a:t>տրանսպորտի</a:t>
            </a:r>
            <a:r>
              <a:rPr lang="en-US" dirty="0" smtClean="0">
                <a:solidFill>
                  <a:srgbClr val="222222"/>
                </a:solidFill>
                <a:latin typeface="Arian AMU"/>
              </a:rPr>
              <a:t> </a:t>
            </a:r>
            <a:r>
              <a:rPr lang="en-US" dirty="0" err="1" smtClean="0">
                <a:solidFill>
                  <a:srgbClr val="222222"/>
                </a:solidFill>
                <a:latin typeface="Arian AMU"/>
              </a:rPr>
              <a:t>հզոր</a:t>
            </a:r>
            <a:r>
              <a:rPr lang="en-US" dirty="0" smtClean="0">
                <a:solidFill>
                  <a:srgbClr val="222222"/>
                </a:solidFill>
                <a:latin typeface="Arian AMU"/>
              </a:rPr>
              <a:t> </a:t>
            </a:r>
            <a:r>
              <a:rPr lang="en-US" dirty="0" err="1" smtClean="0">
                <a:solidFill>
                  <a:srgbClr val="222222"/>
                </a:solidFill>
                <a:latin typeface="Arian AMU"/>
              </a:rPr>
              <a:t>հանգույց</a:t>
            </a:r>
            <a:r>
              <a:rPr lang="en-US" dirty="0" smtClean="0">
                <a:solidFill>
                  <a:srgbClr val="222222"/>
                </a:solidFill>
                <a:latin typeface="Arian AMU"/>
              </a:rPr>
              <a:t> </a:t>
            </a:r>
            <a:r>
              <a:rPr lang="en-US" dirty="0" err="1" smtClean="0">
                <a:solidFill>
                  <a:srgbClr val="222222"/>
                </a:solidFill>
                <a:latin typeface="Arian AMU"/>
              </a:rPr>
              <a:t>են</a:t>
            </a:r>
            <a:r>
              <a:rPr lang="en-US" dirty="0" smtClean="0">
                <a:solidFill>
                  <a:srgbClr val="222222"/>
                </a:solidFill>
                <a:latin typeface="Arian AMU"/>
              </a:rPr>
              <a:t> ՄԵԾ ԼՃԵՐԸ,ՈՐՈՆՔ ՋՐԱՆՑՔՆԵՐՈՎ ԿԱՊՎԱԾ ԵՆ ՄԻՍԻՍԻՊԻ ԳԵՏԻՆ և ԱՏԼԱՆՏՅԱՆ ՕՎԿԻԱՆՈՍԻ ԱՓԻՆ ԳՏՆՎՈՂ ՆՅՈՒ ՅՈՐՔԻ-ՆԱՎԱՀԱՆԳՍՏԻՆ:ԱՐՏԱՔԻՆ ՏՐԱՆՍՊՈՐՏԱՅԻՆ ԲԵՌՆԱՓՈԽԱԴՐՈՒՄՆԵՐԸ ԳԼԽԱ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 Համաշխարհային նշանակության տրանսպորտային հանգույցներ են </a:t>
            </a:r>
            <a:r>
              <a:rPr lang="hy-AM" u="sng" dirty="0">
                <a:solidFill>
                  <a:srgbClr val="0B0080"/>
                </a:solidFill>
                <a:latin typeface="Arian AMU"/>
                <a:hlinkClick r:id="rId3"/>
              </a:rPr>
              <a:t>Նյու Յորքը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, 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4" tooltip="Չիկագո"/>
              </a:rPr>
              <a:t>Չիկագոն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, 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5" tooltip="Լոս Անջելես"/>
              </a:rPr>
              <a:t>Լոս Անջելեսը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։ </a:t>
            </a:r>
            <a:endParaRPr lang="ru-RU" dirty="0"/>
          </a:p>
        </p:txBody>
      </p:sp>
      <p:pic>
        <p:nvPicPr>
          <p:cNvPr id="1026" name="Picture 2" descr="https://go2.imgsmail.ru/imgpreview?key=dc37c73231c14c&amp;mb=imgdb_preview_18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907223"/>
            <a:ext cx="4016083" cy="207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s.list.am/p/638/1148763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s.list.am/p/638/11487638.webp"/>
          <p:cNvSpPr>
            <a:spLocks noChangeAspect="1" noChangeArrowheads="1"/>
          </p:cNvSpPr>
          <p:nvPr/>
        </p:nvSpPr>
        <p:spPr bwMode="auto">
          <a:xfrm>
            <a:off x="542300" y="5435599"/>
            <a:ext cx="2475220" cy="247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s.list.am/p/638/11487638.webp"/>
          <p:cNvSpPr>
            <a:spLocks noChangeAspect="1" noChangeArrowheads="1"/>
          </p:cNvSpPr>
          <p:nvPr/>
        </p:nvSpPr>
        <p:spPr bwMode="auto">
          <a:xfrm>
            <a:off x="734822" y="131781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s.list.am/p/638/11487638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https://s.list.am/p/638/11487638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://www.tert.am/news_images/136/405392_1/f547510c89abc6_547510c89ac01.thum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307044"/>
            <a:ext cx="4016083" cy="225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hina-us-railway-siberia-bering.s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599" y="4348082"/>
            <a:ext cx="3833131" cy="217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1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700" y="-238125"/>
            <a:ext cx="10364451" cy="2286000"/>
          </a:xfrm>
        </p:spPr>
        <p:txBody>
          <a:bodyPr/>
          <a:lstStyle/>
          <a:p>
            <a:r>
              <a:rPr lang="en-US" dirty="0" smtClean="0"/>
              <a:t>ԷԼԵԿՏՐԱԷՆԵՐԳԵՏԻԿԱ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00726" y="1628775"/>
            <a:ext cx="10258425" cy="4657725"/>
          </a:xfrm>
        </p:spPr>
        <p:txBody>
          <a:bodyPr>
            <a:normAutofit/>
          </a:bodyPr>
          <a:lstStyle/>
          <a:p>
            <a:r>
              <a:rPr lang="hy-AM" dirty="0"/>
              <a:t>Երկրում գործում է 1300 ջրեկ, և 109 ԱԵկ։ ԱՄՆ-ում մեծ ուշադրություն է դարձվում ոչ ավանդական էլեկտրակայանների կառուցմանը։ Առավել մեծ դեր ունեն 7 տասնյակի հասնող երկրաջերմային էլեկտրակայանները։ Լոս Անջելեսի մոտ է գտնվում աշխարհում ամենահզոր «Գեյզերս» երկրաջերմային էլեկտրակայանը։ Լայն տարածում է ստացել արևային և քամու էներգիայի օգտագործումը, իսկ Ֆանդի ծոցի ափին, որտեղ մակընթացային ալիքը հասնում է 18 մ բարձրության, գործում է մակընթացային էլեկտրակայան։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0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40" y="24433"/>
            <a:ext cx="10364451" cy="1596177"/>
          </a:xfrm>
        </p:spPr>
        <p:txBody>
          <a:bodyPr/>
          <a:lstStyle/>
          <a:p>
            <a:r>
              <a:rPr lang="hy-AM" dirty="0">
                <a:solidFill>
                  <a:srgbClr val="000000"/>
                </a:solidFill>
                <a:latin typeface="Linux Libertine"/>
              </a:rPr>
              <a:t>Ամերիկյան խոհանոց</a:t>
            </a:r>
            <a:br>
              <a:rPr lang="hy-AM" dirty="0">
                <a:solidFill>
                  <a:srgbClr val="000000"/>
                </a:solidFill>
                <a:latin typeface="Linux Libertine"/>
              </a:rPr>
            </a:br>
            <a:endParaRPr lang="ru-RU" dirty="0"/>
          </a:p>
        </p:txBody>
      </p:sp>
      <p:pic>
        <p:nvPicPr>
          <p:cNvPr id="5122" name="Picture 2" descr="https://upload.wikimedia.org/wikipedia/commons/thumb/f/f5/Friedchickenbreast.jpg/800px-Friedchickenbreas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0" y="1076488"/>
            <a:ext cx="1872297" cy="166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360" y="2672665"/>
            <a:ext cx="1872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dirty="0">
                <a:solidFill>
                  <a:srgbClr val="222222"/>
                </a:solidFill>
                <a:latin typeface="Arian AMU"/>
              </a:rPr>
              <a:t>հավի </a:t>
            </a:r>
            <a:r>
              <a:rPr lang="hy-AM" dirty="0" smtClean="0">
                <a:solidFill>
                  <a:srgbClr val="222222"/>
                </a:solidFill>
                <a:latin typeface="Arian AMU"/>
              </a:rPr>
              <a:t>ճուտ</a:t>
            </a:r>
            <a:endParaRPr lang="en-US" dirty="0">
              <a:solidFill>
                <a:srgbClr val="222222"/>
              </a:solidFill>
              <a:latin typeface="Arian AMU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913" y="2857332"/>
            <a:ext cx="30632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dirty="0">
                <a:solidFill>
                  <a:srgbClr val="222222"/>
                </a:solidFill>
                <a:latin typeface="Arian AMU"/>
              </a:rPr>
              <a:t>Հարավային նահանգների համար բնորոշ են համարվում ֆրիտյուրում տապակած հավկիթը (</a:t>
            </a:r>
            <a:r>
              <a:rPr lang="en-US" i="1" dirty="0">
                <a:solidFill>
                  <a:srgbClr val="222222"/>
                </a:solidFill>
                <a:latin typeface="Arian AMU"/>
              </a:rPr>
              <a:t>fried chicken</a:t>
            </a:r>
            <a:r>
              <a:rPr lang="en-US" dirty="0">
                <a:solidFill>
                  <a:srgbClr val="222222"/>
                </a:solidFill>
                <a:latin typeface="Arian AMU"/>
              </a:rPr>
              <a:t>), 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տավարի մսից շնիցել (</a:t>
            </a:r>
            <a:r>
              <a:rPr lang="en-US" i="1" dirty="0">
                <a:solidFill>
                  <a:srgbClr val="222222"/>
                </a:solidFill>
                <a:latin typeface="Arian AMU"/>
              </a:rPr>
              <a:t>country-fried steak</a:t>
            </a:r>
            <a:r>
              <a:rPr lang="en-US" dirty="0">
                <a:solidFill>
                  <a:srgbClr val="222222"/>
                </a:solidFill>
                <a:latin typeface="Arian AMU"/>
              </a:rPr>
              <a:t>), 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ապխտած խոզի միս, եգիպտացորենի ալյուրից ձիթաբլիթ ու հաց, խեցգետիներ, խեցգետնից ապուրներ (</a:t>
            </a:r>
            <a:r>
              <a:rPr lang="en-US" i="1" dirty="0">
                <a:solidFill>
                  <a:srgbClr val="222222"/>
                </a:solidFill>
                <a:latin typeface="Arian AMU"/>
              </a:rPr>
              <a:t>she-crab soup</a:t>
            </a:r>
            <a:r>
              <a:rPr lang="en-US" dirty="0">
                <a:solidFill>
                  <a:srgbClr val="222222"/>
                </a:solidFill>
                <a:latin typeface="Arian AMU"/>
              </a:rPr>
              <a:t>) 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խեցգետնից կոտլետներ (</a:t>
            </a:r>
            <a:r>
              <a:rPr lang="en-US" i="1" dirty="0">
                <a:solidFill>
                  <a:srgbClr val="222222"/>
                </a:solidFill>
                <a:latin typeface="Arian AMU"/>
              </a:rPr>
              <a:t>Maryland crab cakes</a:t>
            </a:r>
            <a:r>
              <a:rPr lang="en-US" dirty="0">
                <a:solidFill>
                  <a:srgbClr val="222222"/>
                </a:solidFill>
                <a:latin typeface="Arian AMU"/>
              </a:rPr>
              <a:t>)</a:t>
            </a:r>
            <a:r>
              <a:rPr lang="en-US" baseline="30000" dirty="0">
                <a:solidFill>
                  <a:srgbClr val="0B0080"/>
                </a:solidFill>
                <a:latin typeface="Arian AMU"/>
                <a:hlinkClick r:id="rId3"/>
              </a:rPr>
              <a:t>[2]</a:t>
            </a:r>
            <a:r>
              <a:rPr lang="en-US" dirty="0">
                <a:solidFill>
                  <a:srgbClr val="222222"/>
                </a:solidFill>
                <a:latin typeface="Arian AMU"/>
              </a:rPr>
              <a:t>։</a:t>
            </a:r>
            <a:endParaRPr lang="ru-RU" dirty="0"/>
          </a:p>
        </p:txBody>
      </p:sp>
      <p:pic>
        <p:nvPicPr>
          <p:cNvPr id="5124" name="Picture 4" descr="https://upload.wikimedia.org/wikipedia/commons/3/36/Steak_03_bg_0403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135" y="1076487"/>
            <a:ext cx="1872297" cy="166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20432" y="2655916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dirty="0">
                <a:solidFill>
                  <a:srgbClr val="222222"/>
                </a:solidFill>
                <a:latin typeface="Arian AMU"/>
              </a:rPr>
              <a:t>Բիֆշտեքս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24135" y="2964797"/>
            <a:ext cx="293030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dirty="0">
                <a:solidFill>
                  <a:srgbClr val="222222"/>
                </a:solidFill>
                <a:latin typeface="Arian AMU"/>
              </a:rPr>
              <a:t>Միջին Արևմուտքում սեղանի զարդեր են համարվում տավարի մսից բիֆշտեքսը, պատրաստված ածխի վրա, խաշած կարտոֆիլը, շոկոլադե տորթը։ Իտալական խոհանոցը մեծ ազդեցություն է ունեցել Միջին Արևմուտքի քաղաքային խոհանոցի վրա (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5" tooltip="Պիցցա"/>
              </a:rPr>
              <a:t>պիցցա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)</a:t>
            </a:r>
            <a:r>
              <a:rPr lang="hy-AM" baseline="30000" dirty="0">
                <a:solidFill>
                  <a:srgbClr val="0B0080"/>
                </a:solidFill>
                <a:latin typeface="Arian AMU"/>
                <a:hlinkClick r:id="rId6"/>
              </a:rPr>
              <a:t>[3]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։</a:t>
            </a:r>
            <a:endParaRPr lang="ru-RU" dirty="0"/>
          </a:p>
        </p:txBody>
      </p:sp>
      <p:pic>
        <p:nvPicPr>
          <p:cNvPr id="1026" name="Picture 2" descr="https://upload.wikimedia.org/wikipedia/commons/thumb/6/69/Quail_07_bg_041506.jpg/240px-Quail_07_bg_0415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436" y="1076486"/>
            <a:ext cx="1872297" cy="166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678769" y="2655916"/>
            <a:ext cx="1625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dirty="0">
                <a:solidFill>
                  <a:srgbClr val="222222"/>
                </a:solidFill>
                <a:latin typeface="Arian AMU"/>
              </a:rPr>
              <a:t>Քլեմ-չաուդեր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92436" y="2995830"/>
            <a:ext cx="19978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dirty="0">
                <a:solidFill>
                  <a:srgbClr val="222222"/>
                </a:solidFill>
                <a:latin typeface="Arian AMU"/>
              </a:rPr>
              <a:t>Նոր Բրիտանիայի նահանգներում ավանդական են աղ դրած միս բանջարեղենի հետ եփած (</a:t>
            </a:r>
            <a:r>
              <a:rPr lang="en-US" i="1" dirty="0">
                <a:solidFill>
                  <a:srgbClr val="222222"/>
                </a:solidFill>
                <a:latin typeface="Arian AMU"/>
              </a:rPr>
              <a:t>boiled dinner</a:t>
            </a:r>
            <a:r>
              <a:rPr lang="en-US" dirty="0">
                <a:solidFill>
                  <a:srgbClr val="222222"/>
                </a:solidFill>
                <a:latin typeface="Arian AMU"/>
              </a:rPr>
              <a:t>), 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ձկնային ուտեստներ, օմարներ, քլեմ-չաուդեր։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019842" y="1685913"/>
            <a:ext cx="215148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dirty="0">
                <a:solidFill>
                  <a:srgbClr val="222222"/>
                </a:solidFill>
                <a:latin typeface="Arian AMU"/>
              </a:rPr>
              <a:t>Ամերիացիների սննդի մեջ լայն օգտագործվում է սառույցը։ Սառույցով սափորը ռեստորանում մատուցման համար հասարակ է։ Տարածված է սառույցով թեյը (</a:t>
            </a:r>
            <a:r>
              <a:rPr lang="en-US" i="1" dirty="0">
                <a:solidFill>
                  <a:srgbClr val="222222"/>
                </a:solidFill>
                <a:latin typeface="Arian AMU"/>
              </a:rPr>
              <a:t>iced tea</a:t>
            </a:r>
            <a:r>
              <a:rPr lang="en-US" dirty="0">
                <a:solidFill>
                  <a:srgbClr val="222222"/>
                </a:solidFill>
                <a:latin typeface="Arian AMU"/>
              </a:rPr>
              <a:t>)։ 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8" tooltip="Գարեջուր"/>
              </a:rPr>
              <a:t>Գարեջուրը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 հիմնականում մատուցվում է սառեցված բաժակում։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734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5" y="-213960"/>
            <a:ext cx="10364451" cy="1596177"/>
          </a:xfrm>
        </p:spPr>
        <p:txBody>
          <a:bodyPr/>
          <a:lstStyle/>
          <a:p>
            <a:r>
              <a:rPr lang="en-US" dirty="0" smtClean="0"/>
              <a:t>ՔԱՂԾՐԱՎԵՆԻՔ</a:t>
            </a:r>
            <a:endParaRPr lang="ru-RU" dirty="0"/>
          </a:p>
        </p:txBody>
      </p:sp>
      <p:pic>
        <p:nvPicPr>
          <p:cNvPr id="2050" name="Picture 2" descr="Chocolatebrowni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53" y="1003849"/>
            <a:ext cx="2059946" cy="143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5173" y="2623951"/>
            <a:ext cx="331485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1400" b="1" dirty="0">
                <a:solidFill>
                  <a:srgbClr val="222222"/>
                </a:solidFill>
                <a:latin typeface="Arian AMU"/>
              </a:rPr>
              <a:t>Բրաունի</a:t>
            </a:r>
            <a:r>
              <a:rPr lang="hy-AM" sz="1400" dirty="0">
                <a:solidFill>
                  <a:srgbClr val="222222"/>
                </a:solidFill>
                <a:latin typeface="Arian AMU"/>
              </a:rPr>
              <a:t> (</a:t>
            </a:r>
            <a:r>
              <a:rPr lang="hy-AM" sz="1400" dirty="0">
                <a:solidFill>
                  <a:srgbClr val="0B0080"/>
                </a:solidFill>
                <a:latin typeface="Arian AMU"/>
                <a:hlinkClick r:id="rId3" tooltip="Անգլերեն"/>
              </a:rPr>
              <a:t>անգլ.</a:t>
            </a:r>
            <a:r>
              <a:rPr lang="hy-AM" sz="1400" dirty="0">
                <a:solidFill>
                  <a:srgbClr val="222222"/>
                </a:solidFill>
                <a:latin typeface="Arian AMU"/>
              </a:rPr>
              <a:t>՝ </a:t>
            </a:r>
            <a:r>
              <a:rPr lang="en-US" sz="1400" dirty="0">
                <a:solidFill>
                  <a:srgbClr val="222222"/>
                </a:solidFill>
                <a:latin typeface="Arian AMU"/>
              </a:rPr>
              <a:t>Chocolate brownie), </a:t>
            </a:r>
            <a:r>
              <a:rPr lang="hy-AM" sz="1400" dirty="0">
                <a:solidFill>
                  <a:srgbClr val="0B0080"/>
                </a:solidFill>
                <a:latin typeface="Arian AMU"/>
                <a:hlinkClick r:id="rId4" tooltip="Շոկոլադ"/>
              </a:rPr>
              <a:t>շոկոլադե</a:t>
            </a:r>
            <a:r>
              <a:rPr lang="hy-AM" sz="1400" dirty="0">
                <a:solidFill>
                  <a:srgbClr val="222222"/>
                </a:solidFill>
                <a:latin typeface="Arian AMU"/>
              </a:rPr>
              <a:t> թխվածք, որն իր անունը ձեռք է բերել իրեն բնորոշ </a:t>
            </a:r>
            <a:r>
              <a:rPr lang="hy-AM" sz="1400" dirty="0">
                <a:solidFill>
                  <a:srgbClr val="A55858"/>
                </a:solidFill>
                <a:latin typeface="Arian AMU"/>
                <a:hlinkClick r:id="rId5" tooltip="Շագանակագույն (դեռ գրված չէ)"/>
              </a:rPr>
              <a:t>շագանակագույն</a:t>
            </a:r>
            <a:r>
              <a:rPr lang="hy-AM" sz="1400" dirty="0">
                <a:solidFill>
                  <a:srgbClr val="222222"/>
                </a:solidFill>
                <a:latin typeface="Arian AMU"/>
              </a:rPr>
              <a:t> գույնից (</a:t>
            </a:r>
            <a:r>
              <a:rPr lang="hy-AM" sz="1400" dirty="0">
                <a:solidFill>
                  <a:srgbClr val="0B0080"/>
                </a:solidFill>
                <a:latin typeface="Arian AMU"/>
                <a:hlinkClick r:id="rId3" tooltip="Անգլերեն"/>
              </a:rPr>
              <a:t>անգլ.</a:t>
            </a:r>
            <a:r>
              <a:rPr lang="hy-AM" sz="1400" dirty="0">
                <a:solidFill>
                  <a:srgbClr val="222222"/>
                </a:solidFill>
                <a:latin typeface="Arian AMU"/>
              </a:rPr>
              <a:t>՝ </a:t>
            </a:r>
            <a:r>
              <a:rPr lang="en-US" sz="1400" dirty="0">
                <a:solidFill>
                  <a:srgbClr val="222222"/>
                </a:solidFill>
                <a:latin typeface="Arian AMU"/>
              </a:rPr>
              <a:t>brown</a:t>
            </a:r>
            <a:r>
              <a:rPr lang="hy-AM" sz="1400" dirty="0">
                <a:solidFill>
                  <a:srgbClr val="222222"/>
                </a:solidFill>
                <a:latin typeface="Arian AMU"/>
              </a:rPr>
              <a:t>՝ շագանակագույն), իրենից ներկայացնում է խիտ կառուցվածքով հարթ շոկոլադե </a:t>
            </a:r>
            <a:r>
              <a:rPr lang="hy-AM" sz="1400" dirty="0">
                <a:solidFill>
                  <a:srgbClr val="0B0080"/>
                </a:solidFill>
                <a:latin typeface="Arian AMU"/>
                <a:hlinkClick r:id="rId6" tooltip="Թխվածք"/>
              </a:rPr>
              <a:t>թխվածք</a:t>
            </a:r>
            <a:r>
              <a:rPr lang="hy-AM" sz="1400" dirty="0">
                <a:solidFill>
                  <a:srgbClr val="222222"/>
                </a:solidFill>
                <a:latin typeface="Arian AMU"/>
              </a:rPr>
              <a:t>, որը բաժանված է ուղղանկյուն կտորների։ Այսօր այն համարվում է </a:t>
            </a:r>
            <a:r>
              <a:rPr lang="hy-AM" sz="1400" dirty="0">
                <a:solidFill>
                  <a:srgbClr val="0B0080"/>
                </a:solidFill>
                <a:latin typeface="Arian AMU"/>
                <a:hlinkClick r:id="rId7" tooltip="ԱՄՆ"/>
              </a:rPr>
              <a:t>ԱՄՆ</a:t>
            </a:r>
            <a:r>
              <a:rPr lang="hy-AM" sz="1400" dirty="0">
                <a:solidFill>
                  <a:srgbClr val="222222"/>
                </a:solidFill>
                <a:latin typeface="Arian AMU"/>
              </a:rPr>
              <a:t>-ում և </a:t>
            </a:r>
            <a:r>
              <a:rPr lang="hy-AM" sz="1400" dirty="0">
                <a:solidFill>
                  <a:srgbClr val="0B0080"/>
                </a:solidFill>
                <a:latin typeface="Arian AMU"/>
                <a:hlinkClick r:id="rId8" tooltip="Կանադա"/>
              </a:rPr>
              <a:t>Կանադայում</a:t>
            </a:r>
            <a:r>
              <a:rPr lang="hy-AM" sz="1400" dirty="0">
                <a:solidFill>
                  <a:srgbClr val="222222"/>
                </a:solidFill>
                <a:latin typeface="Arian AMU"/>
              </a:rPr>
              <a:t> ամենահայտնի </a:t>
            </a:r>
            <a:r>
              <a:rPr lang="hy-AM" sz="1400" dirty="0">
                <a:solidFill>
                  <a:srgbClr val="0B0080"/>
                </a:solidFill>
                <a:latin typeface="Arian AMU"/>
                <a:hlinkClick r:id="rId9" tooltip="Աղանդեր"/>
              </a:rPr>
              <a:t>աղանդերներից</a:t>
            </a:r>
            <a:r>
              <a:rPr lang="hy-AM" sz="1400" dirty="0">
                <a:solidFill>
                  <a:srgbClr val="222222"/>
                </a:solidFill>
                <a:latin typeface="Arian AMU"/>
              </a:rPr>
              <a:t> մեկը։ </a:t>
            </a:r>
            <a:r>
              <a:rPr lang="hy-AM" sz="1400" dirty="0" smtClean="0">
                <a:solidFill>
                  <a:srgbClr val="222222"/>
                </a:solidFill>
                <a:latin typeface="Arian AMU"/>
              </a:rPr>
              <a:t>Տարատեսակը</a:t>
            </a:r>
            <a:r>
              <a:rPr lang="hy-AM" sz="1400" dirty="0">
                <a:solidFill>
                  <a:srgbClr val="222222"/>
                </a:solidFill>
                <a:latin typeface="Arian AMU"/>
              </a:rPr>
              <a:t>, որը պատրաստվում է շագանակագույն </a:t>
            </a:r>
            <a:r>
              <a:rPr lang="hy-AM" sz="1400" dirty="0">
                <a:solidFill>
                  <a:srgbClr val="0B0080"/>
                </a:solidFill>
                <a:latin typeface="Arian AMU"/>
                <a:hlinkClick r:id="rId10" tooltip="Շաքարավազ"/>
              </a:rPr>
              <a:t>շաքարավազով</a:t>
            </a:r>
            <a:r>
              <a:rPr lang="hy-AM" sz="1400" dirty="0">
                <a:solidFill>
                  <a:srgbClr val="222222"/>
                </a:solidFill>
                <a:latin typeface="Arian AMU"/>
              </a:rPr>
              <a:t> և առանց շոկոլադի կոչվում է </a:t>
            </a:r>
            <a:r>
              <a:rPr lang="hy-AM" sz="1400" dirty="0">
                <a:solidFill>
                  <a:srgbClr val="A55858"/>
                </a:solidFill>
                <a:latin typeface="Arian AMU"/>
                <a:hlinkClick r:id="rId11" tooltip="Blondie (դեռ գրված չէ)"/>
              </a:rPr>
              <a:t>«</a:t>
            </a:r>
            <a:r>
              <a:rPr lang="en-US" sz="1400" dirty="0">
                <a:solidFill>
                  <a:srgbClr val="A55858"/>
                </a:solidFill>
                <a:latin typeface="Arian AMU"/>
                <a:hlinkClick r:id="rId11" tooltip="Blondie (դեռ գրված չէ)"/>
              </a:rPr>
              <a:t>Blondie»</a:t>
            </a:r>
            <a:r>
              <a:rPr lang="en-US" sz="1400" dirty="0">
                <a:solidFill>
                  <a:srgbClr val="222222"/>
                </a:solidFill>
                <a:latin typeface="Arian AMU"/>
              </a:rPr>
              <a:t>։ </a:t>
            </a:r>
            <a:r>
              <a:rPr lang="hy-AM" sz="1400" dirty="0">
                <a:solidFill>
                  <a:srgbClr val="222222"/>
                </a:solidFill>
                <a:latin typeface="Arian AMU"/>
              </a:rPr>
              <a:t>Բրաունին, որպես կանոն, մատուցում են </a:t>
            </a:r>
            <a:r>
              <a:rPr lang="hy-AM" sz="1400" dirty="0">
                <a:solidFill>
                  <a:srgbClr val="0B0080"/>
                </a:solidFill>
                <a:latin typeface="Arian AMU"/>
                <a:hlinkClick r:id="rId12" tooltip="Սուրճ"/>
              </a:rPr>
              <a:t>սուրճի</a:t>
            </a:r>
            <a:r>
              <a:rPr lang="hy-AM" sz="1400" dirty="0">
                <a:solidFill>
                  <a:srgbClr val="222222"/>
                </a:solidFill>
                <a:latin typeface="Arian AMU"/>
              </a:rPr>
              <a:t> կամ </a:t>
            </a:r>
            <a:r>
              <a:rPr lang="hy-AM" sz="1400" dirty="0">
                <a:solidFill>
                  <a:srgbClr val="0B0080"/>
                </a:solidFill>
                <a:latin typeface="Arian AMU"/>
                <a:hlinkClick r:id="rId13" tooltip="Կաթ"/>
              </a:rPr>
              <a:t>կաթի</a:t>
            </a:r>
            <a:r>
              <a:rPr lang="hy-AM" sz="1400" dirty="0">
                <a:solidFill>
                  <a:srgbClr val="222222"/>
                </a:solidFill>
                <a:latin typeface="Arian AMU"/>
              </a:rPr>
              <a:t> հետ, հաճախ կարելի է հանդիպել </a:t>
            </a:r>
            <a:r>
              <a:rPr lang="hy-AM" sz="1400" dirty="0">
                <a:solidFill>
                  <a:srgbClr val="0B0080"/>
                </a:solidFill>
                <a:latin typeface="Arian AMU"/>
                <a:hlinkClick r:id="rId14" tooltip="Պաղպաղակ"/>
              </a:rPr>
              <a:t>պաղպաղակի</a:t>
            </a:r>
            <a:r>
              <a:rPr lang="hy-AM" sz="1400" dirty="0">
                <a:solidFill>
                  <a:srgbClr val="222222"/>
                </a:solidFill>
                <a:latin typeface="Arian AMU"/>
              </a:rPr>
              <a:t>, հարած </a:t>
            </a:r>
            <a:r>
              <a:rPr lang="hy-AM" sz="1400" dirty="0">
                <a:solidFill>
                  <a:srgbClr val="0B0080"/>
                </a:solidFill>
                <a:latin typeface="Arian AMU"/>
                <a:hlinkClick r:id="rId15" tooltip="Սերուցք"/>
              </a:rPr>
              <a:t>սերուցքի</a:t>
            </a:r>
            <a:r>
              <a:rPr lang="hy-AM" sz="1400" dirty="0">
                <a:solidFill>
                  <a:srgbClr val="222222"/>
                </a:solidFill>
                <a:latin typeface="Arian AMU"/>
              </a:rPr>
              <a:t> հետ։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89410" y="2254619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b="1" dirty="0">
                <a:solidFill>
                  <a:srgbClr val="000000"/>
                </a:solidFill>
                <a:latin typeface="Arian AMU"/>
              </a:rPr>
              <a:t>Բրաունի</a:t>
            </a:r>
            <a:endParaRPr lang="ru-RU" dirty="0"/>
          </a:p>
        </p:txBody>
      </p:sp>
      <p:pic>
        <p:nvPicPr>
          <p:cNvPr id="2052" name="Picture 4" descr="White Marshmallows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551" y="828461"/>
            <a:ext cx="2031424" cy="1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25863" y="2185453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b="1" dirty="0">
                <a:solidFill>
                  <a:srgbClr val="000000"/>
                </a:solidFill>
                <a:latin typeface="Arian AMU"/>
              </a:rPr>
              <a:t>Մարշմելոու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6181" y="2564063"/>
            <a:ext cx="32482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1400" dirty="0">
                <a:solidFill>
                  <a:srgbClr val="222222"/>
                </a:solidFill>
                <a:latin typeface="Arian AMU"/>
              </a:rPr>
              <a:t>Մարշմելոու (</a:t>
            </a:r>
            <a:r>
              <a:rPr lang="hy-AM" sz="1400" dirty="0">
                <a:solidFill>
                  <a:srgbClr val="0B0080"/>
                </a:solidFill>
                <a:latin typeface="Arian AMU"/>
                <a:hlinkClick r:id="rId3" tooltip="Անգլերեն"/>
              </a:rPr>
              <a:t>անգլ.</a:t>
            </a:r>
            <a:r>
              <a:rPr lang="hy-AM" sz="1400" dirty="0">
                <a:solidFill>
                  <a:srgbClr val="222222"/>
                </a:solidFill>
                <a:latin typeface="Arian AMU"/>
              </a:rPr>
              <a:t>՝ </a:t>
            </a:r>
            <a:r>
              <a:rPr lang="en-US" sz="1400" dirty="0">
                <a:solidFill>
                  <a:srgbClr val="222222"/>
                </a:solidFill>
                <a:latin typeface="Arian AMU"/>
              </a:rPr>
              <a:t>marsh mallow) </a:t>
            </a:r>
            <a:r>
              <a:rPr lang="hy-AM" sz="1400" dirty="0">
                <a:solidFill>
                  <a:srgbClr val="222222"/>
                </a:solidFill>
                <a:latin typeface="Arian AMU"/>
              </a:rPr>
              <a:t>անվանումը թարգմանվում է «Ճահճային փիփերթ», անգլերեն այսպես է կոչվում </a:t>
            </a:r>
            <a:r>
              <a:rPr lang="hy-AM" sz="1400" dirty="0">
                <a:solidFill>
                  <a:srgbClr val="0B0080"/>
                </a:solidFill>
                <a:latin typeface="Arian AMU"/>
                <a:hlinkClick r:id="rId17" tooltip="Փիփերթազգիներ"/>
              </a:rPr>
              <a:t>Փիփերթազգիների</a:t>
            </a:r>
            <a:r>
              <a:rPr lang="hy-AM" sz="1400" dirty="0">
                <a:solidFill>
                  <a:srgbClr val="222222"/>
                </a:solidFill>
                <a:latin typeface="Arian AMU"/>
              </a:rPr>
              <a:t> ընտանիքի «փիփերթ դեղային» բույսը, որի արմատներից ստանում էին մածուցիկ դոնդողանման սպիտակ զանգված։ Հետագայում սկսեցին փիփերթի փոխարեն օգտագործել դոնդողանյութ (ժելատին) և </a:t>
            </a:r>
            <a:r>
              <a:rPr lang="hy-AM" sz="1400" dirty="0">
                <a:solidFill>
                  <a:srgbClr val="0B0080"/>
                </a:solidFill>
                <a:latin typeface="Arian AMU"/>
                <a:hlinkClick r:id="rId18" tooltip="Օսլա"/>
              </a:rPr>
              <a:t>օսլա</a:t>
            </a:r>
            <a:r>
              <a:rPr lang="hy-AM" sz="1400" dirty="0">
                <a:solidFill>
                  <a:srgbClr val="222222"/>
                </a:solidFill>
                <a:latin typeface="Arian AMU"/>
              </a:rPr>
              <a:t>։ Ժամանակակից օդային մարշմելոուները հայտնվել են </a:t>
            </a:r>
            <a:r>
              <a:rPr lang="hy-AM" sz="1400" dirty="0">
                <a:solidFill>
                  <a:srgbClr val="0B0080"/>
                </a:solidFill>
                <a:latin typeface="Arian AMU"/>
                <a:hlinkClick r:id="rId7" tooltip="ԱՄՆ"/>
              </a:rPr>
              <a:t>ԱՄՆ</a:t>
            </a:r>
            <a:r>
              <a:rPr lang="hy-AM" sz="1400" dirty="0">
                <a:solidFill>
                  <a:srgbClr val="222222"/>
                </a:solidFill>
                <a:latin typeface="Arian AMU"/>
              </a:rPr>
              <a:t>-ում 1950-ական թվականներին։ Այն սկսել է արտադրել Քրաֆթ ֆուդս (</a:t>
            </a:r>
            <a:r>
              <a:rPr lang="hy-AM" sz="1400" dirty="0">
                <a:solidFill>
                  <a:srgbClr val="0B0080"/>
                </a:solidFill>
                <a:latin typeface="Arian AMU"/>
                <a:hlinkClick r:id="rId3" tooltip="Անգլերեն"/>
              </a:rPr>
              <a:t>անգլ.</a:t>
            </a:r>
            <a:r>
              <a:rPr lang="hy-AM" sz="1400" dirty="0">
                <a:solidFill>
                  <a:srgbClr val="222222"/>
                </a:solidFill>
                <a:latin typeface="Arian AMU"/>
              </a:rPr>
              <a:t>՝ </a:t>
            </a:r>
            <a:r>
              <a:rPr lang="en-US" sz="1400" dirty="0">
                <a:solidFill>
                  <a:srgbClr val="222222"/>
                </a:solidFill>
                <a:latin typeface="Arian AMU"/>
              </a:rPr>
              <a:t>Kraft Foods) </a:t>
            </a:r>
            <a:r>
              <a:rPr lang="hy-AM" sz="1400" dirty="0">
                <a:solidFill>
                  <a:srgbClr val="222222"/>
                </a:solidFill>
                <a:latin typeface="Arian AMU"/>
              </a:rPr>
              <a:t>ընկերությունը</a:t>
            </a:r>
            <a:r>
              <a:rPr lang="hy-AM" sz="1400" baseline="30000" dirty="0">
                <a:solidFill>
                  <a:srgbClr val="0B0080"/>
                </a:solidFill>
                <a:latin typeface="Arian AMU"/>
                <a:hlinkClick r:id="rId19"/>
              </a:rPr>
              <a:t>[4]</a:t>
            </a:r>
            <a:r>
              <a:rPr lang="hy-AM" sz="1400" dirty="0">
                <a:solidFill>
                  <a:srgbClr val="222222"/>
                </a:solidFill>
                <a:latin typeface="Arian AMU"/>
              </a:rPr>
              <a:t>.։</a:t>
            </a:r>
            <a:endParaRPr lang="ru-RU" sz="1400" dirty="0"/>
          </a:p>
        </p:txBody>
      </p:sp>
      <p:pic>
        <p:nvPicPr>
          <p:cNvPr id="2054" name="Picture 6" descr="Popcorn02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265" y="1008709"/>
            <a:ext cx="2031424" cy="143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833301" y="2360841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b="1" dirty="0">
                <a:solidFill>
                  <a:srgbClr val="000000"/>
                </a:solidFill>
                <a:latin typeface="Arian AMU"/>
              </a:rPr>
              <a:t>Պոպկորն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977481" y="2730173"/>
            <a:ext cx="32718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dirty="0">
                <a:solidFill>
                  <a:srgbClr val="222222"/>
                </a:solidFill>
                <a:latin typeface="Arian AMU"/>
              </a:rPr>
              <a:t> 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21" tooltip="1984"/>
              </a:rPr>
              <a:t>1984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 թվականից գործածության մեջ է դրվել հատուկ </a:t>
            </a:r>
            <a:r>
              <a:rPr lang="hy-AM" dirty="0">
                <a:solidFill>
                  <a:srgbClr val="A55858"/>
                </a:solidFill>
                <a:latin typeface="Arian AMU"/>
                <a:hlinkClick r:id="rId22" tooltip="Միկրոալիքային վառարան (դեռ գրված չէ)"/>
              </a:rPr>
              <a:t>միկրոալիքային վառարան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, որը կարողանում է միանգամից մեծ քանակությամբ ադիբուդի արտադրել։ Պոպկորները հայտնի են որպես կինոթատրոնների, սպորտային իրադարձությունների և այլ միջոցառումների ընթացքում հանդիսատեսի կողմից օգտագործվող ուտելիք։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055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700" y="-238125"/>
            <a:ext cx="10364451" cy="2286000"/>
          </a:xfrm>
        </p:spPr>
        <p:txBody>
          <a:bodyPr/>
          <a:lstStyle/>
          <a:p>
            <a:r>
              <a:rPr lang="en-US" dirty="0" smtClean="0"/>
              <a:t>ՎԱՇԻՆԳՏՈՆ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00726" y="1628775"/>
            <a:ext cx="10258425" cy="4657725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433710" y="1360230"/>
            <a:ext cx="5051967" cy="25545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Վաշինգտոն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 (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n AMU"/>
                <a:hlinkClick r:id="rId2" tooltip="Անգլերեն"/>
              </a:rPr>
              <a:t>անգլերեն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՝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n AMU"/>
                <a:hlinkClick r:id="rId3" tooltip="Լսել"/>
              </a:rPr>
              <a:t> 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 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n AMU"/>
                <a:hlinkClick r:id="rId4" tooltip="Պատկեր:En-us-Washington.ogg"/>
              </a:rPr>
              <a:t>Washington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),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նահանգ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n AMU"/>
                <a:hlinkClick r:id="rId5" tooltip="Ամերիկայի Միացյալ Նահանգներ"/>
              </a:rPr>
              <a:t>ԱՄՆ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-ի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հյուսիսարևմտյան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մասում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։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Նահանգի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վարչական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կենտրոնը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 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n AMU"/>
                <a:hlinkClick r:id="rId6" tooltip="Օլիմպիա"/>
              </a:rPr>
              <a:t>Օլիմպիա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 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քաղաքն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 է,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ամենախոշոր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քաղաքը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 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n AMU"/>
                <a:hlinkClick r:id="rId7" tooltip="Սիեթլ"/>
              </a:rPr>
              <a:t>Սիեթլ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n AMU"/>
                <a:hlinkClick r:id="rId7" tooltip="Սիեթլ"/>
              </a:rPr>
              <a:t>-ն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 է` 6 830 038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մարդ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բնակչությամբ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 (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n AMU"/>
                <a:hlinkClick r:id="rId8" tooltip="2011"/>
              </a:rPr>
              <a:t>2011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 թ.):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Որպեսզի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չշփոթեն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մայրաքաղաք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 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n AMU"/>
                <a:hlinkClick r:id="rId9" tooltip="Վաշինգտոն ԿՇ"/>
              </a:rPr>
              <a:t>Վաշինգտոնը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 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նահանգի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հետ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շատ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հաճախ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մայրաքաղաքի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անվանմանը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ուղեկցում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 է «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Կոլումբիայի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շրջան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»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անունը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 (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իսկ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անգլերեն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տարբերակով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՝ «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Washington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, D.C.»):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Պաշտոնական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կարգախոսն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 է «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Հավերժ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կանաչ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նահանգ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n AMU"/>
              </a:rPr>
              <a:t>»։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B0080"/>
              </a:solidFill>
              <a:effectLst/>
              <a:latin typeface="Arian AMU"/>
            </a:endParaRPr>
          </a:p>
        </p:txBody>
      </p:sp>
      <p:pic>
        <p:nvPicPr>
          <p:cNvPr id="2051" name="Picture 3" descr="Լսել">
            <a:hlinkClick r:id="rId3" tooltip="Լսել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76200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Washington DC view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5804">
            <a:off x="364448" y="1457612"/>
            <a:ext cx="5434484" cy="428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98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988" y="126738"/>
            <a:ext cx="9006976" cy="1596177"/>
          </a:xfrm>
        </p:spPr>
        <p:txBody>
          <a:bodyPr/>
          <a:lstStyle/>
          <a:p>
            <a:r>
              <a:rPr lang="en-US" dirty="0" smtClean="0"/>
              <a:t>ՆՅՈՒ ՅՈՐՔ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49055" y="2043953"/>
            <a:ext cx="6536551" cy="3734440"/>
          </a:xfrm>
        </p:spPr>
        <p:txBody>
          <a:bodyPr>
            <a:normAutofit fontScale="62500" lnSpcReduction="20000"/>
          </a:bodyPr>
          <a:lstStyle/>
          <a:p>
            <a:r>
              <a:rPr lang="hy-AM" dirty="0">
                <a:solidFill>
                  <a:srgbClr val="222222"/>
                </a:solidFill>
                <a:latin typeface="Arian AMU"/>
              </a:rPr>
              <a:t>Նյու Յորքը հիմնադրվել է 1624 թվականին </a:t>
            </a:r>
            <a:r>
              <a:rPr lang="hy-AM" dirty="0">
                <a:solidFill>
                  <a:srgbClr val="A55858"/>
                </a:solidFill>
                <a:latin typeface="Arian AMU"/>
                <a:hlinkClick r:id="rId2" tooltip="Ստորին Մանհեթեն (դեռ գրված չէ)"/>
              </a:rPr>
              <a:t>Ստորին Մանհեթենում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 </a:t>
            </a:r>
            <a:r>
              <a:rPr lang="hy-AM" dirty="0">
                <a:solidFill>
                  <a:srgbClr val="A55858"/>
                </a:solidFill>
                <a:latin typeface="Arian AMU"/>
                <a:hlinkClick r:id="rId3" tooltip="Միացյալ Նահանգների Հանրապետություն (դեռ գրված չէ)"/>
              </a:rPr>
              <a:t>Հոլանդիայի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 գաղութարարների կողմից` որպես առևտրային կենտրոն, և 1626 թվականին անվանվել է 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4" tooltip="Նոր Ամստերդամ"/>
              </a:rPr>
              <a:t>Նոր Ամստերդամ</a:t>
            </a:r>
            <a:r>
              <a:rPr lang="hy-AM" baseline="30000" dirty="0">
                <a:solidFill>
                  <a:srgbClr val="0B0080"/>
                </a:solidFill>
                <a:latin typeface="Arian AMU"/>
                <a:hlinkClick r:id="rId5"/>
              </a:rPr>
              <a:t>[42]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։ 1664 թվականին քաղաքը և շրջակա տարածքներն անցել են անգլիական իշխանության տակ</a:t>
            </a:r>
            <a:r>
              <a:rPr lang="hy-AM" baseline="30000" dirty="0">
                <a:solidFill>
                  <a:srgbClr val="0B0080"/>
                </a:solidFill>
                <a:latin typeface="Arian AMU"/>
                <a:hlinkClick r:id="rId5"/>
              </a:rPr>
              <a:t>[42]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, և երբ Անգլիայի 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6" tooltip="Չարլզ II Ստյուարտ"/>
              </a:rPr>
              <a:t>Չարլզ </a:t>
            </a:r>
            <a:r>
              <a:rPr lang="en-US" dirty="0">
                <a:solidFill>
                  <a:srgbClr val="0B0080"/>
                </a:solidFill>
                <a:latin typeface="Arian AMU"/>
                <a:hlinkClick r:id="rId6" tooltip="Չարլզ II Ստյուարտ"/>
              </a:rPr>
              <a:t>II</a:t>
            </a:r>
            <a:r>
              <a:rPr lang="en-US" dirty="0">
                <a:solidFill>
                  <a:srgbClr val="222222"/>
                </a:solidFill>
                <a:latin typeface="Arian AMU"/>
              </a:rPr>
              <a:t> 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արքան այդ տարածքները նվիրել է եղբորը՝ </a:t>
            </a:r>
            <a:r>
              <a:rPr lang="hy-AM" dirty="0">
                <a:solidFill>
                  <a:srgbClr val="A55858"/>
                </a:solidFill>
                <a:latin typeface="Arian AMU"/>
                <a:hlinkClick r:id="rId7" tooltip="Ջեյմս II (Անգլիա) (դեռ գրված չէ)"/>
              </a:rPr>
              <a:t>Յորքի դքսին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, վերանվանվել է Նյու Յորք</a:t>
            </a:r>
            <a:r>
              <a:rPr lang="hy-AM" baseline="30000" dirty="0">
                <a:solidFill>
                  <a:srgbClr val="0B0080"/>
                </a:solidFill>
                <a:latin typeface="Arian AMU"/>
                <a:hlinkClick r:id="rId8"/>
              </a:rPr>
              <a:t>[43]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։ 1785–1790 թվականներին Նյու Յորքը եղել է ԱՄՆ-ի մայրաքաղաքը</a:t>
            </a:r>
            <a:r>
              <a:rPr lang="hy-AM" baseline="30000" dirty="0">
                <a:solidFill>
                  <a:srgbClr val="0B0080"/>
                </a:solidFill>
                <a:latin typeface="Arian AMU"/>
                <a:hlinkClick r:id="rId9"/>
              </a:rPr>
              <a:t>[44]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։ Այն 1790 թվականից երկրի ամենամեծ քաղաքն է</a:t>
            </a:r>
            <a:r>
              <a:rPr lang="hy-AM" baseline="30000" dirty="0">
                <a:solidFill>
                  <a:srgbClr val="0B0080"/>
                </a:solidFill>
                <a:latin typeface="Arian AMU"/>
                <a:hlinkClick r:id="rId10"/>
              </a:rPr>
              <a:t>[45]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։ 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11" tooltip="Ազատության արձան"/>
              </a:rPr>
              <a:t>Ազատության արձանը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, որը համարվում է Միացյալ Նահանգների և նրա ժողովրդավարության խորհրդանիշը</a:t>
            </a:r>
            <a:r>
              <a:rPr lang="hy-AM" baseline="30000" dirty="0">
                <a:solidFill>
                  <a:srgbClr val="0B0080"/>
                </a:solidFill>
                <a:latin typeface="Arian AMU"/>
                <a:hlinkClick r:id="rId12"/>
              </a:rPr>
              <a:t>[46]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, 19-րդ դարի վերջին 20-րդ դարի սկզբին ողջունում էր Ամերիկա ժամանած միլիոնավոր մարդկանց, որոնք 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13" tooltip="Ներգաղթ"/>
              </a:rPr>
              <a:t>ներգաղթել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 էին նավով</a:t>
            </a:r>
            <a:r>
              <a:rPr lang="hy-AM" baseline="30000" dirty="0">
                <a:solidFill>
                  <a:srgbClr val="0B0080"/>
                </a:solidFill>
                <a:latin typeface="Arian AMU"/>
                <a:hlinkClick r:id="rId14"/>
              </a:rPr>
              <a:t>[47]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։ Այժմ Նյու Յորքը համարվում է 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15" tooltip="Նորարարություն"/>
              </a:rPr>
              <a:t>նորարարության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 և </a:t>
            </a:r>
            <a:r>
              <a:rPr lang="hy-AM" dirty="0">
                <a:solidFill>
                  <a:srgbClr val="A55858"/>
                </a:solidFill>
                <a:latin typeface="Arian AMU"/>
                <a:hlinkClick r:id="rId16" tooltip="Ձեռնարկատիրություն (դեռ գրված չէ)"/>
              </a:rPr>
              <a:t>ձեռնարկատիրության</a:t>
            </a:r>
            <a:r>
              <a:rPr lang="hy-AM" baseline="30000" dirty="0">
                <a:solidFill>
                  <a:srgbClr val="0B0080"/>
                </a:solidFill>
                <a:latin typeface="Arian AMU"/>
                <a:hlinkClick r:id="rId17"/>
              </a:rPr>
              <a:t>[48]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, </a:t>
            </a:r>
            <a:r>
              <a:rPr lang="hy-AM" dirty="0">
                <a:solidFill>
                  <a:srgbClr val="A55858"/>
                </a:solidFill>
                <a:latin typeface="Arian AMU"/>
                <a:hlinkClick r:id="rId18" tooltip="Սոցիալական հանդուրժողականություն (դեռ գրված չէ)"/>
              </a:rPr>
              <a:t>սոցիալական հանդուրժողականության</a:t>
            </a:r>
            <a:r>
              <a:rPr lang="hy-AM" baseline="30000" dirty="0">
                <a:solidFill>
                  <a:srgbClr val="0B0080"/>
                </a:solidFill>
                <a:latin typeface="Arian AMU"/>
                <a:hlinkClick r:id="rId19"/>
              </a:rPr>
              <a:t>[49]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 և </a:t>
            </a:r>
            <a:r>
              <a:rPr lang="hy-AM" dirty="0">
                <a:solidFill>
                  <a:srgbClr val="A55858"/>
                </a:solidFill>
                <a:latin typeface="Arian AMU"/>
                <a:hlinkClick r:id="rId20" tooltip="Շրջակա միջավայրի կայունություն (դեռ գրված չէ)"/>
              </a:rPr>
              <a:t>շրջակա միջավայրի կայունության</a:t>
            </a:r>
            <a:r>
              <a:rPr lang="hy-AM" baseline="30000" dirty="0">
                <a:solidFill>
                  <a:srgbClr val="0B0080"/>
                </a:solidFill>
                <a:latin typeface="Arian AMU"/>
                <a:hlinkClick r:id="rId21"/>
              </a:rPr>
              <a:t>[50]</a:t>
            </a:r>
            <a:r>
              <a:rPr lang="hy-AM" baseline="30000" dirty="0">
                <a:solidFill>
                  <a:srgbClr val="0B0080"/>
                </a:solidFill>
                <a:latin typeface="Arian AMU"/>
                <a:hlinkClick r:id="rId22"/>
              </a:rPr>
              <a:t>[51]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 համաշխարհային հանգույց և 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23" tooltip="Ազատություն"/>
              </a:rPr>
              <a:t>ազատության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 ու 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24" tooltip="Մշակութային բազմազանություն"/>
              </a:rPr>
              <a:t>մշակութային բազմազանության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 համաշխարհային խորհրդանիշ</a:t>
            </a:r>
            <a:r>
              <a:rPr lang="hy-AM" baseline="30000" dirty="0">
                <a:solidFill>
                  <a:srgbClr val="0B0080"/>
                </a:solidFill>
                <a:latin typeface="Arian AMU"/>
                <a:hlinkClick r:id="rId25"/>
              </a:rPr>
              <a:t>[52]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։</a:t>
            </a:r>
            <a:endParaRPr lang="ru-RU" dirty="0"/>
          </a:p>
        </p:txBody>
      </p:sp>
      <p:pic>
        <p:nvPicPr>
          <p:cNvPr id="3074" name="Picture 2" descr="http://putidorogi-nn.ru/images/stories/Statuia_svobody/2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8463">
            <a:off x="316940" y="1904158"/>
            <a:ext cx="3724862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322869">
            <a:off x="597046" y="5123609"/>
            <a:ext cx="30221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000" cap="all" dirty="0">
                <a:solidFill>
                  <a:srgbClr val="0B0080"/>
                </a:solidFill>
                <a:latin typeface="Arian AMU"/>
              </a:rPr>
              <a:t>Ազատության </a:t>
            </a:r>
            <a:r>
              <a:rPr lang="hy-AM" sz="2000" cap="all" dirty="0" smtClean="0">
                <a:solidFill>
                  <a:srgbClr val="0B0080"/>
                </a:solidFill>
                <a:latin typeface="Arian AMU"/>
              </a:rPr>
              <a:t>արձան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9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3329" y="434010"/>
            <a:ext cx="8689976" cy="2509213"/>
          </a:xfrm>
        </p:spPr>
        <p:txBody>
          <a:bodyPr>
            <a:normAutofit/>
          </a:bodyPr>
          <a:lstStyle/>
          <a:p>
            <a:r>
              <a:rPr lang="hy-AM" dirty="0">
                <a:solidFill>
                  <a:srgbClr val="000000"/>
                </a:solidFill>
                <a:latin typeface="Linux Libertine"/>
              </a:rPr>
              <a:t>Ամերիկայի Միացյալ Նահանգներ</a:t>
            </a:r>
            <a:br>
              <a:rPr lang="hy-AM" dirty="0">
                <a:solidFill>
                  <a:srgbClr val="000000"/>
                </a:solidFill>
                <a:latin typeface="Linux Libertine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33750" y="8183563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encyclopedia.am/upload_files/book_1/letter_1/header_28/Image_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3629">
            <a:off x="8145815" y="2818415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45479">
            <a:off x="493805" y="3038763"/>
            <a:ext cx="5006709" cy="3164240"/>
          </a:xfrm>
          <a:prstGeom prst="rect">
            <a:avLst/>
          </a:prstGeom>
        </p:spPr>
      </p:pic>
      <p:pic>
        <p:nvPicPr>
          <p:cNvPr id="1028" name="Picture 4" descr="http://russiahouse.org/img/News/News9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3776" flipV="1">
            <a:off x="841769" y="289635"/>
            <a:ext cx="6857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8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700" y="-238125"/>
            <a:ext cx="10364451" cy="2286000"/>
          </a:xfrm>
        </p:spPr>
        <p:txBody>
          <a:bodyPr/>
          <a:lstStyle/>
          <a:p>
            <a:r>
              <a:rPr lang="en-US" dirty="0" smtClean="0"/>
              <a:t>ԼՈՍ ԱՆՋԵԼԵՍ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617028" y="1967113"/>
            <a:ext cx="5234654" cy="3343515"/>
          </a:xfrm>
        </p:spPr>
        <p:txBody>
          <a:bodyPr>
            <a:normAutofit fontScale="92500" lnSpcReduction="10000"/>
          </a:bodyPr>
          <a:lstStyle/>
          <a:p>
            <a:r>
              <a:rPr lang="hy-AM" b="1" dirty="0">
                <a:solidFill>
                  <a:srgbClr val="222222"/>
                </a:solidFill>
                <a:latin typeface="Arian AMU"/>
              </a:rPr>
              <a:t>Լոս Անջելես շրջան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 (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2" tooltip="Անգլերեն"/>
              </a:rPr>
              <a:t>անգլ.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՝ </a:t>
            </a:r>
            <a:r>
              <a:rPr lang="en-US" dirty="0">
                <a:solidFill>
                  <a:srgbClr val="222222"/>
                </a:solidFill>
                <a:latin typeface="Arian AMU"/>
              </a:rPr>
              <a:t>Los Angeles County), 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3" tooltip="ԱՄՆ"/>
              </a:rPr>
              <a:t>ԱՄՆ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 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4" tooltip="Կալիֆորնիա (նահանգ)"/>
              </a:rPr>
              <a:t>Կալիֆորնիա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 նահանգի 58 վարչական միավորներից մեկը։ Ընդհանուր տարածությունը 10515 կմ² է, բնակչությունը՝ 9818605 մարդ (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5" tooltip="2010"/>
              </a:rPr>
              <a:t>2010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 թ. տվյալներով)։ Շրջկենտրոնն է </a:t>
            </a:r>
            <a:r>
              <a:rPr lang="hy-AM" dirty="0">
                <a:solidFill>
                  <a:srgbClr val="A55858"/>
                </a:solidFill>
                <a:latin typeface="Arian AMU"/>
                <a:hlinkClick r:id="rId6" tooltip="Լոս Անջելես (Կալիֆորնիա) (դեռ գրված չէ)"/>
              </a:rPr>
              <a:t>Լոս Անջելես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 բնակավայրը։ Կազմավորվել է 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7" tooltip="1850"/>
              </a:rPr>
              <a:t>1850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 թվականին։</a:t>
            </a:r>
            <a:endParaRPr lang="ru-RU" dirty="0"/>
          </a:p>
        </p:txBody>
      </p:sp>
      <p:pic>
        <p:nvPicPr>
          <p:cNvPr id="4098" name="Picture 2" descr="Ô¼Õ¸Õ½ Ô±Õ¶Õ»Õ¥Õ¬Õ¥Õ½- My Hollywood - Õ¶Õ¯Õ¡ÖÕ¶Õ¥Ö, ÖÕ¡Õ²Õ¡Ö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7541">
            <a:off x="1108396" y="2007494"/>
            <a:ext cx="3940014" cy="334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29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700" y="-238125"/>
            <a:ext cx="10364451" cy="2286000"/>
          </a:xfrm>
        </p:spPr>
        <p:txBody>
          <a:bodyPr/>
          <a:lstStyle/>
          <a:p>
            <a:r>
              <a:rPr lang="en-US" dirty="0" smtClean="0"/>
              <a:t>ՉԻԿԱԳՈ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33580" y="1590595"/>
            <a:ext cx="6448731" cy="3858345"/>
          </a:xfrm>
        </p:spPr>
        <p:txBody>
          <a:bodyPr>
            <a:normAutofit lnSpcReduction="10000"/>
          </a:bodyPr>
          <a:lstStyle/>
          <a:p>
            <a:r>
              <a:rPr lang="hy-AM" dirty="0">
                <a:solidFill>
                  <a:srgbClr val="222222"/>
                </a:solidFill>
                <a:latin typeface="Arian AMU"/>
              </a:rPr>
              <a:t>Չիկագոյի բնակչությունը (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2" tooltip="2014"/>
              </a:rPr>
              <a:t>2014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 թվականի դրությամբ) կազմում էր 2 722 389 մարդ։ Չիկագոյի 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3" tooltip="Քաղաքային ագլոմերացիա"/>
              </a:rPr>
              <a:t>ագլոմերացիան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 (տարբեր արվարձանների հետ միասին) կոչվում է «</a:t>
            </a:r>
            <a:r>
              <a:rPr lang="hy-AM" b="1" dirty="0">
                <a:solidFill>
                  <a:srgbClr val="222222"/>
                </a:solidFill>
                <a:latin typeface="Arian AMU"/>
              </a:rPr>
              <a:t>Մեծ Չիկագո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» կամ «</a:t>
            </a:r>
            <a:r>
              <a:rPr lang="hy-AM" b="1" dirty="0">
                <a:solidFill>
                  <a:srgbClr val="222222"/>
                </a:solidFill>
                <a:latin typeface="Arian AMU"/>
              </a:rPr>
              <a:t>Չիկագո Երկիր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» (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4" tooltip="Անգլերեն"/>
              </a:rPr>
              <a:t>անգլ.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՝ </a:t>
            </a:r>
            <a:r>
              <a:rPr lang="en-US" dirty="0">
                <a:solidFill>
                  <a:srgbClr val="222222"/>
                </a:solidFill>
                <a:latin typeface="Arian AMU"/>
              </a:rPr>
              <a:t>Chicagoland, 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անվանումն առաջարկել է </a:t>
            </a:r>
            <a:r>
              <a:rPr lang="en-US" i="1" dirty="0">
                <a:solidFill>
                  <a:srgbClr val="A55858"/>
                </a:solidFill>
                <a:latin typeface="Arian AMU"/>
                <a:hlinkClick r:id="rId5" tooltip="Chicago Tribune (դեռ գրված չէ)"/>
              </a:rPr>
              <a:t>Chicago Tribune</a:t>
            </a:r>
            <a:r>
              <a:rPr lang="en-US" dirty="0">
                <a:solidFill>
                  <a:srgbClr val="222222"/>
                </a:solidFill>
                <a:latin typeface="Arian AMU"/>
              </a:rPr>
              <a:t> 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թերթը 20-րդ դարի սկզբին)։ Ագլոմերացիայում բնակվում է 9 551 031 մարդ։ Այն բնակչության թվով երկրում 37-րդ տեղն է զբաղեցնում։</a:t>
            </a:r>
            <a:endParaRPr lang="ru-RU" dirty="0"/>
          </a:p>
        </p:txBody>
      </p:sp>
      <p:pic>
        <p:nvPicPr>
          <p:cNvPr id="5122" name="Picture 2" descr="Chicago montage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8937">
            <a:off x="694700" y="1433791"/>
            <a:ext cx="3600675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52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65" y="357260"/>
            <a:ext cx="10364451" cy="1596177"/>
          </a:xfrm>
        </p:spPr>
        <p:txBody>
          <a:bodyPr/>
          <a:lstStyle/>
          <a:p>
            <a:r>
              <a:rPr lang="en-US" dirty="0" smtClean="0"/>
              <a:t>ՖԻԼԱԴԵԼՖԻԱ</a:t>
            </a:r>
            <a:endParaRPr lang="ru-RU" dirty="0"/>
          </a:p>
        </p:txBody>
      </p:sp>
      <p:pic>
        <p:nvPicPr>
          <p:cNvPr id="7170" name="Picture 2" descr="Skyline 1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07" y="2028866"/>
            <a:ext cx="5152208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68040" y="195343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y-AM" b="1" dirty="0">
                <a:solidFill>
                  <a:srgbClr val="222222"/>
                </a:solidFill>
                <a:latin typeface="Arian AMU"/>
              </a:rPr>
              <a:t>Ֆիլադելֆիա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 քաղաքը 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3" tooltip="Փենսիլվանիա"/>
              </a:rPr>
              <a:t>Փենսիլվանիա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 նահանգի ամենամեծ քաղաքն է և 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4" tooltip="ԱՄՆ"/>
              </a:rPr>
              <a:t>ԱՄՆ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–ի ամենաբնակեցված քաղաքներից վեցերորդն է։ Իր անունը կազմված է հունական (</a:t>
            </a:r>
            <a:r>
              <a:rPr lang="en-US" i="1" dirty="0" err="1">
                <a:solidFill>
                  <a:srgbClr val="222222"/>
                </a:solidFill>
                <a:latin typeface="Arian AMU"/>
              </a:rPr>
              <a:t>philos</a:t>
            </a:r>
            <a:r>
              <a:rPr lang="en-US" dirty="0">
                <a:solidFill>
                  <a:srgbClr val="222222"/>
                </a:solidFill>
                <a:latin typeface="Arian AMU"/>
              </a:rPr>
              <a:t> "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սիրող" և </a:t>
            </a:r>
            <a:r>
              <a:rPr lang="en-US" i="1" dirty="0" err="1">
                <a:solidFill>
                  <a:srgbClr val="222222"/>
                </a:solidFill>
                <a:latin typeface="Arian AMU"/>
              </a:rPr>
              <a:t>adelphos</a:t>
            </a:r>
            <a:r>
              <a:rPr lang="en-US" dirty="0">
                <a:solidFill>
                  <a:srgbClr val="222222"/>
                </a:solidFill>
                <a:latin typeface="Arian AMU"/>
              </a:rPr>
              <a:t> "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եղբայր") բառերից։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68040" y="3430765"/>
            <a:ext cx="56246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dirty="0">
                <a:solidFill>
                  <a:srgbClr val="222222"/>
                </a:solidFill>
                <a:latin typeface="Arian AMU"/>
              </a:rPr>
              <a:t>1790-1800 թթ.-ին ԱՄՆ-ի մայրաքաղաքն էր, մինչև 1830-ական թթ․՝ երկրի գլխավոր ֆինանսական կենտրոնը։ </a:t>
            </a:r>
            <a:r>
              <a:rPr lang="en-US" dirty="0">
                <a:solidFill>
                  <a:srgbClr val="222222"/>
                </a:solidFill>
                <a:latin typeface="Arian AMU"/>
              </a:rPr>
              <a:t>XVIII 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դ․ վերջին </a:t>
            </a:r>
            <a:r>
              <a:rPr lang="en-US" dirty="0">
                <a:solidFill>
                  <a:srgbClr val="222222"/>
                </a:solidFill>
                <a:latin typeface="Arian AMU"/>
              </a:rPr>
              <a:t>XIX 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դ․ սկզբին Ֆիլադելֆիան ԱՄՆ-ի ամենամեծ քաղաքն էր, </a:t>
            </a:r>
            <a:r>
              <a:rPr lang="en-US" dirty="0">
                <a:solidFill>
                  <a:srgbClr val="222222"/>
                </a:solidFill>
                <a:latin typeface="Arian AMU"/>
              </a:rPr>
              <a:t>XIX 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դ․ աբոլիցիոնիզմի հենարանը, </a:t>
            </a:r>
            <a:r>
              <a:rPr lang="en-US" dirty="0">
                <a:solidFill>
                  <a:srgbClr val="222222"/>
                </a:solidFill>
                <a:latin typeface="Arian AMU"/>
              </a:rPr>
              <a:t>XIX 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դ․ կեսից՝ բանվորական շարժման կենտրոններից։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393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528" y="203579"/>
            <a:ext cx="10364451" cy="1596177"/>
          </a:xfrm>
        </p:spPr>
        <p:txBody>
          <a:bodyPr/>
          <a:lstStyle/>
          <a:p>
            <a:r>
              <a:rPr lang="en-US" dirty="0" smtClean="0"/>
              <a:t>ՈՍԿԵ ԴԱՐՊԱՍ ԿԱՄՈՒՐՋ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39220" y="2021311"/>
            <a:ext cx="4784592" cy="3424107"/>
          </a:xfrm>
        </p:spPr>
        <p:txBody>
          <a:bodyPr>
            <a:normAutofit fontScale="70000" lnSpcReduction="20000"/>
          </a:bodyPr>
          <a:lstStyle/>
          <a:p>
            <a:r>
              <a:rPr lang="hy-AM" b="1" dirty="0">
                <a:solidFill>
                  <a:srgbClr val="222222"/>
                </a:solidFill>
                <a:latin typeface="Arian AMU"/>
              </a:rPr>
              <a:t>Ոսկե Դարպասներ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 (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2" tooltip="Անգլերեն"/>
              </a:rPr>
              <a:t>անգլ.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՝ </a:t>
            </a:r>
            <a:r>
              <a:rPr lang="en-US" dirty="0">
                <a:solidFill>
                  <a:srgbClr val="222222"/>
                </a:solidFill>
                <a:latin typeface="Arian AMU"/>
              </a:rPr>
              <a:t>Golden Gate Bridge), 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կախովի 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3" tooltip="Կամուրջ"/>
              </a:rPr>
              <a:t>կամուրջ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 </a:t>
            </a:r>
            <a:r>
              <a:rPr lang="hy-AM" dirty="0">
                <a:solidFill>
                  <a:srgbClr val="A55858"/>
                </a:solidFill>
                <a:latin typeface="Arian AMU"/>
                <a:hlinkClick r:id="rId4" tooltip="Ոսկե Դարպասներ (նեղուց) (դեռ գրված չէ)"/>
              </a:rPr>
              <a:t>Ոսկե Դարպասներ նեղուցի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 վրա 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5" tooltip="Սան Ֆրանցիսկո"/>
              </a:rPr>
              <a:t>Սան Ֆրանցիսկոյում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, 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6" tooltip="ԱՄՆ"/>
              </a:rPr>
              <a:t>ԱՄՆ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: Միացնում է 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5" tooltip="Սան Ֆրանցիսկո"/>
              </a:rPr>
              <a:t>Սան Ֆրանցիսկո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 քաղաքը (հյուսիս) </a:t>
            </a:r>
            <a:r>
              <a:rPr lang="hy-AM" dirty="0">
                <a:solidFill>
                  <a:srgbClr val="A55858"/>
                </a:solidFill>
                <a:latin typeface="Arian AMU"/>
                <a:hlinkClick r:id="rId7" tooltip="Մերին (դեռ գրված չէ)"/>
              </a:rPr>
              <a:t>Մերին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 շրջանին (հարավ)։ Ոսկե Դարպասներ կամուրջը իր բացման օրվանից (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8" tooltip="Մայիսի 27"/>
              </a:rPr>
              <a:t>մայիսի 27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 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9" tooltip="1937"/>
              </a:rPr>
              <a:t>1937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) մինչև 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10" tooltip="1964"/>
              </a:rPr>
              <a:t>1964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 թվականն աշխարհի ամենաերկար կամուրջն էր։ Կամրջի երկարությունը 1970 մետր է, հիմնական թռիչքը՝ 1280, հենասյուների բարձրությունը՝ 230 մետր ջրից բարձր, քաշը 894.500 տ։ Երթևեկելի մասի բարձրությունը ջրից 67 մ է։ Սա աշխարհի ամենանշանավոր կամուրջներից մեկն է</a:t>
            </a:r>
            <a:endParaRPr lang="ru-RU" dirty="0"/>
          </a:p>
        </p:txBody>
      </p:sp>
      <p:pic>
        <p:nvPicPr>
          <p:cNvPr id="8196" name="Picture 4" descr="http://www.encyclopedia.am/upload_files/book_1/letter_15/header_333/Image_121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83" y="2021311"/>
            <a:ext cx="4308849" cy="338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8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ՆԵՐԿԱՅԱՑՆՈՂ</a:t>
            </a:r>
          </a:p>
          <a:p>
            <a:r>
              <a:rPr lang="en-US" dirty="0" smtClean="0"/>
              <a:t>Ս. ՍՈՖՅԱ                                                                                                                           Շ. ԱՐՄԵՆ                                                                                                                             Գ. ԼՅՈՒԲԱ                                                                                                                            Ա. ԱՐՄԱՆ                                                                                                                            Ա. ԼԻԱՆԱ                                                           ԴԱՍՂԵԿ.` Ն. ՈՒԶՈՒՆՅԱՆ                                                                                                                                                  .                                                                               ՈՒՍՈՒՑԻՉ.` Խ. ՕԽՈՅԱՆ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0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ՔԱՐՏԵԶ</a:t>
            </a:r>
            <a:endParaRPr lang="ru-RU" dirty="0"/>
          </a:p>
        </p:txBody>
      </p:sp>
      <p:pic>
        <p:nvPicPr>
          <p:cNvPr id="3074" name="Picture 2" descr="Ô±Õ´Õ¥ÖÕ«Õ¯Õ¡ÕµÕ« ÕÕ«Õ¡ÖÕµÕ¡Õ¬ ÕÕ¡Õ°Õ¡Õ¶Õ£Õ¶Õ¥ÖÕ« Õ¤Õ«ÖÖÕ¨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2771772"/>
            <a:ext cx="3424237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he-day-x.ru/wp-content/uploads/2012/12/Velikie-Oze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2957510"/>
            <a:ext cx="428625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40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700" y="-221125"/>
            <a:ext cx="10364451" cy="1596177"/>
          </a:xfrm>
        </p:spPr>
        <p:txBody>
          <a:bodyPr>
            <a:normAutofit/>
          </a:bodyPr>
          <a:lstStyle/>
          <a:p>
            <a:r>
              <a:rPr lang="en-US" dirty="0" smtClean="0"/>
              <a:t> ԴՐՈՇԸ</a:t>
            </a:r>
            <a:r>
              <a:rPr lang="hy-AM" dirty="0" smtClean="0">
                <a:solidFill>
                  <a:srgbClr val="222222"/>
                </a:solidFill>
                <a:latin typeface="Arian AMU"/>
              </a:rPr>
              <a:t> </a:t>
            </a:r>
            <a:endParaRPr lang="ru-RU" dirty="0"/>
          </a:p>
        </p:txBody>
      </p:sp>
      <p:pic>
        <p:nvPicPr>
          <p:cNvPr id="4098" name="Picture 2" descr="Flag of the United States.sv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4" y="1162050"/>
            <a:ext cx="4944858" cy="260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80327" y="105048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y-AM" sz="2000" b="0" i="0" dirty="0" smtClean="0">
                <a:solidFill>
                  <a:srgbClr val="222222"/>
                </a:solidFill>
                <a:effectLst/>
                <a:latin typeface="Arian AMU"/>
              </a:rPr>
              <a:t>ԱՄՆ-ի ֆեդերատիվ կառուցվածքն արտահայտված է երկրի պետական դրոշի վրա։ Դրոշի վերին ձախ անկյունում պատկերված է սպիտակ հնգաթև աստղերով ուղղանկյունին, աստղերի թիվը համապատասխանում է ֆեդերացիայի մեջ մտնող նահանգների թվին․ այն պարբերաբար փոփոխվում է. 50-րդ աստղը դրոշի վրա է ավելացվել </a:t>
            </a:r>
            <a:r>
              <a:rPr lang="hy-AM" sz="20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3" tooltip="1959"/>
              </a:rPr>
              <a:t>1959</a:t>
            </a:r>
            <a:r>
              <a:rPr lang="hy-AM" sz="2000" b="0" i="0" dirty="0" smtClean="0">
                <a:solidFill>
                  <a:srgbClr val="222222"/>
                </a:solidFill>
                <a:effectLst/>
                <a:latin typeface="Arian AMU"/>
              </a:rPr>
              <a:t>-ին, </a:t>
            </a:r>
            <a:r>
              <a:rPr lang="hy-AM" sz="20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4" tooltip="Հավայան կղզիներ"/>
              </a:rPr>
              <a:t>Հավայան կղզիներին</a:t>
            </a:r>
            <a:r>
              <a:rPr lang="hy-AM" sz="2000" b="0" i="0" dirty="0" smtClean="0">
                <a:solidFill>
                  <a:srgbClr val="222222"/>
                </a:solidFill>
                <a:effectLst/>
                <a:latin typeface="Arian AMU"/>
              </a:rPr>
              <a:t> նահանգի կարգավիճակ տալուց հետո։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6074" y="3912810"/>
            <a:ext cx="114585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000" b="0" i="0" dirty="0" smtClean="0">
                <a:solidFill>
                  <a:srgbClr val="222222"/>
                </a:solidFill>
                <a:effectLst/>
                <a:latin typeface="Arian AMU"/>
              </a:rPr>
              <a:t>Այդ դրոշը ուժի մեջ է մտել 1960 թվականի հուլիսի 4-ին։ Դրոշի հորիզոնական յոթ կարմիր և վեց սպիտակ շերտերը խորհրդանշում են անկախ պետություն ձևավորած բրիտանական տասներեք գաղութները (</a:t>
            </a:r>
            <a:r>
              <a:rPr lang="hy-AM" sz="20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5" tooltip="Դելավեր"/>
              </a:rPr>
              <a:t>Դելավեր</a:t>
            </a:r>
            <a:r>
              <a:rPr lang="hy-AM" sz="2000" b="0" i="0" dirty="0" smtClean="0">
                <a:solidFill>
                  <a:srgbClr val="222222"/>
                </a:solidFill>
                <a:effectLst/>
                <a:latin typeface="Arian AMU"/>
              </a:rPr>
              <a:t>, </a:t>
            </a:r>
            <a:r>
              <a:rPr lang="hy-AM" sz="20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6" tooltip="Փենսիլվանիա"/>
              </a:rPr>
              <a:t>Փենսիլվանիա</a:t>
            </a:r>
            <a:r>
              <a:rPr lang="hy-AM" sz="2000" b="0" i="0" dirty="0" smtClean="0">
                <a:solidFill>
                  <a:srgbClr val="222222"/>
                </a:solidFill>
                <a:effectLst/>
                <a:latin typeface="Arian AMU"/>
              </a:rPr>
              <a:t>, </a:t>
            </a:r>
            <a:r>
              <a:rPr lang="hy-AM" sz="20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7" tooltip="Նյու Ջերսի"/>
              </a:rPr>
              <a:t>Նյու Ջերսի</a:t>
            </a:r>
            <a:r>
              <a:rPr lang="hy-AM" sz="2000" b="0" i="0" dirty="0" smtClean="0">
                <a:solidFill>
                  <a:srgbClr val="222222"/>
                </a:solidFill>
                <a:effectLst/>
                <a:latin typeface="Arian AMU"/>
              </a:rPr>
              <a:t>, </a:t>
            </a:r>
            <a:r>
              <a:rPr lang="hy-AM" sz="20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8" tooltip="Ջորջիա"/>
              </a:rPr>
              <a:t>Ջորջիա</a:t>
            </a:r>
            <a:r>
              <a:rPr lang="hy-AM" sz="2000" b="0" i="0" dirty="0" smtClean="0">
                <a:solidFill>
                  <a:srgbClr val="222222"/>
                </a:solidFill>
                <a:effectLst/>
                <a:latin typeface="Arian AMU"/>
              </a:rPr>
              <a:t>, </a:t>
            </a:r>
            <a:r>
              <a:rPr lang="hy-AM" sz="20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9" tooltip="Կոնեկտիկուտ"/>
              </a:rPr>
              <a:t>Կոնեկտիկուտ</a:t>
            </a:r>
            <a:r>
              <a:rPr lang="hy-AM" sz="2000" b="0" i="0" dirty="0" smtClean="0">
                <a:solidFill>
                  <a:srgbClr val="222222"/>
                </a:solidFill>
                <a:effectLst/>
                <a:latin typeface="Arian AMU"/>
              </a:rPr>
              <a:t>, </a:t>
            </a:r>
            <a:r>
              <a:rPr lang="hy-AM" sz="20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10" tooltip="Մասաչուսեթս"/>
              </a:rPr>
              <a:t>Մասաչուսեթս</a:t>
            </a:r>
            <a:r>
              <a:rPr lang="hy-AM" sz="2000" b="0" i="0" dirty="0" smtClean="0">
                <a:solidFill>
                  <a:srgbClr val="222222"/>
                </a:solidFill>
                <a:effectLst/>
                <a:latin typeface="Arian AMU"/>
              </a:rPr>
              <a:t>, </a:t>
            </a:r>
            <a:r>
              <a:rPr lang="hy-AM" sz="20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11" tooltip="Մերիլենդ"/>
              </a:rPr>
              <a:t>Մերիլենդ</a:t>
            </a:r>
            <a:r>
              <a:rPr lang="hy-AM" sz="2000" b="0" i="0" dirty="0" smtClean="0">
                <a:solidFill>
                  <a:srgbClr val="222222"/>
                </a:solidFill>
                <a:effectLst/>
                <a:latin typeface="Arian AMU"/>
              </a:rPr>
              <a:t>, </a:t>
            </a:r>
            <a:r>
              <a:rPr lang="hy-AM" sz="20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12" tooltip="Հարավային Կարոլինա"/>
              </a:rPr>
              <a:t>Հարավային Կարոլինա</a:t>
            </a:r>
            <a:r>
              <a:rPr lang="hy-AM" sz="2000" b="0" i="0" dirty="0" smtClean="0">
                <a:solidFill>
                  <a:srgbClr val="222222"/>
                </a:solidFill>
                <a:effectLst/>
                <a:latin typeface="Arian AMU"/>
              </a:rPr>
              <a:t>, </a:t>
            </a:r>
            <a:r>
              <a:rPr lang="hy-AM" sz="20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13" tooltip="Հյուսիսային Կարոլինա"/>
              </a:rPr>
              <a:t>Հյուսիսային Կարոլինա</a:t>
            </a:r>
            <a:r>
              <a:rPr lang="hy-AM" sz="2000" b="0" i="0" dirty="0" smtClean="0">
                <a:solidFill>
                  <a:srgbClr val="222222"/>
                </a:solidFill>
                <a:effectLst/>
                <a:latin typeface="Arian AMU"/>
              </a:rPr>
              <a:t>, </a:t>
            </a:r>
            <a:r>
              <a:rPr lang="hy-AM" sz="20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14" tooltip="Նյու Հեմփշիր"/>
              </a:rPr>
              <a:t>Նյու Հեմփշիր</a:t>
            </a:r>
            <a:r>
              <a:rPr lang="hy-AM" sz="2000" b="0" i="0" dirty="0" smtClean="0">
                <a:solidFill>
                  <a:srgbClr val="222222"/>
                </a:solidFill>
                <a:effectLst/>
                <a:latin typeface="Arian AMU"/>
              </a:rPr>
              <a:t>, </a:t>
            </a:r>
            <a:r>
              <a:rPr lang="hy-AM" sz="20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15" tooltip="Վիրջինիա"/>
              </a:rPr>
              <a:t>Վիրջինիա</a:t>
            </a:r>
            <a:r>
              <a:rPr lang="hy-AM" sz="2000" b="0" i="0" dirty="0" smtClean="0">
                <a:solidFill>
                  <a:srgbClr val="222222"/>
                </a:solidFill>
                <a:effectLst/>
                <a:latin typeface="Arian AMU"/>
              </a:rPr>
              <a:t>, </a:t>
            </a:r>
            <a:r>
              <a:rPr lang="hy-AM" sz="20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16" tooltip="Նյու Յորք"/>
              </a:rPr>
              <a:t>Նյու Յորք</a:t>
            </a:r>
            <a:r>
              <a:rPr lang="hy-AM" sz="2000" b="0" i="0" dirty="0" smtClean="0">
                <a:solidFill>
                  <a:srgbClr val="222222"/>
                </a:solidFill>
                <a:effectLst/>
                <a:latin typeface="Arian AMU"/>
              </a:rPr>
              <a:t>, </a:t>
            </a:r>
            <a:r>
              <a:rPr lang="hy-AM" sz="20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17" tooltip="Ռոդ Այլենդ"/>
              </a:rPr>
              <a:t>Ռոդ Այլենդ</a:t>
            </a:r>
            <a:r>
              <a:rPr lang="hy-AM" sz="2000" b="0" i="0" dirty="0" smtClean="0">
                <a:solidFill>
                  <a:srgbClr val="222222"/>
                </a:solidFill>
                <a:effectLst/>
                <a:latin typeface="Arian AMU"/>
              </a:rPr>
              <a:t>)։ </a:t>
            </a:r>
            <a:r>
              <a:rPr lang="hy-AM" sz="2000" dirty="0" smtClean="0"/>
              <a:t/>
            </a:r>
            <a:br>
              <a:rPr lang="hy-AM" sz="2000" dirty="0" smtClean="0"/>
            </a:br>
            <a:r>
              <a:rPr lang="hy-AM" sz="2000" b="0" i="0" dirty="0" smtClean="0">
                <a:solidFill>
                  <a:srgbClr val="222222"/>
                </a:solidFill>
                <a:effectLst/>
                <a:latin typeface="Arian AMU"/>
              </a:rPr>
              <a:t>Վերին ձախ անկյունում՝ կապույտ դաշտում,պատկերված սպիտակ աստղերի քանակը համապատասխանում է նահանգների քանակին (ներկայումս դրանք հիսունն են)։</a:t>
            </a:r>
            <a:r>
              <a:rPr lang="hy-AM" sz="2000" dirty="0" smtClean="0"/>
              <a:t/>
            </a:r>
            <a:br>
              <a:rPr lang="hy-AM" sz="2000" dirty="0" smtClean="0"/>
            </a:br>
            <a:r>
              <a:rPr lang="hy-AM" sz="2000" b="0" i="0" dirty="0" smtClean="0">
                <a:solidFill>
                  <a:srgbClr val="222222"/>
                </a:solidFill>
                <a:effectLst/>
                <a:latin typeface="Arian AMU"/>
              </a:rPr>
              <a:t>Կարմիրը նշանակում է դիմացկունություն, կապույտը՝ համառություն, արդարություն, զգոնություն, սպիտակը՝ անմեղություն և մաքրություն։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877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500" y="333374"/>
            <a:ext cx="3000999" cy="707231"/>
          </a:xfrm>
        </p:spPr>
        <p:txBody>
          <a:bodyPr/>
          <a:lstStyle/>
          <a:p>
            <a:pPr algn="l"/>
            <a:r>
              <a:rPr lang="en-US" dirty="0" smtClean="0"/>
              <a:t>ԶԻՆԱՆՇԱՆ</a:t>
            </a:r>
            <a:endParaRPr lang="ru-RU" dirty="0"/>
          </a:p>
        </p:txBody>
      </p:sp>
      <p:pic>
        <p:nvPicPr>
          <p:cNvPr id="5122" name="Picture 2" descr="Great Seal of the United States (obverse).sv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1" y="1720989"/>
            <a:ext cx="4410074" cy="436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19775" y="1225689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y-AM" sz="2000" dirty="0" smtClean="0"/>
              <a:t>Զինանշանի վրա պատկերված է արծիվ։ Այն ազգային խորհրդանիշ է Միացյալ Նահանգներում։ Մեկ թաթով նա բռնել է 13 նետ, իսկ մյուսով՝ ձիթապտղի ճյուղ՝ խորհրդանշում է, որ Միացյալ Նահանգները «ցանկանում է խաղաղություն, բայց միշտ պատրաստ է պատերազմի»: Ձիթապտղի ճյուղը ավանդաբար ունի 13 տերև եւ 13 ձիթապտուղ։ Արծվի գլուղը նայում է դեպի ձիթապտղի ճյուղը, ինչը նշանակում է ավելի մեծ նախապատվություն խաղաղության, այլ ոչ թե պատերազմ ։ Արծիվը իր կտուցով բռնել է գրություն 13 լատինական տառերով «</a:t>
            </a:r>
            <a:r>
              <a:rPr lang="en-US" sz="2000" dirty="0" smtClean="0"/>
              <a:t>E pluribus </a:t>
            </a:r>
            <a:r>
              <a:rPr lang="en-US" sz="2000" dirty="0" err="1" smtClean="0"/>
              <a:t>unum</a:t>
            </a:r>
            <a:r>
              <a:rPr lang="en-US" sz="2000" dirty="0" smtClean="0"/>
              <a:t>», </a:t>
            </a:r>
            <a:r>
              <a:rPr lang="hy-AM" sz="2000" dirty="0" smtClean="0"/>
              <a:t>որը նշանակում է «Շատերից–միակը»: Արծվի գլխավերևում կա 13 աստղեր՝ կապույտ ամպի մեջ։ Աստղերը դասավորված են շարքերով 1-4-3-4-1 հերթականությամբ, որոնք կազմում են վեցանկյուն։ Արծվի կրծքի վրա պատկերված է վահան՝ ԱՄՆ–ի դրոշի գույներով</a:t>
            </a:r>
            <a:r>
              <a:rPr lang="hy-AM" dirty="0" smtClean="0"/>
              <a:t>։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1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899" y="-343508"/>
            <a:ext cx="10364451" cy="1596177"/>
          </a:xfrm>
        </p:spPr>
        <p:txBody>
          <a:bodyPr/>
          <a:lstStyle/>
          <a:p>
            <a:r>
              <a:rPr lang="en-US" dirty="0" smtClean="0"/>
              <a:t>ԱՇԽԱՐՀԱԳՐԱԿԱՆ ԴԻՐՔ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9105" y="-469780"/>
            <a:ext cx="45719" cy="2525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05876" y="709744"/>
            <a:ext cx="828612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1400" b="0" i="0" dirty="0" smtClean="0">
                <a:solidFill>
                  <a:srgbClr val="222222"/>
                </a:solidFill>
                <a:effectLst/>
                <a:latin typeface="Arian AMU"/>
              </a:rPr>
              <a:t>ԱՄՆ֊ի տարածքը կազմում է մոտ 9,841,955 կմ</a:t>
            </a:r>
            <a:r>
              <a:rPr lang="hy-AM" sz="1400" b="0" i="0" baseline="30000" dirty="0" smtClean="0">
                <a:solidFill>
                  <a:srgbClr val="222222"/>
                </a:solidFill>
                <a:effectLst/>
                <a:latin typeface="Arian AMU"/>
              </a:rPr>
              <a:t>2</a:t>
            </a:r>
            <a:r>
              <a:rPr lang="hy-AM" sz="1400" b="0" i="0" u="none" strike="noStrike" baseline="30000" dirty="0" smtClean="0">
                <a:solidFill>
                  <a:srgbClr val="0B0080"/>
                </a:solidFill>
                <a:effectLst/>
                <a:latin typeface="Arian AMU"/>
                <a:hlinkClick r:id="rId3"/>
              </a:rPr>
              <a:t>[31]</a:t>
            </a:r>
            <a:r>
              <a:rPr lang="hy-AM" sz="1400" b="0" i="0" dirty="0" smtClean="0">
                <a:solidFill>
                  <a:srgbClr val="222222"/>
                </a:solidFill>
                <a:effectLst/>
                <a:latin typeface="Arian AMU"/>
              </a:rPr>
              <a:t>, որից 7,663,940.6 կմ</a:t>
            </a:r>
            <a:r>
              <a:rPr lang="hy-AM" sz="1400" b="0" i="0" baseline="30000" dirty="0" smtClean="0">
                <a:solidFill>
                  <a:srgbClr val="222222"/>
                </a:solidFill>
                <a:effectLst/>
                <a:latin typeface="Arian AMU"/>
              </a:rPr>
              <a:t>2</a:t>
            </a:r>
            <a:r>
              <a:rPr lang="hy-AM" sz="1400" b="0" i="0" dirty="0" smtClean="0">
                <a:solidFill>
                  <a:srgbClr val="222222"/>
                </a:solidFill>
                <a:effectLst/>
                <a:latin typeface="Arian AMU"/>
              </a:rPr>
              <a:t>֊ը կազմում են ոչ սահմանակցված հողերը։ </a:t>
            </a:r>
            <a:r>
              <a:rPr lang="hy-AM" sz="14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4" tooltip="Ալյասկա"/>
              </a:rPr>
              <a:t>Ալյասկան</a:t>
            </a:r>
            <a:r>
              <a:rPr lang="hy-AM" sz="1400" b="0" i="0" dirty="0" smtClean="0">
                <a:solidFill>
                  <a:srgbClr val="222222"/>
                </a:solidFill>
                <a:effectLst/>
                <a:latin typeface="Arian AMU"/>
              </a:rPr>
              <a:t>, որը ԱՄՆ֊ի սահմանակցված նահանգներից անջատված է </a:t>
            </a:r>
            <a:r>
              <a:rPr lang="hy-AM" sz="14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5" tooltip="Կանադա"/>
              </a:rPr>
              <a:t>Կանադայով</a:t>
            </a:r>
            <a:r>
              <a:rPr lang="hy-AM" sz="1400" b="0" i="0" dirty="0" smtClean="0">
                <a:solidFill>
                  <a:srgbClr val="222222"/>
                </a:solidFill>
                <a:effectLst/>
                <a:latin typeface="Arian AMU"/>
              </a:rPr>
              <a:t> ամենամեծ նահանգն է՝ 1,717,856.2 կմ</a:t>
            </a:r>
            <a:r>
              <a:rPr lang="hy-AM" sz="1400" b="0" i="0" baseline="30000" dirty="0" smtClean="0">
                <a:solidFill>
                  <a:srgbClr val="222222"/>
                </a:solidFill>
                <a:effectLst/>
                <a:latin typeface="Arian AMU"/>
              </a:rPr>
              <a:t>2</a:t>
            </a:r>
            <a:r>
              <a:rPr lang="hy-AM" sz="1400" b="0" i="0" dirty="0" smtClean="0">
                <a:solidFill>
                  <a:srgbClr val="222222"/>
                </a:solidFill>
                <a:effectLst/>
                <a:latin typeface="Arian AMU"/>
              </a:rPr>
              <a:t> մակերեսով։ </a:t>
            </a:r>
            <a:r>
              <a:rPr lang="hy-AM" sz="14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6" tooltip="Հավայան կղզիներ"/>
              </a:rPr>
              <a:t>Հավայան կղզիները,</a:t>
            </a:r>
            <a:r>
              <a:rPr lang="hy-AM" sz="1400" b="0" i="0" dirty="0" smtClean="0">
                <a:solidFill>
                  <a:srgbClr val="222222"/>
                </a:solidFill>
                <a:effectLst/>
                <a:latin typeface="Arian AMU"/>
              </a:rPr>
              <a:t> որոնք գտնվում են Խաղաղ օվկիանոսի կենտրոնական հատվածում՝ Հյուսիսային Ամերիկայի հարավ֊արևմուտքում, ունեն 28,311 կմ</a:t>
            </a:r>
            <a:r>
              <a:rPr lang="hy-AM" sz="1400" b="0" i="0" baseline="30000" dirty="0" smtClean="0">
                <a:solidFill>
                  <a:srgbClr val="222222"/>
                </a:solidFill>
                <a:effectLst/>
                <a:latin typeface="Arian AMU"/>
              </a:rPr>
              <a:t>2</a:t>
            </a:r>
            <a:r>
              <a:rPr lang="hy-AM" sz="1400" b="0" i="0" dirty="0" smtClean="0">
                <a:solidFill>
                  <a:srgbClr val="222222"/>
                </a:solidFill>
                <a:effectLst/>
                <a:latin typeface="Arian AMU"/>
              </a:rPr>
              <a:t> մակերես: </a:t>
            </a:r>
            <a:r>
              <a:rPr lang="hy-AM" sz="14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7" tooltip="Պուերտո Ռիկո"/>
              </a:rPr>
              <a:t>Պուերտո Ռիկոն</a:t>
            </a:r>
            <a:r>
              <a:rPr lang="hy-AM" sz="1400" b="0" i="0" dirty="0" smtClean="0">
                <a:solidFill>
                  <a:srgbClr val="222222"/>
                </a:solidFill>
                <a:effectLst/>
                <a:latin typeface="Arian AMU"/>
              </a:rPr>
              <a:t>, </a:t>
            </a:r>
            <a:r>
              <a:rPr lang="hy-AM" sz="14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8" tooltip="Ամերիկյան Սամոա"/>
              </a:rPr>
              <a:t>Ամերիկյան Սամոան</a:t>
            </a:r>
            <a:r>
              <a:rPr lang="hy-AM" sz="1400" b="0" i="0" dirty="0" smtClean="0">
                <a:solidFill>
                  <a:srgbClr val="222222"/>
                </a:solidFill>
                <a:effectLst/>
                <a:latin typeface="Arian AMU"/>
              </a:rPr>
              <a:t>, </a:t>
            </a:r>
            <a:r>
              <a:rPr lang="hy-AM" sz="14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9" tooltip="Գուամ"/>
              </a:rPr>
              <a:t>Գուամը</a:t>
            </a:r>
            <a:r>
              <a:rPr lang="hy-AM" sz="1400" b="0" i="0" dirty="0" smtClean="0">
                <a:solidFill>
                  <a:srgbClr val="222222"/>
                </a:solidFill>
                <a:effectLst/>
                <a:latin typeface="Arian AMU"/>
              </a:rPr>
              <a:t>, </a:t>
            </a:r>
            <a:r>
              <a:rPr lang="hy-AM" sz="14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10" tooltip="Հյուսիսային Մարիանյան կղզիներ"/>
              </a:rPr>
              <a:t>Հյուսիսային Մարիանյան կղզիները</a:t>
            </a:r>
            <a:r>
              <a:rPr lang="hy-AM" sz="1400" b="0" i="0" dirty="0" smtClean="0">
                <a:solidFill>
                  <a:srgbClr val="222222"/>
                </a:solidFill>
                <a:effectLst/>
                <a:latin typeface="Arian AMU"/>
              </a:rPr>
              <a:t> և </a:t>
            </a:r>
            <a:r>
              <a:rPr lang="hy-AM" sz="14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11" tooltip="Ամերիկյան Վիրջինյան կղզիներ"/>
              </a:rPr>
              <a:t>Ամերիկյան Վիրջինյան կղզիները</a:t>
            </a:r>
            <a:r>
              <a:rPr lang="hy-AM" sz="1400" b="0" i="0" dirty="0" smtClean="0">
                <a:solidFill>
                  <a:srgbClr val="222222"/>
                </a:solidFill>
                <a:effectLst/>
                <a:latin typeface="Arian AMU"/>
              </a:rPr>
              <a:t> միասին զբաղեցնում են 23,789 կմ</a:t>
            </a:r>
            <a:r>
              <a:rPr lang="hy-AM" sz="1400" b="0" i="0" baseline="30000" dirty="0" smtClean="0">
                <a:solidFill>
                  <a:srgbClr val="222222"/>
                </a:solidFill>
                <a:effectLst/>
                <a:latin typeface="Arian AMU"/>
              </a:rPr>
              <a:t>2</a:t>
            </a:r>
            <a:r>
              <a:rPr lang="hy-AM" sz="1400" b="0" i="0" dirty="0" smtClean="0">
                <a:solidFill>
                  <a:srgbClr val="222222"/>
                </a:solidFill>
                <a:effectLst/>
                <a:latin typeface="Arian AMU"/>
              </a:rPr>
              <a:t> տարածք</a:t>
            </a:r>
            <a:r>
              <a:rPr lang="hy-AM" sz="1400" b="0" i="0" u="none" strike="noStrike" baseline="30000" dirty="0" smtClean="0">
                <a:solidFill>
                  <a:srgbClr val="0B0080"/>
                </a:solidFill>
                <a:effectLst/>
                <a:latin typeface="Arian AMU"/>
                <a:hlinkClick r:id="rId12"/>
              </a:rPr>
              <a:t>[32]</a:t>
            </a:r>
            <a:r>
              <a:rPr lang="hy-AM" sz="1400" b="0" i="0" dirty="0" smtClean="0">
                <a:solidFill>
                  <a:srgbClr val="222222"/>
                </a:solidFill>
                <a:effectLst/>
                <a:latin typeface="Arian AMU"/>
              </a:rPr>
              <a:t>։ Տարածքի մեծությամբ Միացյալ Նահանգները երրորդն են՝ </a:t>
            </a:r>
            <a:r>
              <a:rPr lang="hy-AM" sz="14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13" tooltip="Ռուսաստան"/>
              </a:rPr>
              <a:t>Ռուսաստանից</a:t>
            </a:r>
            <a:r>
              <a:rPr lang="hy-AM" sz="1400" b="0" i="0" dirty="0" smtClean="0">
                <a:solidFill>
                  <a:srgbClr val="222222"/>
                </a:solidFill>
                <a:effectLst/>
                <a:latin typeface="Arian AMU"/>
              </a:rPr>
              <a:t> և </a:t>
            </a:r>
            <a:r>
              <a:rPr lang="hy-AM" sz="14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14" tooltip="Չինաստան"/>
              </a:rPr>
              <a:t>Չինաստանից</a:t>
            </a:r>
            <a:r>
              <a:rPr lang="hy-AM" sz="1400" b="0" i="0" dirty="0" smtClean="0">
                <a:solidFill>
                  <a:srgbClr val="222222"/>
                </a:solidFill>
                <a:effectLst/>
                <a:latin typeface="Arian AMU"/>
              </a:rPr>
              <a:t> հետո</a:t>
            </a:r>
            <a:r>
              <a:rPr lang="hy-AM" sz="1400" b="0" i="0" u="none" strike="noStrike" baseline="30000" dirty="0" smtClean="0">
                <a:solidFill>
                  <a:srgbClr val="0B0080"/>
                </a:solidFill>
                <a:effectLst/>
                <a:latin typeface="Arian AMU"/>
                <a:hlinkClick r:id="rId15"/>
              </a:rPr>
              <a:t>[33]</a:t>
            </a:r>
            <a:r>
              <a:rPr lang="hy-AM" sz="1400" b="0" i="0" dirty="0" smtClean="0">
                <a:solidFill>
                  <a:srgbClr val="222222"/>
                </a:solidFill>
                <a:effectLst/>
                <a:latin typeface="Arian AMU"/>
              </a:rPr>
              <a:t>։</a:t>
            </a:r>
          </a:p>
          <a:p>
            <a:r>
              <a:rPr lang="hy-AM" sz="1400" b="0" i="0" dirty="0" smtClean="0">
                <a:solidFill>
                  <a:srgbClr val="222222"/>
                </a:solidFill>
                <a:effectLst/>
                <a:latin typeface="Arian AMU"/>
              </a:rPr>
              <a:t>Ամերիկայի Միացյալ Նահանգները աշխարհի 3-րդ կամ 4-րդ ամենամեծ պետությունն է ցամաքային և ջրային տարածքների ընդհանուր մակերեսով՝ Ռուսաստանից և Կանադայից հետո, Չինաստանից առաջ կամ հետո։ Ոչ միանշանակ դասակարգման պատճառը Չինաստանի և Հնդկաստանի վիճելի տարածքներն են, որոնք եթե հաշվարկվում են Չինաստանի մաս՝ Միացյալ Նահանգները չորրորդն են դառնում</a:t>
            </a:r>
            <a:r>
              <a:rPr lang="hy-AM" sz="1400" b="0" i="0" u="none" strike="noStrike" baseline="30000" dirty="0" smtClean="0">
                <a:solidFill>
                  <a:srgbClr val="0B0080"/>
                </a:solidFill>
                <a:effectLst/>
                <a:latin typeface="Arian AMU"/>
                <a:hlinkClick r:id="rId16"/>
              </a:rPr>
              <a:t>[</a:t>
            </a:r>
            <a:r>
              <a:rPr lang="en-US" sz="1400" b="0" i="0" u="none" strike="noStrike" baseline="30000" dirty="0" err="1" smtClean="0">
                <a:solidFill>
                  <a:srgbClr val="0B0080"/>
                </a:solidFill>
                <a:effectLst/>
                <a:latin typeface="Arian AMU"/>
                <a:hlinkClick r:id="rId16"/>
              </a:rPr>
              <a:t>fn</a:t>
            </a:r>
            <a:r>
              <a:rPr lang="en-US" sz="1400" b="0" i="0" u="none" strike="noStrike" baseline="30000" dirty="0" smtClean="0">
                <a:solidFill>
                  <a:srgbClr val="0B0080"/>
                </a:solidFill>
                <a:effectLst/>
                <a:latin typeface="Arian AMU"/>
                <a:hlinkClick r:id="rId16"/>
              </a:rPr>
              <a:t> 1]</a:t>
            </a:r>
            <a:r>
              <a:rPr lang="en-US" sz="1400" b="0" i="0" dirty="0" smtClean="0">
                <a:solidFill>
                  <a:srgbClr val="222222"/>
                </a:solidFill>
                <a:effectLst/>
                <a:latin typeface="Arian AMU"/>
              </a:rPr>
              <a:t>։ </a:t>
            </a:r>
            <a:r>
              <a:rPr lang="hy-AM" sz="1400" b="0" i="0" dirty="0" smtClean="0">
                <a:solidFill>
                  <a:srgbClr val="222222"/>
                </a:solidFill>
                <a:effectLst/>
                <a:latin typeface="Arian AMU"/>
              </a:rPr>
              <a:t>Բացի այդ, սա կապված է նաև նրա հետ, թե ինչպես է հաշվարկվում ԱՄՆ֊ի տարածքը։ </a:t>
            </a:r>
            <a:r>
              <a:rPr lang="hy-AM" sz="14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17" tooltip="Բրիտանիկա հանրագիտարան"/>
              </a:rPr>
              <a:t>Բրիտանիկա հանրագիտարանի</a:t>
            </a:r>
            <a:r>
              <a:rPr lang="hy-AM" sz="1400" b="0" i="0" dirty="0" smtClean="0">
                <a:solidFill>
                  <a:srgbClr val="222222"/>
                </a:solidFill>
                <a:effectLst/>
                <a:latin typeface="Arian AMU"/>
              </a:rPr>
              <a:t> համաձայն, օրինակ, ԱՄՆ֊ի տարածքը կազմում է 9,525,067 կմ</a:t>
            </a:r>
            <a:r>
              <a:rPr lang="hy-AM" sz="1400" b="0" i="0" baseline="30000" dirty="0" smtClean="0">
                <a:solidFill>
                  <a:srgbClr val="222222"/>
                </a:solidFill>
                <a:effectLst/>
                <a:latin typeface="Arian AMU"/>
              </a:rPr>
              <a:t>2</a:t>
            </a:r>
            <a:r>
              <a:rPr lang="hy-AM" sz="1400" b="0" i="0" dirty="0" smtClean="0">
                <a:solidFill>
                  <a:srgbClr val="222222"/>
                </a:solidFill>
                <a:effectLst/>
                <a:latin typeface="Arian AMU"/>
              </a:rPr>
              <a:t> քանի որ հաշվի չեն առնվում պետության ափամերձ և տարածքային ջրերը</a:t>
            </a:r>
            <a:r>
              <a:rPr lang="hy-AM" sz="1400" b="0" i="0" u="none" strike="noStrike" baseline="30000" dirty="0" smtClean="0">
                <a:solidFill>
                  <a:srgbClr val="0B0080"/>
                </a:solidFill>
                <a:effectLst/>
                <a:latin typeface="Arian AMU"/>
                <a:hlinkClick r:id="rId18"/>
              </a:rPr>
              <a:t>[34]</a:t>
            </a:r>
            <a:r>
              <a:rPr lang="hy-AM" sz="1400" b="0" i="0" dirty="0" smtClean="0">
                <a:solidFill>
                  <a:srgbClr val="222222"/>
                </a:solidFill>
                <a:effectLst/>
                <a:latin typeface="Arian AMU"/>
              </a:rPr>
              <a:t>։ Համաշխարհային փաստերի գրքի (</a:t>
            </a:r>
            <a:r>
              <a:rPr lang="en-US" sz="1400" b="0" i="0" dirty="0" smtClean="0">
                <a:solidFill>
                  <a:srgbClr val="222222"/>
                </a:solidFill>
                <a:effectLst/>
                <a:latin typeface="Arian AMU"/>
              </a:rPr>
              <a:t>The World </a:t>
            </a:r>
            <a:r>
              <a:rPr lang="en-US" sz="1400" b="0" i="0" dirty="0" err="1" smtClean="0">
                <a:solidFill>
                  <a:srgbClr val="222222"/>
                </a:solidFill>
                <a:effectLst/>
                <a:latin typeface="Arian AMU"/>
              </a:rPr>
              <a:t>Factbook</a:t>
            </a:r>
            <a:r>
              <a:rPr lang="en-US" sz="1400" b="0" i="0" dirty="0" smtClean="0">
                <a:solidFill>
                  <a:srgbClr val="222222"/>
                </a:solidFill>
                <a:effectLst/>
                <a:latin typeface="Arian AMU"/>
              </a:rPr>
              <a:t>) </a:t>
            </a:r>
            <a:r>
              <a:rPr lang="hy-AM" sz="1400" b="0" i="0" dirty="0" smtClean="0">
                <a:solidFill>
                  <a:srgbClr val="222222"/>
                </a:solidFill>
                <a:effectLst/>
                <a:latin typeface="Arian AMU"/>
              </a:rPr>
              <a:t>համաձայն՝ ԱՄՆ֊ի տարածքը 9,833,517 կմ</a:t>
            </a:r>
            <a:r>
              <a:rPr lang="hy-AM" sz="1400" b="0" i="0" baseline="30000" dirty="0" smtClean="0">
                <a:solidFill>
                  <a:srgbClr val="222222"/>
                </a:solidFill>
                <a:effectLst/>
                <a:latin typeface="Arian AMU"/>
              </a:rPr>
              <a:t>2</a:t>
            </a:r>
            <a:r>
              <a:rPr lang="hy-AM" sz="1400" b="0" i="0" dirty="0" smtClean="0">
                <a:solidFill>
                  <a:srgbClr val="222222"/>
                </a:solidFill>
                <a:effectLst/>
                <a:latin typeface="Arian AMU"/>
              </a:rPr>
              <a:t> է, քանի որ այս տարածքները հաշվի են առնվու</a:t>
            </a:r>
            <a:r>
              <a:rPr lang="en-US" sz="1400" b="0" i="0" dirty="0" smtClean="0">
                <a:solidFill>
                  <a:srgbClr val="222222"/>
                </a:solidFill>
                <a:effectLst/>
                <a:latin typeface="Arian AMU"/>
              </a:rPr>
              <a:t>մ:</a:t>
            </a:r>
            <a:endParaRPr lang="hy-AM" sz="1400" b="0" i="0" dirty="0">
              <a:solidFill>
                <a:srgbClr val="222222"/>
              </a:solidFill>
              <a:effectLst/>
              <a:latin typeface="Arian AMU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774" y="4413826"/>
            <a:ext cx="120872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222222"/>
                </a:solidFill>
                <a:latin typeface="Arian AMU"/>
              </a:rPr>
              <a:t>Ատլանտյան</a:t>
            </a:r>
            <a:r>
              <a:rPr lang="en-US" sz="1200" dirty="0">
                <a:solidFill>
                  <a:srgbClr val="222222"/>
                </a:solidFill>
                <a:latin typeface="Arian AMU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Arian AMU"/>
              </a:rPr>
              <a:t>ծովափի</a:t>
            </a:r>
            <a:r>
              <a:rPr lang="hy-AM" sz="1200" b="0" i="0" dirty="0" smtClean="0">
                <a:solidFill>
                  <a:srgbClr val="222222"/>
                </a:solidFill>
                <a:effectLst/>
                <a:latin typeface="Arian AMU"/>
              </a:rPr>
              <a:t> ափամերձ հարթությունը մեծացնում է տերևաթափ անտառների և </a:t>
            </a:r>
            <a:r>
              <a:rPr lang="hy-AM" sz="1200" b="0" i="0" u="none" strike="noStrike" dirty="0" smtClean="0">
                <a:solidFill>
                  <a:srgbClr val="A55858"/>
                </a:solidFill>
                <a:effectLst/>
                <a:latin typeface="Arian AMU"/>
                <a:hlinkClick r:id="rId19" tooltip="Պիդմոնտ սարահարթ (դեռ գրված չէ)"/>
              </a:rPr>
              <a:t>Պիդմոնտ սարահարթի</a:t>
            </a:r>
            <a:r>
              <a:rPr lang="hy-AM" sz="1200" b="0" i="0" dirty="0" smtClean="0">
                <a:solidFill>
                  <a:srgbClr val="222222"/>
                </a:solidFill>
                <a:effectLst/>
                <a:latin typeface="Arian AMU"/>
              </a:rPr>
              <a:t> զբաղեցրած տարածությունը</a:t>
            </a:r>
            <a:r>
              <a:rPr lang="hy-AM" sz="1200" b="0" i="0" u="none" strike="noStrike" baseline="30000" dirty="0" smtClean="0">
                <a:solidFill>
                  <a:srgbClr val="0B0080"/>
                </a:solidFill>
                <a:effectLst/>
                <a:latin typeface="Arian AMU"/>
                <a:hlinkClick r:id="rId20"/>
              </a:rPr>
              <a:t>[36]</a:t>
            </a:r>
            <a:r>
              <a:rPr lang="hy-AM" sz="1200" b="0" i="0" dirty="0" smtClean="0">
                <a:solidFill>
                  <a:srgbClr val="222222"/>
                </a:solidFill>
                <a:effectLst/>
                <a:latin typeface="Arian AMU"/>
              </a:rPr>
              <a:t>։ </a:t>
            </a:r>
            <a:r>
              <a:rPr lang="hy-AM" sz="1200" b="0" i="0" u="none" strike="noStrike" dirty="0" smtClean="0">
                <a:solidFill>
                  <a:srgbClr val="A55858"/>
                </a:solidFill>
                <a:effectLst/>
                <a:latin typeface="Arian AMU"/>
                <a:hlinkClick r:id="rId21" tooltip="Ապալաչյան լեռներ (դեռ գրված չէ)"/>
              </a:rPr>
              <a:t>Ապալաչյան լեռները</a:t>
            </a:r>
            <a:r>
              <a:rPr lang="hy-AM" sz="1200" b="0" i="0" dirty="0" smtClean="0">
                <a:solidFill>
                  <a:srgbClr val="222222"/>
                </a:solidFill>
                <a:effectLst/>
                <a:latin typeface="Arian AMU"/>
              </a:rPr>
              <a:t> արևելյան ծովափը բաժանում են </a:t>
            </a:r>
            <a:r>
              <a:rPr lang="hy-AM" sz="1200" b="0" i="0" u="none" strike="noStrike" dirty="0" smtClean="0">
                <a:solidFill>
                  <a:srgbClr val="A55858"/>
                </a:solidFill>
                <a:effectLst/>
                <a:latin typeface="Arian AMU"/>
                <a:hlinkClick r:id="rId22" tooltip="Մեծ լճեր (դեռ գրված չէ)"/>
              </a:rPr>
              <a:t>Մեծ լճերից</a:t>
            </a:r>
            <a:r>
              <a:rPr lang="hy-AM" sz="1200" b="0" i="0" dirty="0" smtClean="0">
                <a:solidFill>
                  <a:srgbClr val="222222"/>
                </a:solidFill>
                <a:effectLst/>
                <a:latin typeface="Arian AMU"/>
              </a:rPr>
              <a:t> և Միջին Արևմուտքի կանաչ տարածքներից</a:t>
            </a:r>
            <a:r>
              <a:rPr lang="hy-AM" sz="1200" b="0" i="0" u="none" strike="noStrike" baseline="30000" dirty="0" smtClean="0">
                <a:solidFill>
                  <a:srgbClr val="0B0080"/>
                </a:solidFill>
                <a:effectLst/>
                <a:latin typeface="Arian AMU"/>
                <a:hlinkClick r:id="rId23"/>
              </a:rPr>
              <a:t>[37]</a:t>
            </a:r>
            <a:r>
              <a:rPr lang="hy-AM" sz="1200" b="0" i="0" dirty="0" smtClean="0">
                <a:solidFill>
                  <a:srgbClr val="222222"/>
                </a:solidFill>
                <a:effectLst/>
                <a:latin typeface="Arian AMU"/>
              </a:rPr>
              <a:t>։ </a:t>
            </a:r>
            <a:r>
              <a:rPr lang="hy-AM" sz="12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24" tooltip="Միսսուրի (գետ)"/>
              </a:rPr>
              <a:t>Միսիսիպի֊Միսուրի գետը</a:t>
            </a:r>
            <a:r>
              <a:rPr lang="hy-AM" sz="1200" b="0" i="0" dirty="0" smtClean="0">
                <a:solidFill>
                  <a:srgbClr val="222222"/>
                </a:solidFill>
                <a:effectLst/>
                <a:latin typeface="Arian AMU"/>
              </a:rPr>
              <a:t>՝ աշխարհի չորրորդ ամենաերկար գետը, հոսում է հիմնականում երկրի սրտով՝ հյուսիսից հարավ։ </a:t>
            </a:r>
            <a:r>
              <a:rPr lang="hy-AM" sz="12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25" tooltip="Մեծ Հարթավայրեր"/>
              </a:rPr>
              <a:t>Մեծ Հարթավայրերի</a:t>
            </a:r>
            <a:r>
              <a:rPr lang="hy-AM" sz="1200" b="0" i="0" dirty="0" smtClean="0">
                <a:solidFill>
                  <a:srgbClr val="222222"/>
                </a:solidFill>
                <a:effectLst/>
                <a:latin typeface="Arian AMU"/>
              </a:rPr>
              <a:t> հարթ և բերքատու </a:t>
            </a:r>
            <a:r>
              <a:rPr lang="hy-AM" sz="12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26" tooltip="Պրերիաներ"/>
              </a:rPr>
              <a:t>պրերիաները</a:t>
            </a:r>
            <a:r>
              <a:rPr lang="hy-AM" sz="1200" b="0" i="0" dirty="0" smtClean="0">
                <a:solidFill>
                  <a:srgbClr val="222222"/>
                </a:solidFill>
                <a:effectLst/>
                <a:latin typeface="Arian AMU"/>
              </a:rPr>
              <a:t> ձգվում են արևմուտքում՝ հարավ֊արևելքում սահմանազատվելով </a:t>
            </a:r>
            <a:r>
              <a:rPr lang="hy-AM" sz="1200" b="0" i="0" u="none" strike="noStrike" dirty="0" smtClean="0">
                <a:solidFill>
                  <a:srgbClr val="A55858"/>
                </a:solidFill>
                <a:effectLst/>
                <a:latin typeface="Arian AMU"/>
                <a:hlinkClick r:id="rId27" tooltip="Ներքին Բարձրավանդակ (դեռ գրված չէ)"/>
              </a:rPr>
              <a:t>Ներքին Բարձրավանդակով</a:t>
            </a:r>
            <a:r>
              <a:rPr lang="hy-AM" sz="1200" b="0" i="0" u="none" strike="noStrike" baseline="30000" dirty="0" smtClean="0">
                <a:solidFill>
                  <a:srgbClr val="0B0080"/>
                </a:solidFill>
                <a:effectLst/>
                <a:latin typeface="Arian AMU"/>
                <a:hlinkClick r:id="rId23"/>
              </a:rPr>
              <a:t>[37]</a:t>
            </a:r>
            <a:r>
              <a:rPr lang="hy-AM" sz="1200" b="0" i="0" dirty="0" smtClean="0">
                <a:solidFill>
                  <a:srgbClr val="222222"/>
                </a:solidFill>
                <a:effectLst/>
                <a:latin typeface="Arian AMU"/>
              </a:rPr>
              <a:t>։</a:t>
            </a:r>
          </a:p>
          <a:p>
            <a:r>
              <a:rPr lang="hy-AM" sz="12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28" tooltip="Ժայռոտ լեռներ"/>
              </a:rPr>
              <a:t>Ժայռոտ լեռները</a:t>
            </a:r>
            <a:r>
              <a:rPr lang="hy-AM" sz="1200" b="0" i="0" dirty="0" smtClean="0">
                <a:solidFill>
                  <a:srgbClr val="222222"/>
                </a:solidFill>
                <a:effectLst/>
                <a:latin typeface="Arian AMU"/>
              </a:rPr>
              <a:t> գտնվում են Մեծ Հարթավայրերի արևմտյան սահմանում և ձգվում են երկրի հյուսիսից հարավ՝ </a:t>
            </a:r>
            <a:r>
              <a:rPr lang="hy-AM" sz="12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29" tooltip="Կոլորադո"/>
              </a:rPr>
              <a:t>Կոլորադոյում</a:t>
            </a:r>
            <a:r>
              <a:rPr lang="hy-AM" sz="1200" b="0" i="0" dirty="0" smtClean="0">
                <a:solidFill>
                  <a:srgbClr val="222222"/>
                </a:solidFill>
                <a:effectLst/>
                <a:latin typeface="Arian AMU"/>
              </a:rPr>
              <a:t> հասնելով 4,300 մ բարձրության</a:t>
            </a:r>
            <a:r>
              <a:rPr lang="hy-AM" sz="1200" b="0" i="0" u="none" strike="noStrike" baseline="30000" dirty="0" smtClean="0">
                <a:solidFill>
                  <a:srgbClr val="0B0080"/>
                </a:solidFill>
                <a:effectLst/>
                <a:latin typeface="Arian AMU"/>
                <a:hlinkClick r:id="rId30"/>
              </a:rPr>
              <a:t>[38]</a:t>
            </a:r>
            <a:r>
              <a:rPr lang="hy-AM" sz="1200" b="0" i="0" dirty="0" smtClean="0">
                <a:solidFill>
                  <a:srgbClr val="222222"/>
                </a:solidFill>
                <a:effectLst/>
                <a:latin typeface="Arian AMU"/>
              </a:rPr>
              <a:t>։ Ավելի արևմուտք գտնվում է </a:t>
            </a:r>
            <a:r>
              <a:rPr lang="hy-AM" sz="1200" b="0" i="0" u="none" strike="noStrike" dirty="0" smtClean="0">
                <a:solidFill>
                  <a:srgbClr val="A55858"/>
                </a:solidFill>
                <a:effectLst/>
                <a:latin typeface="Arian AMU"/>
                <a:hlinkClick r:id="rId31" tooltip="Ժայռոտ Մեծ Ավազան (դեռ գրված չէ)"/>
              </a:rPr>
              <a:t>ժայռոտ Մեծ Ավազանը</a:t>
            </a:r>
            <a:r>
              <a:rPr lang="hy-AM" sz="1200" b="0" i="0" dirty="0" smtClean="0">
                <a:solidFill>
                  <a:srgbClr val="222222"/>
                </a:solidFill>
                <a:effectLst/>
                <a:latin typeface="Arian AMU"/>
              </a:rPr>
              <a:t>և անատապատներ, որոնցից են </a:t>
            </a:r>
            <a:r>
              <a:rPr lang="hy-AM" sz="1200" b="0" i="0" u="none" strike="noStrike" dirty="0" smtClean="0">
                <a:solidFill>
                  <a:srgbClr val="A55858"/>
                </a:solidFill>
                <a:effectLst/>
                <a:latin typeface="Arian AMU"/>
                <a:hlinkClick r:id="rId32" tooltip="Չիուաուա (դեռ գրված չէ)"/>
              </a:rPr>
              <a:t>Չիուաուա</a:t>
            </a:r>
            <a:r>
              <a:rPr lang="hy-AM" sz="1200" b="0" i="0" dirty="0" smtClean="0">
                <a:solidFill>
                  <a:srgbClr val="222222"/>
                </a:solidFill>
                <a:effectLst/>
                <a:latin typeface="Arian AMU"/>
              </a:rPr>
              <a:t> և </a:t>
            </a:r>
            <a:r>
              <a:rPr lang="hy-AM" sz="1200" b="0" i="0" u="none" strike="noStrike" dirty="0" smtClean="0">
                <a:solidFill>
                  <a:srgbClr val="A55858"/>
                </a:solidFill>
                <a:effectLst/>
                <a:latin typeface="Arian AMU"/>
                <a:hlinkClick r:id="rId33" tooltip="Մոխավե (դեռ գրված չէ)"/>
              </a:rPr>
              <a:t>Մոխավե</a:t>
            </a:r>
            <a:r>
              <a:rPr lang="hy-AM" sz="1200" b="0" i="0" dirty="0" smtClean="0">
                <a:solidFill>
                  <a:srgbClr val="222222"/>
                </a:solidFill>
                <a:effectLst/>
                <a:latin typeface="Arian AMU"/>
              </a:rPr>
              <a:t> անապատները</a:t>
            </a:r>
            <a:r>
              <a:rPr lang="hy-AM" sz="1200" b="0" i="0" u="none" strike="noStrike" baseline="30000" dirty="0" smtClean="0">
                <a:solidFill>
                  <a:srgbClr val="0B0080"/>
                </a:solidFill>
                <a:effectLst/>
                <a:latin typeface="Arian AMU"/>
                <a:hlinkClick r:id="rId34"/>
              </a:rPr>
              <a:t>[39]</a:t>
            </a:r>
            <a:r>
              <a:rPr lang="hy-AM" sz="1200" b="0" i="0" dirty="0" smtClean="0">
                <a:solidFill>
                  <a:srgbClr val="222222"/>
                </a:solidFill>
                <a:effectLst/>
                <a:latin typeface="Arian AMU"/>
              </a:rPr>
              <a:t>։ </a:t>
            </a:r>
            <a:r>
              <a:rPr lang="hy-AM" sz="12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35" tooltip="Սիեռա Նևադա (Կորդիլիերաներ)"/>
              </a:rPr>
              <a:t>Սիեռա Նևադա</a:t>
            </a:r>
            <a:r>
              <a:rPr lang="hy-AM" sz="1200" b="0" i="0" dirty="0" smtClean="0">
                <a:solidFill>
                  <a:srgbClr val="222222"/>
                </a:solidFill>
                <a:effectLst/>
                <a:latin typeface="Arian AMU"/>
              </a:rPr>
              <a:t> և </a:t>
            </a:r>
            <a:r>
              <a:rPr lang="hy-AM" sz="1200" b="0" i="0" u="none" strike="noStrike" dirty="0" smtClean="0">
                <a:solidFill>
                  <a:srgbClr val="A55858"/>
                </a:solidFill>
                <a:effectLst/>
                <a:latin typeface="Arian AMU"/>
                <a:hlinkClick r:id="rId36" tooltip="Կասկադային լեռնաշղթա (դեռ գրված չէ)"/>
              </a:rPr>
              <a:t>Կասկադային</a:t>
            </a:r>
            <a:r>
              <a:rPr lang="hy-AM" sz="1200" b="0" i="0" dirty="0" smtClean="0">
                <a:solidFill>
                  <a:srgbClr val="222222"/>
                </a:solidFill>
                <a:effectLst/>
                <a:latin typeface="Arian AMU"/>
              </a:rPr>
              <a:t> լեռնաշղթաները ձգվում են Խաղաղ օվկիանոսի ափի երկայնքով՝ երկուսն էլ հասնելով 4,300 մ բարձրության։ Մայրցամաքային ԱՄՆ֊ի ամենաբարձր և ցածր կետերը </a:t>
            </a:r>
            <a:r>
              <a:rPr lang="hy-AM" sz="12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37" tooltip="Կալիֆոռնիա"/>
              </a:rPr>
              <a:t>Կալիֆոռնիա</a:t>
            </a:r>
            <a:r>
              <a:rPr lang="hy-AM" sz="1200" b="0" i="0" dirty="0" smtClean="0">
                <a:solidFill>
                  <a:srgbClr val="222222"/>
                </a:solidFill>
                <a:effectLst/>
                <a:latin typeface="Arian AMU"/>
              </a:rPr>
              <a:t> նահանգում են</a:t>
            </a:r>
            <a:r>
              <a:rPr lang="hy-AM" sz="1200" b="0" i="0" u="none" strike="noStrike" baseline="30000" dirty="0" smtClean="0">
                <a:solidFill>
                  <a:srgbClr val="0B0080"/>
                </a:solidFill>
                <a:effectLst/>
                <a:latin typeface="Arian AMU"/>
                <a:hlinkClick r:id="rId38"/>
              </a:rPr>
              <a:t>[40]</a:t>
            </a:r>
            <a:r>
              <a:rPr lang="hy-AM" sz="1200" b="0" i="0" dirty="0" smtClean="0">
                <a:solidFill>
                  <a:srgbClr val="222222"/>
                </a:solidFill>
                <a:effectLst/>
                <a:latin typeface="Arian AMU"/>
              </a:rPr>
              <a:t>, իրարից ընդամենը 135 կմ հեռավորության վրա</a:t>
            </a:r>
            <a:r>
              <a:rPr lang="hy-AM" sz="1200" b="0" i="0" u="none" strike="noStrike" baseline="30000" dirty="0" smtClean="0">
                <a:solidFill>
                  <a:srgbClr val="0B0080"/>
                </a:solidFill>
                <a:effectLst/>
                <a:latin typeface="Arian AMU"/>
                <a:hlinkClick r:id="rId39"/>
              </a:rPr>
              <a:t>[41]</a:t>
            </a:r>
            <a:r>
              <a:rPr lang="hy-AM" sz="1200" b="0" i="0" dirty="0" smtClean="0">
                <a:solidFill>
                  <a:srgbClr val="222222"/>
                </a:solidFill>
                <a:effectLst/>
                <a:latin typeface="Arian AMU"/>
              </a:rPr>
              <a:t>։ Ալյասկայի </a:t>
            </a:r>
            <a:r>
              <a:rPr lang="hy-AM" sz="12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40" tooltip="Դենալի"/>
              </a:rPr>
              <a:t>Դենալի</a:t>
            </a:r>
            <a:r>
              <a:rPr lang="hy-AM" sz="1200" b="0" i="0" dirty="0" smtClean="0">
                <a:solidFill>
                  <a:srgbClr val="222222"/>
                </a:solidFill>
                <a:effectLst/>
                <a:latin typeface="Arian AMU"/>
              </a:rPr>
              <a:t> գագաթը, ունենալով 6,190.5 մ բարձրություն, համարվում է ԱՄՆ֊ի և ամբողջ </a:t>
            </a:r>
            <a:r>
              <a:rPr lang="hy-AM" sz="12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41" tooltip="Հյուսիսային Ամերիկա"/>
              </a:rPr>
              <a:t>Հյուսիսային Ամերիկայի</a:t>
            </a:r>
            <a:r>
              <a:rPr lang="hy-AM" sz="1200" b="0" i="0" dirty="0" smtClean="0">
                <a:solidFill>
                  <a:srgbClr val="222222"/>
                </a:solidFill>
                <a:effectLst/>
                <a:latin typeface="Arian AMU"/>
              </a:rPr>
              <a:t> ամենաբարձր գագաթը</a:t>
            </a:r>
            <a:r>
              <a:rPr lang="hy-AM" sz="1200" b="0" i="0" u="none" strike="noStrike" baseline="30000" dirty="0" smtClean="0">
                <a:solidFill>
                  <a:srgbClr val="0B0080"/>
                </a:solidFill>
                <a:effectLst/>
                <a:latin typeface="Arian AMU"/>
                <a:hlinkClick r:id="rId42"/>
              </a:rPr>
              <a:t>[42]</a:t>
            </a:r>
            <a:r>
              <a:rPr lang="hy-AM" sz="1200" b="0" i="0" dirty="0" smtClean="0">
                <a:solidFill>
                  <a:srgbClr val="222222"/>
                </a:solidFill>
                <a:effectLst/>
                <a:latin typeface="Arian AMU"/>
              </a:rPr>
              <a:t>։ Ալյասկայի </a:t>
            </a:r>
            <a:r>
              <a:rPr lang="hy-AM" sz="12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43" tooltip="Ալեքսանդրի արշիպելագ"/>
              </a:rPr>
              <a:t>Ալեքսանդրի արշիպելագում</a:t>
            </a:r>
            <a:r>
              <a:rPr lang="hy-AM" sz="1200" b="0" i="0" dirty="0" smtClean="0">
                <a:solidFill>
                  <a:srgbClr val="222222"/>
                </a:solidFill>
                <a:effectLst/>
                <a:latin typeface="Arian AMU"/>
              </a:rPr>
              <a:t> և </a:t>
            </a:r>
            <a:r>
              <a:rPr lang="hy-AM" sz="1200" b="0" i="0" u="none" strike="noStrike" dirty="0" smtClean="0">
                <a:solidFill>
                  <a:srgbClr val="0B0080"/>
                </a:solidFill>
                <a:effectLst/>
                <a:latin typeface="Arian AMU"/>
                <a:hlinkClick r:id="rId44" tooltip="Ալեուտյան կղզիներ"/>
              </a:rPr>
              <a:t>Ալեուտյան կղզիներում</a:t>
            </a:r>
            <a:r>
              <a:rPr lang="hy-AM" sz="1200" b="0" i="0" dirty="0" smtClean="0">
                <a:solidFill>
                  <a:srgbClr val="222222"/>
                </a:solidFill>
                <a:effectLst/>
                <a:latin typeface="Arian AMU"/>
              </a:rPr>
              <a:t> շատ են ակտիվ հրաբուխները, Հավայան կղզիները կազմված են հրաբխային կղզիներից։ </a:t>
            </a:r>
            <a:r>
              <a:rPr lang="hy-AM" sz="1200" b="0" i="0" u="none" strike="noStrike" dirty="0" smtClean="0">
                <a:solidFill>
                  <a:srgbClr val="A55858"/>
                </a:solidFill>
                <a:effectLst/>
                <a:latin typeface="Arian AMU"/>
                <a:hlinkClick r:id="rId45" tooltip="Յելոուսթոն ազգային պարկ (դեռ գրված չէ)"/>
              </a:rPr>
              <a:t>Յելոուսթոն ազգային պարկի</a:t>
            </a:r>
            <a:r>
              <a:rPr lang="hy-AM" sz="1200" b="0" i="0" dirty="0" smtClean="0">
                <a:solidFill>
                  <a:srgbClr val="222222"/>
                </a:solidFill>
                <a:effectLst/>
                <a:latin typeface="Arian AMU"/>
              </a:rPr>
              <a:t> տակ գտնվող գերհրաբուխը մայրցամաքի ամենամեծ հրաբխային զանգվածն է</a:t>
            </a:r>
            <a:r>
              <a:rPr lang="en-US" sz="1200" dirty="0">
                <a:solidFill>
                  <a:srgbClr val="222222"/>
                </a:solidFill>
                <a:latin typeface="Arian AMU"/>
              </a:rPr>
              <a:t>:</a:t>
            </a:r>
            <a:endParaRPr lang="hy-AM" sz="1200" b="0" i="0" dirty="0">
              <a:solidFill>
                <a:srgbClr val="222222"/>
              </a:solidFill>
              <a:effectLst/>
              <a:latin typeface="Arian AMU"/>
            </a:endParaRPr>
          </a:p>
        </p:txBody>
      </p:sp>
      <p:pic>
        <p:nvPicPr>
          <p:cNvPr id="8196" name="Picture 4" descr="http://www.istanbul-city-guide.com/map/usa/united_states_topo_map.jp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1" y="-840108"/>
            <a:ext cx="3048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upload.wikimedia.org/wikipedia/commons/thumb/9/92/Map_of_USA_with_state_names_2.svg/712px-Map_of_USA_with_state_names_2.svg.png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709744"/>
            <a:ext cx="3801102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54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700" y="-238125"/>
            <a:ext cx="10364451" cy="2286000"/>
          </a:xfrm>
        </p:spPr>
        <p:txBody>
          <a:bodyPr/>
          <a:lstStyle/>
          <a:p>
            <a:r>
              <a:rPr lang="en-US" dirty="0" smtClean="0"/>
              <a:t>ԿԼԻՄԱ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00726" y="1628775"/>
            <a:ext cx="10258425" cy="46577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222222"/>
                </a:solidFill>
                <a:latin typeface="Arian AMU"/>
              </a:rPr>
              <a:t>ԱՄՆ-Ի ՏԱՐԱԾՔԻ ՄԵԾ ՄԱՍԸ ԳՏՆՎՈՒՄ Է ԲԱՐԵԽԱՌՆ ՈՒ </a:t>
            </a:r>
            <a:r>
              <a:rPr lang="en-US" dirty="0" err="1" smtClean="0">
                <a:solidFill>
                  <a:srgbClr val="222222"/>
                </a:solidFill>
                <a:latin typeface="Arian AMU"/>
              </a:rPr>
              <a:t>ՄԵՐՁԱՐևԱԴԱՐՁԱՅԻՆ</a:t>
            </a:r>
            <a:r>
              <a:rPr lang="en-US" dirty="0" smtClean="0">
                <a:solidFill>
                  <a:srgbClr val="222222"/>
                </a:solidFill>
                <a:latin typeface="Arian AMU"/>
              </a:rPr>
              <a:t> ԳՈՏԻՆԵՐՈՒՄ,ՖԼՈՐԻԴԱ ԹԵՐԱԿՂԶՈՒՄ ՀԱՐԱՎԸ </a:t>
            </a:r>
            <a:r>
              <a:rPr lang="en-US" dirty="0" err="1" smtClean="0">
                <a:solidFill>
                  <a:srgbClr val="222222"/>
                </a:solidFill>
                <a:latin typeface="Arian AMU"/>
              </a:rPr>
              <a:t>ԱՐևԱԴԱՐՁԱՅԻՆ,ԻՍԿ</a:t>
            </a:r>
            <a:r>
              <a:rPr lang="en-US" dirty="0" smtClean="0">
                <a:solidFill>
                  <a:srgbClr val="222222"/>
                </a:solidFill>
                <a:latin typeface="Arian AMU"/>
              </a:rPr>
              <a:t> ԱՅԼԱՍԿԱՆ ՄԵՐՁԱԿՏԻԿԱԿԱՆ և ԱՐԿՏԻԿԱԿԱՆ ԳՈՏԻՆԵՐՈՒՄ: </a:t>
            </a:r>
            <a:r>
              <a:rPr lang="hy-AM" dirty="0" smtClean="0">
                <a:solidFill>
                  <a:srgbClr val="222222"/>
                </a:solidFill>
                <a:latin typeface="Arian AMU"/>
              </a:rPr>
              <a:t>Միացյալ 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Նահանգները իր չափով և աշխարհագրական բազմազանությամբ ունի ամենաշատ կլիմայի տեսակները։ 100-րդ միջօրեականից արևելք կլիման փոփոխվում է հյուսիսում խոնավ մայրցամաքայինից մինչև հարավում խոնավ մերձարևադարձային</a:t>
            </a:r>
            <a:r>
              <a:rPr lang="hy-AM" baseline="30000" dirty="0">
                <a:solidFill>
                  <a:srgbClr val="0B0080"/>
                </a:solidFill>
                <a:latin typeface="Arian AMU"/>
                <a:hlinkClick r:id="rId2"/>
              </a:rPr>
              <a:t>[45]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։ 100-րդ միջօրեականի արևմուտքի Մեծ Հարթավայրերում կլիման կիսաչորային է։ Արևմտյան լեռների մեծամասնության կլիման ալպյան է։ Կլիման չորային է Մեծ Ավազանում, հարավ֊արևմուտքի անապատնում, միջերկրածովյան՝ Կալիֆոռնիայի ափամերձ շրջաններում, օվկիանոսային՝ 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3" tooltip="Օրեգոն"/>
              </a:rPr>
              <a:t>Օրեգոնի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, 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4" tooltip="Վաշինգտոն"/>
              </a:rPr>
              <a:t>Վաշինգտոնի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 ափամերձ հատվածում և հարավային Ալյասկայում։ Ալյասկայի մեծամասնության կլիման մերձարկտիկական է կամ բևեռային։ Հավայան կղզիներում և Ֆլորիդայի հարավային հատվածում կլիման արևադարձային է, ինչպես նաև արևադարձային է Կարիբյան և խաղաղօվկիանոսյան տարածքների բնակեցված շրջանների կլիման</a:t>
            </a:r>
            <a:r>
              <a:rPr lang="hy-AM" baseline="30000" dirty="0">
                <a:solidFill>
                  <a:srgbClr val="0B0080"/>
                </a:solidFill>
                <a:latin typeface="Arian AMU"/>
                <a:hlinkClick r:id="rId5"/>
              </a:rPr>
              <a:t>[46]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։ Էքստրեմալ եղանակը հազվադեպ չի հանդիպում․ </a:t>
            </a:r>
            <a:r>
              <a:rPr lang="hy-AM" dirty="0">
                <a:solidFill>
                  <a:srgbClr val="0B0080"/>
                </a:solidFill>
                <a:latin typeface="Arian AMU"/>
                <a:hlinkClick r:id="rId6" tooltip="Մեքսիկական ծոց"/>
              </a:rPr>
              <a:t>Մեքսիկական ծոցի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 սահմանամերձ նահանգներում շատ են լինում արևադարձային ցիկլոններ․ աշխարհի տորնադոների մեծամասնությունը տեղի է ունենում հենց ԱՄՆ֊ում</a:t>
            </a:r>
            <a:r>
              <a:rPr lang="hy-AM" baseline="30000" dirty="0">
                <a:solidFill>
                  <a:srgbClr val="0B0080"/>
                </a:solidFill>
                <a:latin typeface="Arian AMU"/>
                <a:hlinkClick r:id="rId7"/>
              </a:rPr>
              <a:t>[47]</a:t>
            </a:r>
            <a:r>
              <a:rPr lang="hy-AM" dirty="0">
                <a:solidFill>
                  <a:srgbClr val="222222"/>
                </a:solidFill>
                <a:latin typeface="Arian AMU"/>
              </a:rPr>
              <a:t>։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1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700" y="-238125"/>
            <a:ext cx="10364451" cy="2286000"/>
          </a:xfrm>
        </p:spPr>
        <p:txBody>
          <a:bodyPr/>
          <a:lstStyle/>
          <a:p>
            <a:r>
              <a:rPr lang="en-US" dirty="0" smtClean="0"/>
              <a:t>ՕԳՏԱԿԱՐ ՀԱՆԱԾՈՆԵՐ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00726" y="1628775"/>
            <a:ext cx="10258425" cy="4657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ԱՄՆ-Ի ՏԱՐԱԾՔՈՒՄ ՀԱՅՏՆԱԲԵՐՎԵԼ ԵՆ ԲԱԶՄԱԶԱՆ ՕԳՏԱԿԱՐ ՀԱՆԱԾՈՆԵՐԻ ՀԱՐՈՒՍՏ ՊԱՇԱՐՆԵՐ:</a:t>
            </a:r>
          </a:p>
          <a:p>
            <a:pPr marL="0" indent="0">
              <a:buNone/>
            </a:pPr>
            <a:r>
              <a:rPr lang="en-US" dirty="0" smtClean="0"/>
              <a:t>  ԼԵՌՆԵՐԻ ՀԱՏԿԱՊԵՍ ԱՊԱԼԱՆՉՆԵՐԻ ԸՆԴԵՐՔԸ ՀԱՐՈՒՍՏ Է ՔԱՐԱԾԽՈՎ, ՆԱՎԹՈՎ,ԲՆԱԿԱՆ ԳԱԶՈՎ,ԵՐԿԱԹԻ,ԳՈՒՆԱՎՈՐ ՄԵՏԱՂՆԵՐԻ ՀԱՆՔԱՔԱՐԵՐՈՎ և ԱՅԼ ՕԳՏԱԿԱՐ ՀԱՆԱԾՈՆԵՐՈՎ:ԺԱՅՌՈՏ ԼԵՌՆԵՐՈՒՄ ԿԱՄ ՈՍԿՈՒ,ՈՒՐԱՆԻ,ԵՐԿԱԹԻ,ՎՈԼՖՐԱՄԻ ՄԵԾ ՊԱՇԱՐՆԵՐ ԱՅՍՏԵՂ ԵՆ ԳՏՆՎՈՒՄ </a:t>
            </a:r>
            <a:r>
              <a:rPr lang="en-US" dirty="0" err="1" smtClean="0"/>
              <a:t>ՆԱև</a:t>
            </a:r>
            <a:r>
              <a:rPr lang="en-US" dirty="0" smtClean="0"/>
              <a:t> ԱՇԽԱՐՀՈՒՄ ՄՈԼԻԲԴԵՆԻ ԱՄԵՆԱՄԵԾ ԿԼԱՅՄԱՔՍՐ և ԿՈՒԵՍՏԱ ՀԱՆՔԱՎԱՅՐԵՐԸ:ԱԾԽԻ,ԱՆԱԳԻ,ՆԻԿԵԼԻ,ԾԱՐԻՐԻ,ԱԶԲԵՍՏԻ և ԱՅԼ ՀԱՆԱԾՈՆԵՐԻ ԱՐԴՅՈՒՆԱԲԵՐԱԿԱՆ ՆՇԱՆԱԿՈՒԹՅԱՆ ՀԱՆՔԱՎԱՅՐԵՐ ԵՆ ՀԱՅՏՆԱԲԵՐՎԵԼ ԱՅԼԱՍԿԱՅՈՒՄ,ՄԵՔՍԻԿԱԿԱՆ ԾՈՑԻ ՇՐՋԱՆՈՒՄ,ԻՍԿ ՖԼՈՐԻԴԱՅԻ ՀՅՈՒՍԻՍՈՒՄ ԱՌԱՆՁՆԱՑՆՈՒՄ ԵՆ ՖՈՍՖՈՐԻՏՆԵՐԻ ՈՒ ԾԾՄԲԻ ՀԱՄԱՇԽԱՐՀԱՅԻՆ ՆՇԱՆԱԿՈՒԹՅԱՆ ՊԱՇԱՐՆԵՐԸ: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1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700" y="-238125"/>
            <a:ext cx="10364451" cy="2286000"/>
          </a:xfrm>
        </p:spPr>
        <p:txBody>
          <a:bodyPr/>
          <a:lstStyle/>
          <a:p>
            <a:r>
              <a:rPr lang="en-US" dirty="0" smtClean="0"/>
              <a:t>ԳԵՏԵՐ,ԼՃԵՐ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62773" y="1628775"/>
            <a:ext cx="6696378" cy="4657725"/>
          </a:xfrm>
        </p:spPr>
        <p:txBody>
          <a:bodyPr>
            <a:normAutofit/>
          </a:bodyPr>
          <a:lstStyle/>
          <a:p>
            <a:r>
              <a:rPr lang="en-US" dirty="0" smtClean="0"/>
              <a:t>ԱՄՆ-ՈՒՄ ՀԱՏԿԱՊԵՍ ՆՐԱ </a:t>
            </a:r>
            <a:r>
              <a:rPr lang="en-US" dirty="0" err="1" smtClean="0"/>
              <a:t>ԱՐևԵԼՅԱՆ</a:t>
            </a:r>
            <a:r>
              <a:rPr lang="en-US" dirty="0" smtClean="0"/>
              <a:t> ԽՈՆԱՎ ՇՐՋԱՆՆԵՐՈՒՄ ՇԱՏ ԵՆ ՋՐԱՌԱՏ ԳԵՏԵՐԸ և ԽՈՇՈՐ ԼՃԵՐԸ:ԱՄՆ-</a:t>
            </a:r>
            <a:r>
              <a:rPr lang="hy-AM" dirty="0" smtClean="0"/>
              <a:t>ի</a:t>
            </a:r>
            <a:r>
              <a:rPr lang="en-US" dirty="0" smtClean="0"/>
              <a:t> </a:t>
            </a:r>
            <a:r>
              <a:rPr lang="en-US" dirty="0" err="1" smtClean="0"/>
              <a:t>խոշորագույն</a:t>
            </a:r>
            <a:r>
              <a:rPr lang="en-US" dirty="0" smtClean="0"/>
              <a:t> </a:t>
            </a:r>
            <a:r>
              <a:rPr lang="en-US" dirty="0" err="1" smtClean="0"/>
              <a:t>գետը</a:t>
            </a:r>
            <a:r>
              <a:rPr lang="en-US" dirty="0" smtClean="0"/>
              <a:t> ՄԻՍԻՍԻՊԻՆ Է  և ԱՐԿԱՆԶԱՍ ՎՏԱԿՆԵՐՈՎ:ԵՐԿՐԻ </a:t>
            </a:r>
            <a:r>
              <a:rPr lang="en-US" dirty="0" err="1" smtClean="0"/>
              <a:t>ԱՐևՄՏՅԱՆ</a:t>
            </a:r>
            <a:r>
              <a:rPr lang="en-US" dirty="0" smtClean="0"/>
              <a:t> ՄԱՍՈՒՄ ԳԵՏԵՐ ՔԻՉ ԿԱՆ ԴՐԱՆՑԻՑ ՀԱՄԵՄԱՏԱԲԱՐ ԽՈՇՈՐՆԵՐՆ ԵՆ ԿՈԼՈՐԱԴՈՆ և ԿՈԼՈՒՄԲԻԱՆ,ՈՐՈՆՔ ՀՈՍՈՒՄ ԵՆ ՉՈՐԱՅԻՆ ՇՐՋԱՆՆԵՐՈՎ և ՈՒՆԵՆ ՈՌՈԳԻՉ ՈՒ ԷՆԵՐԳԵՏԻԿ ՆՇԱՆԱԿՈՒԹՅՈՒՆ:ՈՌՈԳԻՉ ԴԵՐ ՈՒՆԻ </a:t>
            </a:r>
            <a:r>
              <a:rPr lang="en-US" dirty="0" err="1" smtClean="0"/>
              <a:t>ՆԱև</a:t>
            </a:r>
            <a:r>
              <a:rPr lang="en-US" dirty="0" smtClean="0"/>
              <a:t> ՌԻՈ-ԳՐԱՆԴԵ ԳԵՏԸ: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1028" name="Picture 4" descr="FEMA - 36449 - Aerial of flooding in Missou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86" y="1628775"/>
            <a:ext cx="314092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tamoros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86" y="3914775"/>
            <a:ext cx="3140927" cy="209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82413" y="5944194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b="1" dirty="0">
                <a:solidFill>
                  <a:srgbClr val="000000"/>
                </a:solidFill>
                <a:latin typeface="Arian AMU"/>
              </a:rPr>
              <a:t>Ռիո Գրանդե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47760" y="3545443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b="1" dirty="0">
                <a:solidFill>
                  <a:srgbClr val="000000"/>
                </a:solidFill>
                <a:latin typeface="Arian AMU"/>
              </a:rPr>
              <a:t>Միսիսիպի գետ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8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</TotalTime>
  <Words>1106</Words>
  <Application>Microsoft Office PowerPoint</Application>
  <PresentationFormat>Произвольный</PresentationFormat>
  <Paragraphs>77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HDOfficeLightV0</vt:lpstr>
      <vt:lpstr>1_HDOfficeLightV0</vt:lpstr>
      <vt:lpstr>2_HDOfficeLightV0</vt:lpstr>
      <vt:lpstr>Капля</vt:lpstr>
      <vt:lpstr>ԳՈՐԾՆԱԿԱՆ ԱՇԽԱՏԱՆՔ</vt:lpstr>
      <vt:lpstr>Ամերիկայի Միացյալ Նահանգներ </vt:lpstr>
      <vt:lpstr> ՔԱՐՏԵԶ</vt:lpstr>
      <vt:lpstr> ԴՐՈՇԸ </vt:lpstr>
      <vt:lpstr>ԶԻՆԱՆՇԱՆ</vt:lpstr>
      <vt:lpstr>ԱՇԽԱՐՀԱԳՐԱԿԱՆ ԴԻՐՔ</vt:lpstr>
      <vt:lpstr>ԿԼԻՄԱ</vt:lpstr>
      <vt:lpstr>ՕԳՏԱԿԱՐ ՀԱՆԱԾՈՆԵՐ</vt:lpstr>
      <vt:lpstr>ԳԵՏԵՐ,ԼՃԵՐ</vt:lpstr>
      <vt:lpstr>ԲՆԱԿՉՈՒԹՅՈՒՆ </vt:lpstr>
      <vt:lpstr>ՏՆՏԵՍՈՒԹՅՈՒՆ</vt:lpstr>
      <vt:lpstr>ԱՐԴՅՈՒՆԱԲԵՐՈՒԹՅՈՒՆ </vt:lpstr>
      <vt:lpstr>ԳՅՈՒՂԱՏՆՏԵՍՈՒԹՅՈՒՆ</vt:lpstr>
      <vt:lpstr>տրանսպորտ</vt:lpstr>
      <vt:lpstr>ԷԼԵԿՏՐԱԷՆԵՐԳԵՏԻԿԱ</vt:lpstr>
      <vt:lpstr>Ամերիկյան խոհանոց </vt:lpstr>
      <vt:lpstr>ՔԱՂԾՐԱՎԵՆԻՔ</vt:lpstr>
      <vt:lpstr>ՎԱՇԻՆԳՏՈՆ                                                                                                                                                                                                                            </vt:lpstr>
      <vt:lpstr>ՆՅՈՒ ՅՈՐՔ </vt:lpstr>
      <vt:lpstr>ԼՈՍ ԱՆՋԵԼԵՍ</vt:lpstr>
      <vt:lpstr>ՉԻԿԱԳՈ</vt:lpstr>
      <vt:lpstr>ՖԻԼԱԴԵԼՖԻԱ</vt:lpstr>
      <vt:lpstr>ՈՍԿԵ ԴԱՐՊԱՍ ԿԱՄՈՒՐՋ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</dc:creator>
  <cp:lastModifiedBy>G</cp:lastModifiedBy>
  <cp:revision>74</cp:revision>
  <dcterms:created xsi:type="dcterms:W3CDTF">2019-01-12T14:04:41Z</dcterms:created>
  <dcterms:modified xsi:type="dcterms:W3CDTF">2019-04-25T14:51:51Z</dcterms:modified>
</cp:coreProperties>
</file>