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2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63" r:id="rId11"/>
    <p:sldId id="364" r:id="rId12"/>
    <p:sldId id="355" r:id="rId13"/>
    <p:sldId id="356" r:id="rId14"/>
    <p:sldId id="357" r:id="rId15"/>
    <p:sldId id="359" r:id="rId16"/>
    <p:sldId id="360" r:id="rId17"/>
    <p:sldId id="361" r:id="rId18"/>
    <p:sldId id="362" r:id="rId19"/>
    <p:sldId id="3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5B3VCgyHbLwXwFSF1hSzqw==" hashData="nYHVe7Zg1BseeNWfCpuk7QTT+N0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99"/>
    <a:srgbClr val="008269"/>
    <a:srgbClr val="FF97E4"/>
    <a:srgbClr val="FF61D6"/>
    <a:srgbClr val="00B08E"/>
    <a:srgbClr val="FFB7EC"/>
    <a:srgbClr val="CC0000"/>
    <a:srgbClr val="F9E7F3"/>
    <a:srgbClr val="E600AA"/>
    <a:srgbClr val="FF5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3011" autoAdjust="0"/>
  </p:normalViewPr>
  <p:slideViewPr>
    <p:cSldViewPr snapToGrid="0">
      <p:cViewPr>
        <p:scale>
          <a:sx n="60" d="100"/>
          <a:sy n="60" d="100"/>
        </p:scale>
        <p:origin x="-99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sine Avagyan" userId="6a8428df0639b4e8" providerId="LiveId" clId="{7889EF43-98A3-4832-96AA-023FD660B59C}"/>
    <pc:docChg chg="addSld modSld">
      <pc:chgData name="Lusine Avagyan" userId="6a8428df0639b4e8" providerId="LiveId" clId="{7889EF43-98A3-4832-96AA-023FD660B59C}" dt="2020-12-14T18:26:52.720" v="1"/>
      <pc:docMkLst>
        <pc:docMk/>
      </pc:docMkLst>
      <pc:sldChg chg="new add">
        <pc:chgData name="Lusine Avagyan" userId="6a8428df0639b4e8" providerId="LiveId" clId="{7889EF43-98A3-4832-96AA-023FD660B59C}" dt="2020-12-14T18:26:52.720" v="1"/>
        <pc:sldMkLst>
          <pc:docMk/>
          <pc:sldMk cId="3850102230" sldId="256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29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y-A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091DA-BC1A-4BC3-9455-343C80C7F152}" type="datetimeFigureOut">
              <a:rPr lang="hy-AM" smtClean="0"/>
              <a:pPr/>
              <a:t>21.05.2021</a:t>
            </a:fld>
            <a:endParaRPr lang="hy-A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y-A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E0DF0-3C5F-4610-91AF-19F77BC4C6A9}" type="slidenum">
              <a:rPr lang="hy-AM" smtClean="0"/>
              <a:pPr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xmlns="" val="124259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B11588-6F02-453E-8BCD-D801D492F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3BEAD0-46DE-411F-970E-AE2E96118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698A03-BE47-47B6-842C-8E66D627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7277-1796-4105-83B4-3341D12B768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87B7E2-BF55-4BB8-957E-6DBF14D8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AF8AE4-3249-4C98-AA6C-649DB631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7BC-43DC-4B9A-B95C-39542FAD3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9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B4DF38-EF64-41EC-9A05-F4A926275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2396E7-295C-4455-B8BD-361C39D95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AEDCFB-DCEF-4F61-A438-F75294B3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7277-1796-4105-83B4-3341D12B768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8BEE45-5606-4277-8BD8-5ACC68A3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D0B8BE-11FC-415F-A4A9-0F4ED942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7BC-43DC-4B9A-B95C-39542FAD3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983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12A8559-407F-40F2-8A76-A4C504DE7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BA731-F1D1-451D-9D11-7BB7709FC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A7D3E4-58F2-4016-80F0-0E5BC2E6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7277-1796-4105-83B4-3341D12B768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876B5D-E224-425C-A253-1DB70020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D1173D-3F58-4336-8274-51E765FB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7BC-43DC-4B9A-B95C-39542FAD3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2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EA48DE-8407-4C48-817D-DBAA1E53E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7E4BEB-4274-4457-ABEA-7586C3AF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39A89E-F869-416C-8A9B-1DAEBF33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7277-1796-4105-83B4-3341D12B768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EEEDF9-663A-40BC-BE41-46F8F60C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4903E5-4028-4BF3-B687-0CB6552E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7BC-43DC-4B9A-B95C-39542FAD3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982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B2148-3457-4D1D-9AE4-9F96F6E4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3093F7-4743-4AC7-A049-FC5DCE706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1B48BD-9D3D-4256-8EFC-D088F760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7277-1796-4105-83B4-3341D12B768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49DDDB-7202-4CFF-9987-938C98C5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073B6F-CFFD-4EF9-A3A5-110BC9B6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7BC-43DC-4B9A-B95C-39542FAD3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71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7DF35A-5304-4EA4-9D6E-41CDD6C6D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10A9F8-D312-44DE-A6F7-591440078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C993338-865F-4A34-9E68-3D0F276F4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372DA5-92A2-4955-9F1B-03E786DA6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7277-1796-4105-83B4-3341D12B768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67D769-32DB-4FFF-B911-E633D732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D94913-2014-425A-B112-48E2D78A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7BC-43DC-4B9A-B95C-39542FAD3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04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891B4A-ECA2-4DF3-8331-2677CC449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C5B24E-2E69-48BA-8E39-2E951273A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8D2A38-E693-4653-BF3B-B8734D7AF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A36E83-84CC-48D1-AE54-6FA8DE636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539B664-98F9-4E5A-BBA1-7372ED41D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26CD749-B96C-44C9-8D83-009C0968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7277-1796-4105-83B4-3341D12B768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4D09F12-F95F-429C-B7D0-14B8681E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EA392C-4E0E-45C9-8CF0-20BF4F3E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7BC-43DC-4B9A-B95C-39542FAD3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389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1DE6E4-251A-4BCA-B1E9-D29A59C1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786AD3A-323E-46FC-8C3C-2B0376FB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7277-1796-4105-83B4-3341D12B768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615B6CA-6240-4956-9956-74C933C9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D7F2209-7BDE-4BA6-8CD0-648BF12E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7BC-43DC-4B9A-B95C-39542FAD3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491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CD7FE7-407E-4E0C-AD80-200AE1DA8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7277-1796-4105-83B4-3341D12B768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3321D10-CACB-46CD-B707-7131D3D42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517737-1F89-40DB-B340-F297F647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7BC-43DC-4B9A-B95C-39542FAD3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509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B8D991-442E-46E5-A8D4-1F8DF1A88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164A43-3EE5-471D-8408-9DB1394BE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3E3463-2EE5-426A-B598-E15FA0C25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24EDCC-5298-4A59-992E-FB7411B9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7277-1796-4105-83B4-3341D12B768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1DC47C-5B28-43B2-821C-B3477B74A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CB1C0E-37F7-4882-A872-BDB43AFDA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7BC-43DC-4B9A-B95C-39542FAD3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49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2B0F85-7C71-4466-A419-B082F44A4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C0AA0FD-868F-4649-AE5F-4FCB31E2B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F14AC6-BC84-448D-940C-A274872F1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5EECED-91CC-4FCA-A5BD-06AE591FB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7277-1796-4105-83B4-3341D12B768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917F5A-5146-405E-A643-B8FFB362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8348DD-BA85-4AF2-B3CD-D32E8E80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7BC-43DC-4B9A-B95C-39542FAD3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0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FBE9A3F-BBBC-40BE-B57E-C4522C6B4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5E1BD2-74E9-49E9-B42B-1B12AD075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AC19C4-512F-4970-94B4-E073A4125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67277-1796-4105-83B4-3341D12B768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1AF271-D2FF-4516-9DB1-3F505436E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C06542-3969-4690-B10D-23B75A1A9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27BC-43DC-4B9A-B95C-39542FAD3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74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" Target="slide15.xml"/><Relationship Id="rId7" Type="http://schemas.openxmlformats.org/officeDocument/2006/relationships/slide" Target="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3.jpeg"/><Relationship Id="rId5" Type="http://schemas.openxmlformats.org/officeDocument/2006/relationships/slide" Target="slide16.xml"/><Relationship Id="rId10" Type="http://schemas.openxmlformats.org/officeDocument/2006/relationships/slide" Target="slide18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40.jpe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9.jpeg"/><Relationship Id="rId4" Type="http://schemas.openxmlformats.org/officeDocument/2006/relationships/oleObject" Target="../embeddings/oleObject5.bin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41.jpeg"/><Relationship Id="rId3" Type="http://schemas.openxmlformats.org/officeDocument/2006/relationships/image" Target="../media/image40.jpeg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9.jpeg"/><Relationship Id="rId4" Type="http://schemas.openxmlformats.org/officeDocument/2006/relationships/oleObject" Target="../embeddings/oleObject10.bin"/><Relationship Id="rId9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oleObject" Target="../embeddings/oleObject17.bin"/><Relationship Id="rId7" Type="http://schemas.openxmlformats.org/officeDocument/2006/relationships/slide" Target="slide14.xml"/><Relationship Id="rId12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0.jpeg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16" name="Rectangle 15"/>
          <p:cNvSpPr/>
          <p:nvPr/>
        </p:nvSpPr>
        <p:spPr>
          <a:xfrm>
            <a:off x="4950368" y="1387364"/>
            <a:ext cx="6842243" cy="5186848"/>
          </a:xfrm>
          <a:prstGeom prst="rect">
            <a:avLst/>
          </a:prstGeom>
          <a:solidFill>
            <a:srgbClr val="9F9FFF"/>
          </a:solidFill>
          <a:ln>
            <a:solidFill>
              <a:srgbClr val="8585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grpSp>
        <p:nvGrpSpPr>
          <p:cNvPr id="2" name="Group 13"/>
          <p:cNvGrpSpPr/>
          <p:nvPr/>
        </p:nvGrpSpPr>
        <p:grpSpPr>
          <a:xfrm>
            <a:off x="4144548" y="674574"/>
            <a:ext cx="7426151" cy="5686001"/>
            <a:chOff x="4615200" y="989118"/>
            <a:chExt cx="7426151" cy="5686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7"/>
            <p:cNvGrpSpPr/>
            <p:nvPr/>
          </p:nvGrpSpPr>
          <p:grpSpPr>
            <a:xfrm>
              <a:off x="4617721" y="1524000"/>
              <a:ext cx="7423630" cy="5151119"/>
              <a:chOff x="3718559" y="537431"/>
              <a:chExt cx="8368511" cy="5841769"/>
            </a:xfrm>
          </p:grpSpPr>
          <p:pic>
            <p:nvPicPr>
              <p:cNvPr id="1026" name="Picture 2" descr="D:\1.Math-5grade-picture\մմմ-111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98768" y="537431"/>
                <a:ext cx="7788302" cy="5840889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 descr="D:\1.Math-5grade-picture\Reasons-Why-Math-is-Important-4-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93141"/>
              <a:stretch>
                <a:fillRect/>
              </a:stretch>
            </p:blipFill>
            <p:spPr bwMode="auto">
              <a:xfrm>
                <a:off x="3718559" y="540000"/>
                <a:ext cx="579901" cy="5839200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3" descr="D:\1.Math-5grade-picture\Reasons-Why-Math-is-Important-4-1.jpg"/>
            <p:cNvPicPr>
              <a:picLocks noChangeAspect="1" noChangeArrowheads="1"/>
            </p:cNvPicPr>
            <p:nvPr/>
          </p:nvPicPr>
          <p:blipFill>
            <a:blip r:embed="rId3" cstate="print"/>
            <a:srcRect r="5905" b="88350"/>
            <a:stretch>
              <a:fillRect/>
            </a:stretch>
          </p:blipFill>
          <p:spPr bwMode="auto">
            <a:xfrm>
              <a:off x="4615200" y="989118"/>
              <a:ext cx="7416000" cy="598297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186562" y="6085154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Գայանե Սիմոնյան</a:t>
            </a:r>
          </a:p>
          <a:p>
            <a:r>
              <a:rPr lang="en-CA" sz="1600" b="1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Կոտայքի</a:t>
            </a:r>
            <a:r>
              <a:rPr lang="en-CA" sz="1600" b="1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 </a:t>
            </a:r>
            <a:r>
              <a:rPr lang="en-CA" sz="1600" b="1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մարզի</a:t>
            </a:r>
            <a:r>
              <a:rPr lang="en-CA" sz="1600" b="1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 </a:t>
            </a:r>
            <a:r>
              <a:rPr lang="en-CA" sz="1600" b="1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Ակունքի</a:t>
            </a:r>
            <a:r>
              <a:rPr lang="en-CA" sz="1600" b="1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 </a:t>
            </a:r>
            <a:r>
              <a:rPr lang="en-CA" sz="1600" b="1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միջն</a:t>
            </a:r>
            <a:r>
              <a:rPr lang="en-CA" sz="1600" b="1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. </a:t>
            </a:r>
            <a:r>
              <a:rPr lang="en-CA" sz="1600" b="1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դպրոց</a:t>
            </a:r>
            <a:endParaRPr lang="en-CA" sz="1600" b="1" dirty="0"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Courier Unicod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405" y="356460"/>
            <a:ext cx="5136630" cy="769441"/>
          </a:xfrm>
          <a:prstGeom prst="rect">
            <a:avLst/>
          </a:prstGeom>
          <a:solidFill>
            <a:srgbClr val="FFDDEE"/>
          </a:solidFill>
          <a:ln>
            <a:solidFill>
              <a:srgbClr val="F6007B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0">
                  <a:solidFill>
                    <a:srgbClr val="DA006D"/>
                  </a:solidFill>
                </a:ln>
                <a:solidFill>
                  <a:srgbClr val="FF81C0"/>
                </a:solidFill>
                <a:uFill>
                  <a:solidFill>
                    <a:schemeClr val="bg1"/>
                  </a:solidFill>
                </a:uFill>
                <a:latin typeface="Courier Unicode" pitchFamily="18" charset="0"/>
              </a:rPr>
              <a:t>ՄԱԹԵՄԱՏԻԿԱ 5</a:t>
            </a:r>
            <a:endParaRPr lang="en-CA" sz="4000" b="1" spc="300" dirty="0">
              <a:ln w="0">
                <a:solidFill>
                  <a:srgbClr val="DA006D"/>
                </a:solidFill>
              </a:ln>
              <a:solidFill>
                <a:srgbClr val="FF81C0"/>
              </a:solidFill>
              <a:uFill>
                <a:solidFill>
                  <a:schemeClr val="bg1"/>
                </a:solidFill>
              </a:uFill>
              <a:latin typeface="Courier Unicod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261" y="2413898"/>
            <a:ext cx="3097920" cy="20313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4200" b="1" dirty="0" smtClean="0">
                <a:ln w="0">
                  <a:solidFill>
                    <a:srgbClr val="0000E6"/>
                  </a:solidFill>
                </a:ln>
                <a:solidFill>
                  <a:srgbClr val="8181FF"/>
                </a:solidFill>
                <a:uFill>
                  <a:solidFill>
                    <a:schemeClr val="bg1"/>
                  </a:solidFill>
                </a:uFill>
                <a:latin typeface="Courier Unicode" pitchFamily="18" charset="0"/>
              </a:rPr>
              <a:t>ՊԱՐԶ ԵՎ ԲԱՂԱԴՐՅԱԼ ԹՎԵՐ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4" descr="C:\Users\naira\Desktop\My documents\mat-nkar\Ramki\svitolk124յ.jpg"/>
          <p:cNvPicPr>
            <a:picLocks noChangeAspect="1" noChangeArrowheads="1"/>
          </p:cNvPicPr>
          <p:nvPr/>
        </p:nvPicPr>
        <p:blipFill>
          <a:blip r:embed="rId2" cstate="print">
            <a:lum bright="2000" contrast="-8000"/>
          </a:blip>
          <a:srcRect t="2025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117600" y="914400"/>
            <a:ext cx="10160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just">
              <a:buFontTx/>
              <a:buAutoNum type="arabicPlain"/>
            </a:pP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2  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3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  4 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5 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6  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7  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8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 9 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10</a:t>
            </a:r>
          </a:p>
          <a:p>
            <a:pPr marL="742950" indent="-742950" algn="just">
              <a:lnSpc>
                <a:spcPct val="200000"/>
              </a:lnSpc>
              <a:buFontTx/>
              <a:buAutoNum type="arabicPlain" startAt="11"/>
            </a:pP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12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13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14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15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16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17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18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19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20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      </a:t>
            </a:r>
            <a:endParaRPr lang="en-CA" sz="3600" b="1" dirty="0" smtClean="0">
              <a:solidFill>
                <a:srgbClr val="361B00"/>
              </a:solidFill>
              <a:latin typeface="Sylfaen" pitchFamily="18" charset="0"/>
            </a:endParaRPr>
          </a:p>
          <a:p>
            <a:pPr marL="742950" indent="-742950" algn="just">
              <a:lnSpc>
                <a:spcPct val="200000"/>
              </a:lnSpc>
              <a:buFontTx/>
              <a:buAutoNum type="arabicPlain" startAt="21"/>
            </a:pP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22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23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24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25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26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27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28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29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</a:t>
            </a:r>
            <a:r>
              <a:rPr lang="en-CA" sz="3600" b="1" dirty="0">
                <a:solidFill>
                  <a:srgbClr val="361B00"/>
                </a:solidFill>
                <a:latin typeface="Sylfaen" pitchFamily="18" charset="0"/>
              </a:rPr>
              <a:t>30</a:t>
            </a:r>
          </a:p>
          <a:p>
            <a:pPr marL="742950" indent="-742950" algn="just">
              <a:lnSpc>
                <a:spcPct val="200000"/>
              </a:lnSpc>
              <a:buFontTx/>
              <a:buAutoNum type="arabicPlain" startAt="31"/>
            </a:pP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32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33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34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35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</a:t>
            </a:r>
            <a:r>
              <a:rPr lang="en-CA" sz="3600" b="1" dirty="0">
                <a:solidFill>
                  <a:srgbClr val="361B00"/>
                </a:solidFill>
                <a:latin typeface="Sylfaen" pitchFamily="18" charset="0"/>
              </a:rPr>
              <a:t>36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37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</a:t>
            </a:r>
            <a:r>
              <a:rPr lang="en-CA" sz="3600" b="1" dirty="0">
                <a:solidFill>
                  <a:srgbClr val="361B00"/>
                </a:solidFill>
                <a:latin typeface="Sylfaen" pitchFamily="18" charset="0"/>
              </a:rPr>
              <a:t>38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39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40</a:t>
            </a:r>
            <a:endParaRPr lang="en-CA" sz="3600" b="1" dirty="0">
              <a:solidFill>
                <a:srgbClr val="361B00"/>
              </a:solidFill>
              <a:latin typeface="Sylfaen" pitchFamily="18" charset="0"/>
            </a:endParaRPr>
          </a:p>
          <a:p>
            <a:pPr marL="742950" indent="-742950" algn="just">
              <a:lnSpc>
                <a:spcPct val="200000"/>
              </a:lnSpc>
            </a:pPr>
            <a:r>
              <a:rPr lang="en-CA" sz="3600" b="1" dirty="0">
                <a:solidFill>
                  <a:srgbClr val="361B00"/>
                </a:solidFill>
                <a:latin typeface="Sylfaen" pitchFamily="18" charset="0"/>
              </a:rPr>
              <a:t>41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42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43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44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45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46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</a:t>
            </a:r>
            <a:r>
              <a:rPr lang="en-CA" sz="3600" b="1" dirty="0">
                <a:solidFill>
                  <a:srgbClr val="361B00"/>
                </a:solidFill>
                <a:latin typeface="Sylfaen" pitchFamily="18" charset="0"/>
              </a:rPr>
              <a:t>47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48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</a:t>
            </a:r>
            <a:r>
              <a:rPr lang="ru-RU" sz="1400" b="1" dirty="0" smtClean="0">
                <a:solidFill>
                  <a:srgbClr val="361B00"/>
                </a:solidFill>
                <a:latin typeface="Sylfaen" pitchFamily="18" charset="0"/>
              </a:rPr>
              <a:t>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49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50</a:t>
            </a:r>
            <a:endParaRPr lang="en-CA" sz="3600" b="1" dirty="0">
              <a:solidFill>
                <a:srgbClr val="361B00"/>
              </a:solidFill>
              <a:latin typeface="Sylfaen" pitchFamily="18" charset="0"/>
            </a:endParaRPr>
          </a:p>
          <a:p>
            <a:pPr marL="742950" indent="-742950" algn="just"/>
            <a:endParaRPr lang="en-CA" sz="3600" b="1" dirty="0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 rot="2563439">
            <a:off x="1572684" y="552451"/>
            <a:ext cx="211667" cy="841375"/>
          </a:xfrm>
          <a:prstGeom prst="flowChartMerge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1187668" y="1111468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346" name="AutoShape 4"/>
          <p:cNvSpPr>
            <a:spLocks noChangeArrowheads="1"/>
          </p:cNvSpPr>
          <p:nvPr/>
        </p:nvSpPr>
        <p:spPr bwMode="auto">
          <a:xfrm rot="2563439">
            <a:off x="3706284" y="552451"/>
            <a:ext cx="211667" cy="841375"/>
          </a:xfrm>
          <a:prstGeom prst="flowChartMerge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4454634" y="1111468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2" name="Oval 31"/>
          <p:cNvSpPr/>
          <p:nvPr/>
        </p:nvSpPr>
        <p:spPr>
          <a:xfrm>
            <a:off x="6502400" y="1111468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3" name="Oval 32"/>
          <p:cNvSpPr/>
          <p:nvPr/>
        </p:nvSpPr>
        <p:spPr>
          <a:xfrm>
            <a:off x="8534400" y="1111468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4" name="Oval 33"/>
          <p:cNvSpPr/>
          <p:nvPr/>
        </p:nvSpPr>
        <p:spPr>
          <a:xfrm>
            <a:off x="10566398" y="1111467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         </a:t>
            </a:r>
            <a:endParaRPr lang="en-CA" dirty="0"/>
          </a:p>
        </p:txBody>
      </p:sp>
      <p:sp>
        <p:nvSpPr>
          <p:cNvPr id="35" name="Oval 34"/>
          <p:cNvSpPr/>
          <p:nvPr/>
        </p:nvSpPr>
        <p:spPr>
          <a:xfrm>
            <a:off x="4454634" y="2025868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6" name="Oval 35"/>
          <p:cNvSpPr/>
          <p:nvPr/>
        </p:nvSpPr>
        <p:spPr>
          <a:xfrm>
            <a:off x="2391102" y="2025868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7" name="Oval 36"/>
          <p:cNvSpPr/>
          <p:nvPr/>
        </p:nvSpPr>
        <p:spPr>
          <a:xfrm>
            <a:off x="2391102" y="4204136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8" name="Oval 37"/>
          <p:cNvSpPr/>
          <p:nvPr/>
        </p:nvSpPr>
        <p:spPr>
          <a:xfrm>
            <a:off x="10629464" y="3124200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9" name="Oval 38"/>
          <p:cNvSpPr/>
          <p:nvPr/>
        </p:nvSpPr>
        <p:spPr>
          <a:xfrm>
            <a:off x="8597464" y="3124200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0" name="Oval 39"/>
          <p:cNvSpPr/>
          <p:nvPr/>
        </p:nvSpPr>
        <p:spPr>
          <a:xfrm>
            <a:off x="6502400" y="3124200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1" name="Oval 40"/>
          <p:cNvSpPr/>
          <p:nvPr/>
        </p:nvSpPr>
        <p:spPr>
          <a:xfrm>
            <a:off x="4438868" y="3124200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2" name="Oval 41"/>
          <p:cNvSpPr/>
          <p:nvPr/>
        </p:nvSpPr>
        <p:spPr>
          <a:xfrm>
            <a:off x="2406868" y="3124200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3" name="Oval 42"/>
          <p:cNvSpPr/>
          <p:nvPr/>
        </p:nvSpPr>
        <p:spPr>
          <a:xfrm>
            <a:off x="10550634" y="2025868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4" name="Oval 43"/>
          <p:cNvSpPr/>
          <p:nvPr/>
        </p:nvSpPr>
        <p:spPr>
          <a:xfrm>
            <a:off x="8581698" y="2041634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5" name="Oval 44"/>
          <p:cNvSpPr/>
          <p:nvPr/>
        </p:nvSpPr>
        <p:spPr>
          <a:xfrm>
            <a:off x="6486634" y="2025868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10645230" y="4204136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0" name="Oval 29"/>
          <p:cNvSpPr/>
          <p:nvPr/>
        </p:nvSpPr>
        <p:spPr>
          <a:xfrm>
            <a:off x="8565932" y="4204136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6" name="Oval 45"/>
          <p:cNvSpPr/>
          <p:nvPr/>
        </p:nvSpPr>
        <p:spPr>
          <a:xfrm>
            <a:off x="6540936" y="4204136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7" name="Oval 46"/>
          <p:cNvSpPr/>
          <p:nvPr/>
        </p:nvSpPr>
        <p:spPr>
          <a:xfrm>
            <a:off x="4423102" y="4204136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8" name="Oval 47"/>
          <p:cNvSpPr/>
          <p:nvPr/>
        </p:nvSpPr>
        <p:spPr>
          <a:xfrm>
            <a:off x="8550166" y="5318234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9" name="Oval 48"/>
          <p:cNvSpPr/>
          <p:nvPr/>
        </p:nvSpPr>
        <p:spPr>
          <a:xfrm>
            <a:off x="6581230" y="5318234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0" name="Oval 49"/>
          <p:cNvSpPr/>
          <p:nvPr/>
        </p:nvSpPr>
        <p:spPr>
          <a:xfrm>
            <a:off x="4501932" y="5318234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1" name="Oval 50"/>
          <p:cNvSpPr/>
          <p:nvPr/>
        </p:nvSpPr>
        <p:spPr>
          <a:xfrm>
            <a:off x="2438400" y="5318234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3" name="Oval 52"/>
          <p:cNvSpPr/>
          <p:nvPr/>
        </p:nvSpPr>
        <p:spPr>
          <a:xfrm>
            <a:off x="10613698" y="5318234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4" name="Oval 53"/>
          <p:cNvSpPr/>
          <p:nvPr/>
        </p:nvSpPr>
        <p:spPr>
          <a:xfrm>
            <a:off x="7518400" y="3124200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5" name="Oval 54"/>
          <p:cNvSpPr/>
          <p:nvPr/>
        </p:nvSpPr>
        <p:spPr>
          <a:xfrm>
            <a:off x="1296272" y="3124200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6" name="Oval 55"/>
          <p:cNvSpPr/>
          <p:nvPr/>
        </p:nvSpPr>
        <p:spPr>
          <a:xfrm>
            <a:off x="5470634" y="2025868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7" name="Oval 56"/>
          <p:cNvSpPr/>
          <p:nvPr/>
        </p:nvSpPr>
        <p:spPr>
          <a:xfrm>
            <a:off x="9448800" y="1111468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8" name="Oval 57"/>
          <p:cNvSpPr/>
          <p:nvPr/>
        </p:nvSpPr>
        <p:spPr>
          <a:xfrm>
            <a:off x="5533698" y="5318234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9" name="Oval 58"/>
          <p:cNvSpPr/>
          <p:nvPr/>
        </p:nvSpPr>
        <p:spPr>
          <a:xfrm>
            <a:off x="9590694" y="4204136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0" name="Oval 59"/>
          <p:cNvSpPr/>
          <p:nvPr/>
        </p:nvSpPr>
        <p:spPr>
          <a:xfrm>
            <a:off x="3407102" y="4204136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367" name="AutoShape 31"/>
          <p:cNvSpPr>
            <a:spLocks noChangeArrowheads="1"/>
          </p:cNvSpPr>
          <p:nvPr/>
        </p:nvSpPr>
        <p:spPr bwMode="auto">
          <a:xfrm rot="2440839">
            <a:off x="5899151" y="565150"/>
            <a:ext cx="201083" cy="769938"/>
          </a:xfrm>
          <a:prstGeom prst="flowChartMerge">
            <a:avLst/>
          </a:prstGeom>
          <a:solidFill>
            <a:srgbClr val="00B050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6" name="Oval 65"/>
          <p:cNvSpPr/>
          <p:nvPr/>
        </p:nvSpPr>
        <p:spPr>
          <a:xfrm>
            <a:off x="5486400" y="3124200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7" name="Oval 66"/>
          <p:cNvSpPr/>
          <p:nvPr/>
        </p:nvSpPr>
        <p:spPr>
          <a:xfrm>
            <a:off x="5439102" y="4204136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370" name="AutoShape 34"/>
          <p:cNvSpPr>
            <a:spLocks noChangeArrowheads="1"/>
          </p:cNvSpPr>
          <p:nvPr/>
        </p:nvSpPr>
        <p:spPr bwMode="auto">
          <a:xfrm rot="2440839">
            <a:off x="7829551" y="565150"/>
            <a:ext cx="201083" cy="769938"/>
          </a:xfrm>
          <a:prstGeom prst="flowChartMerge">
            <a:avLst/>
          </a:prstGeom>
          <a:solidFill>
            <a:srgbClr val="808080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8" name="Oval 67"/>
          <p:cNvSpPr/>
          <p:nvPr/>
        </p:nvSpPr>
        <p:spPr>
          <a:xfrm>
            <a:off x="9597698" y="5318234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EA4A3-254A-43DA-8109-3363D2C689A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2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4.44444E-6 L 0.27066 0.0025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7066 0.00254 L 0.43732 0.0025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43732 0.00254 L 0.59566 0.00254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59566 0.00254 L 0.77066 0.002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75"/>
                            </p:stCondLst>
                            <p:childTnLst>
                              <p:par>
                                <p:cTn id="57" presetID="35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77066 0.00254 L 0.09566 0.13588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975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475"/>
                            </p:stCondLst>
                            <p:childTnLst>
                              <p:par>
                                <p:cTn id="67" presetID="63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9566 0.13588 L 0.27066 0.13588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975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475"/>
                            </p:stCondLst>
                            <p:childTnLst>
                              <p:par>
                                <p:cTn id="77" presetID="63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7066 0.13588 L 0.43733 0.13588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975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75"/>
                            </p:stCondLst>
                            <p:childTnLst>
                              <p:par>
                                <p:cTn id="87" presetID="63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43733 0.13588 L 0.604 0.13588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975"/>
                            </p:stCondLst>
                            <p:childTnLst>
                              <p:par>
                                <p:cTn id="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475"/>
                            </p:stCondLst>
                            <p:childTnLst>
                              <p:par>
                                <p:cTn id="97" presetID="63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60399 0.13588 L 0.76232 0.13588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975"/>
                            </p:stCondLst>
                            <p:childTnLst>
                              <p:par>
                                <p:cTn id="1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475"/>
                            </p:stCondLst>
                            <p:childTnLst>
                              <p:par>
                                <p:cTn id="107" presetID="35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76233 0.13588 L 0.104 0.29143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975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475"/>
                            </p:stCondLst>
                            <p:childTnLst>
                              <p:par>
                                <p:cTn id="117" presetID="63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0399 0.29143 L 0.27066 0.29143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975"/>
                            </p:stCondLst>
                            <p:childTnLst>
                              <p:par>
                                <p:cTn id="1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475"/>
                            </p:stCondLst>
                            <p:childTnLst>
                              <p:par>
                                <p:cTn id="127" presetID="63" presetClass="path" presetSubtype="0" accel="50000" decel="50000" fill="hold" grpId="1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7066 0.29143 L 0.43733 0.29143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975"/>
                            </p:stCondLst>
                            <p:childTnLst>
                              <p:par>
                                <p:cTn id="1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475"/>
                            </p:stCondLst>
                            <p:childTnLst>
                              <p:par>
                                <p:cTn id="137" presetID="63" presetClass="path" presetSubtype="0" accel="50000" decel="50000" fill="hold" grpId="1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43733 0.29143 L 0.604 0.29143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975"/>
                            </p:stCondLst>
                            <p:childTnLst>
                              <p:par>
                                <p:cTn id="1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475"/>
                            </p:stCondLst>
                            <p:childTnLst>
                              <p:par>
                                <p:cTn id="147" presetID="63" presetClass="path" presetSubtype="0" accel="50000" decel="50000" fill="hold" grpId="1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604 0.29143 L 0.76233 0.29143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975"/>
                            </p:stCondLst>
                            <p:childTnLst>
                              <p:par>
                                <p:cTn id="1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475"/>
                            </p:stCondLst>
                            <p:childTnLst>
                              <p:par>
                                <p:cTn id="157" presetID="35" presetClass="path" presetSubtype="0" accel="50000" decel="50000" fill="hold" grpId="1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76233 0.29143 L 0.104 0.4581 " pathEditMode="relative" rAng="0" ptsTypes="AA">
                                      <p:cBhvr>
                                        <p:cTn id="15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975"/>
                            </p:stCondLst>
                            <p:childTnLst>
                              <p:par>
                                <p:cTn id="1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475"/>
                            </p:stCondLst>
                            <p:childTnLst>
                              <p:par>
                                <p:cTn id="167" presetID="63" presetClass="path" presetSubtype="0" accel="50000" decel="50000" fill="hold" grpId="1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04 0.4581 L 0.27066 0.4581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975"/>
                            </p:stCondLst>
                            <p:childTnLst>
                              <p:par>
                                <p:cTn id="1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7475"/>
                            </p:stCondLst>
                            <p:childTnLst>
                              <p:par>
                                <p:cTn id="177" presetID="63" presetClass="path" presetSubtype="0" accel="50000" decel="50000" fill="hold" grpId="1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7066 0.4581 L 0.429 0.4581 " pathEditMode="relative" rAng="0" ptsTypes="AA">
                                      <p:cBhvr>
                                        <p:cTn id="17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7975"/>
                            </p:stCondLst>
                            <p:childTnLst>
                              <p:par>
                                <p:cTn id="1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8475"/>
                            </p:stCondLst>
                            <p:childTnLst>
                              <p:par>
                                <p:cTn id="187" presetID="63" presetClass="path" presetSubtype="0" accel="50000" decel="50000" fill="hold" grpId="1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429 0.4581 L 0.59566 0.4581 " pathEditMode="relative" rAng="0" ptsTypes="AA">
                                      <p:cBhvr>
                                        <p:cTn id="18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8975"/>
                            </p:stCondLst>
                            <p:childTnLst>
                              <p:par>
                                <p:cTn id="1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9475"/>
                            </p:stCondLst>
                            <p:childTnLst>
                              <p:par>
                                <p:cTn id="197" presetID="63" presetClass="path" presetSubtype="0" accel="50000" decel="50000" fill="hold" grpId="1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59566 0.4581 L 0.76233 0.4581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9975"/>
                            </p:stCondLst>
                            <p:childTnLst>
                              <p:par>
                                <p:cTn id="2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475"/>
                            </p:stCondLst>
                            <p:childTnLst>
                              <p:par>
                                <p:cTn id="207" presetID="35" presetClass="path" presetSubtype="0" accel="50000" decel="50000" fill="hold" grpId="19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76233 0.4581 L 0.10399 0.61366 " pathEditMode="relative" rAng="0" ptsTypes="AA">
                                      <p:cBhvr>
                                        <p:cTn id="20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975"/>
                            </p:stCondLst>
                            <p:childTnLst>
                              <p:par>
                                <p:cTn id="2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1475"/>
                            </p:stCondLst>
                            <p:childTnLst>
                              <p:par>
                                <p:cTn id="217" presetID="63" presetClass="path" presetSubtype="0" accel="50000" decel="50000" fill="hold" grpId="2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04 0.61366 L 0.279 0.61366 " pathEditMode="relative" rAng="0" ptsTypes="AA">
                                      <p:cBhvr>
                                        <p:cTn id="2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1975"/>
                            </p:stCondLst>
                            <p:childTnLst>
                              <p:par>
                                <p:cTn id="2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2475"/>
                            </p:stCondLst>
                            <p:childTnLst>
                              <p:par>
                                <p:cTn id="227" presetID="63" presetClass="path" presetSubtype="0" accel="50000" decel="50000" fill="hold" grpId="2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79 0.61366 L 0.44566 0.61366 " pathEditMode="relative" rAng="0" ptsTypes="AA">
                                      <p:cBhvr>
                                        <p:cTn id="22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2975"/>
                            </p:stCondLst>
                            <p:childTnLst>
                              <p:par>
                                <p:cTn id="2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3475"/>
                            </p:stCondLst>
                            <p:childTnLst>
                              <p:par>
                                <p:cTn id="237" presetID="63" presetClass="path" presetSubtype="0" accel="50000" decel="50000" fill="hold" grpId="2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44566 0.61366 L 0.61232 0.6136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3975"/>
                            </p:stCondLst>
                            <p:childTnLst>
                              <p:par>
                                <p:cTn id="2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4475"/>
                            </p:stCondLst>
                            <p:childTnLst>
                              <p:par>
                                <p:cTn id="247" presetID="63" presetClass="path" presetSubtype="0" accel="50000" decel="50000" fill="hold" grpId="2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61233 0.61366 L 0.77066 0.6136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4975"/>
                            </p:stCondLst>
                            <p:childTnLst>
                              <p:par>
                                <p:cTn id="2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475"/>
                            </p:stCondLst>
                            <p:childTnLst>
                              <p:par>
                                <p:cTn id="257" presetID="31" presetClass="exit" presetSubtype="0" fill="hold" grpId="2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1.85185E-6 L 0.49566 0.00254 " pathEditMode="relative" rAng="0" ptsTypes="AA">
                                      <p:cBhvr>
                                        <p:cTn id="27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500"/>
                            </p:stCondLst>
                            <p:childTnLst>
                              <p:par>
                                <p:cTn id="28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49566 0.00254 L 0.16233 0.13588 " pathEditMode="relative" rAng="0" ptsTypes="AA">
                                      <p:cBhvr>
                                        <p:cTn id="28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500"/>
                            </p:stCondLst>
                            <p:childTnLst>
                              <p:par>
                                <p:cTn id="2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000"/>
                            </p:stCondLst>
                            <p:childTnLst>
                              <p:par>
                                <p:cTn id="29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6233 0.13588 L -0.16267 0.29143 " pathEditMode="relative" rAng="0" ptsTypes="AA">
                                      <p:cBhvr>
                                        <p:cTn id="29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4000"/>
                            </p:stCondLst>
                            <p:childTnLst>
                              <p:par>
                                <p:cTn id="2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500"/>
                            </p:stCondLst>
                            <p:childTnLst>
                              <p:par>
                                <p:cTn id="301" presetID="49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6267 0.29143 L 0.33733 0.29143 " pathEditMode="relative" rAng="0" ptsTypes="AA">
                                      <p:cBhvr>
                                        <p:cTn id="30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500"/>
                            </p:stCondLst>
                            <p:childTnLst>
                              <p:par>
                                <p:cTn id="3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33733 0.29143 L -0.00434 0.4581 " pathEditMode="relative" rAng="0" ptsTypes="AA">
                                      <p:cBhvr>
                                        <p:cTn id="31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7000"/>
                            </p:stCondLst>
                            <p:childTnLst>
                              <p:par>
                                <p:cTn id="3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7500"/>
                            </p:stCondLst>
                            <p:childTnLst>
                              <p:par>
                                <p:cTn id="321" presetID="49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434 0.4581 L 0.49566 0.4581 " pathEditMode="relative" rAng="0" ptsTypes="AA">
                                      <p:cBhvr>
                                        <p:cTn id="32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8500"/>
                            </p:stCondLst>
                            <p:childTnLst>
                              <p:par>
                                <p:cTn id="3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31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49566 0.4581 L 0.17066 0.61366 " pathEditMode="relative" rAng="0" ptsTypes="AA">
                                      <p:cBhvr>
                                        <p:cTn id="33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1" presetID="31" presetClass="exit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834 0.00601 L -0.00868 0.28981 " pathEditMode="relative" rAng="0" ptsTypes="AA">
                                      <p:cBhvr>
                                        <p:cTn id="356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00"/>
                            </p:stCondLst>
                            <p:childTnLst>
                              <p:par>
                                <p:cTn id="3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500"/>
                            </p:stCondLst>
                            <p:childTnLst>
                              <p:par>
                                <p:cTn id="36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868 0.28981 L -0.00868 0.45046 " pathEditMode="relative" rAng="0" ptsTypes="AA">
                                      <p:cBhvr>
                                        <p:cTn id="366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3000"/>
                            </p:stCondLst>
                            <p:childTnLst>
                              <p:par>
                                <p:cTn id="375" presetID="3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1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1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778E-6 4.07407E-6 L 0.16632 0.61713 " pathEditMode="relative" rAng="0" ptsTypes="AA">
                                      <p:cBhvr>
                                        <p:cTn id="390" dur="1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00"/>
                            </p:stCondLst>
                            <p:childTnLst>
                              <p:par>
                                <p:cTn id="3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9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0" grpId="1" animBg="1"/>
      <p:bldP spid="24580" grpId="2" animBg="1"/>
      <p:bldP spid="24580" grpId="3" animBg="1"/>
      <p:bldP spid="24580" grpId="4" animBg="1"/>
      <p:bldP spid="24580" grpId="5" animBg="1"/>
      <p:bldP spid="24580" grpId="6" animBg="1"/>
      <p:bldP spid="24580" grpId="7" animBg="1"/>
      <p:bldP spid="24580" grpId="8" animBg="1"/>
      <p:bldP spid="24580" grpId="9" animBg="1"/>
      <p:bldP spid="24580" grpId="10" animBg="1"/>
      <p:bldP spid="24580" grpId="11" animBg="1"/>
      <p:bldP spid="24580" grpId="12" animBg="1"/>
      <p:bldP spid="24580" grpId="13" animBg="1"/>
      <p:bldP spid="24580" grpId="14" animBg="1"/>
      <p:bldP spid="24580" grpId="15" animBg="1"/>
      <p:bldP spid="24580" grpId="16" animBg="1"/>
      <p:bldP spid="24580" grpId="17" animBg="1"/>
      <p:bldP spid="24580" grpId="18" animBg="1"/>
      <p:bldP spid="24580" grpId="19" animBg="1"/>
      <p:bldP spid="24580" grpId="20" animBg="1"/>
      <p:bldP spid="24580" grpId="21" animBg="1"/>
      <p:bldP spid="24580" grpId="22" animBg="1"/>
      <p:bldP spid="24580" grpId="23" animBg="1"/>
      <p:bldP spid="24580" grpId="24" animBg="1"/>
      <p:bldP spid="24580" grpId="25" animBg="1"/>
      <p:bldP spid="6" grpId="0" animBg="1"/>
      <p:bldP spid="14346" grpId="0" animBg="1"/>
      <p:bldP spid="14346" grpId="1" animBg="1"/>
      <p:bldP spid="14346" grpId="2" animBg="1"/>
      <p:bldP spid="14346" grpId="3" animBg="1"/>
      <p:bldP spid="14346" grpId="4" animBg="1"/>
      <p:bldP spid="14346" grpId="5" animBg="1"/>
      <p:bldP spid="14346" grpId="6" animBg="1"/>
      <p:bldP spid="14346" grpId="7" animBg="1"/>
      <p:bldP spid="14346" grpId="8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9" grpId="0" animBg="1"/>
      <p:bldP spid="3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14367" grpId="0" animBg="1"/>
      <p:bldP spid="14367" grpId="1" animBg="1"/>
      <p:bldP spid="14367" grpId="2" animBg="1"/>
      <p:bldP spid="14367" grpId="3" animBg="1"/>
      <p:bldP spid="66" grpId="0" animBg="1"/>
      <p:bldP spid="67" grpId="0" animBg="1"/>
      <p:bldP spid="14370" grpId="0" animBg="1"/>
      <p:bldP spid="14370" grpId="1" animBg="1"/>
      <p:bldP spid="14370" grpId="2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4" descr="C:\Users\naira\Desktop\My documents\mat-nkar\Ramki\svitolk124յ.jpg"/>
          <p:cNvPicPr>
            <a:picLocks noChangeAspect="1" noChangeArrowheads="1"/>
          </p:cNvPicPr>
          <p:nvPr/>
        </p:nvPicPr>
        <p:blipFill>
          <a:blip r:embed="rId2" cstate="print">
            <a:lum bright="2000" contrast="-8000"/>
          </a:blip>
          <a:srcRect t="2025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117600" y="914400"/>
            <a:ext cx="10160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just">
              <a:buFontTx/>
              <a:buAutoNum type="arabicPlain"/>
            </a:pP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2  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3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  4 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5 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6  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7  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8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 9 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10</a:t>
            </a:r>
          </a:p>
          <a:p>
            <a:pPr marL="742950" indent="-742950" algn="just">
              <a:lnSpc>
                <a:spcPct val="200000"/>
              </a:lnSpc>
              <a:buFontTx/>
              <a:buAutoNum type="arabicPlain" startAt="11"/>
            </a:pP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12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13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14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15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16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17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18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19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20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      </a:t>
            </a:r>
            <a:endParaRPr lang="en-CA" sz="3600" b="1" dirty="0" smtClean="0">
              <a:solidFill>
                <a:srgbClr val="361B00"/>
              </a:solidFill>
              <a:latin typeface="Sylfaen" pitchFamily="18" charset="0"/>
            </a:endParaRPr>
          </a:p>
          <a:p>
            <a:pPr marL="742950" indent="-742950" algn="just">
              <a:lnSpc>
                <a:spcPct val="200000"/>
              </a:lnSpc>
              <a:buFontTx/>
              <a:buAutoNum type="arabicPlain" startAt="21"/>
            </a:pP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22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23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24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25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26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27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28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29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</a:t>
            </a:r>
            <a:r>
              <a:rPr lang="en-CA" sz="3600" b="1" dirty="0">
                <a:solidFill>
                  <a:srgbClr val="361B00"/>
                </a:solidFill>
                <a:latin typeface="Sylfaen" pitchFamily="18" charset="0"/>
              </a:rPr>
              <a:t>30</a:t>
            </a:r>
          </a:p>
          <a:p>
            <a:pPr marL="742950" indent="-742950" algn="just">
              <a:lnSpc>
                <a:spcPct val="200000"/>
              </a:lnSpc>
              <a:buFontTx/>
              <a:buAutoNum type="arabicPlain" startAt="31"/>
            </a:pP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32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33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34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35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</a:t>
            </a:r>
            <a:r>
              <a:rPr lang="en-CA" sz="3600" b="1" dirty="0">
                <a:solidFill>
                  <a:srgbClr val="361B00"/>
                </a:solidFill>
                <a:latin typeface="Sylfaen" pitchFamily="18" charset="0"/>
              </a:rPr>
              <a:t>36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37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</a:t>
            </a:r>
            <a:r>
              <a:rPr lang="en-CA" sz="3600" b="1" dirty="0">
                <a:solidFill>
                  <a:srgbClr val="361B00"/>
                </a:solidFill>
                <a:latin typeface="Sylfaen" pitchFamily="18" charset="0"/>
              </a:rPr>
              <a:t>38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39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40</a:t>
            </a:r>
            <a:endParaRPr lang="en-CA" sz="3600" b="1" dirty="0">
              <a:solidFill>
                <a:srgbClr val="361B00"/>
              </a:solidFill>
              <a:latin typeface="Sylfaen" pitchFamily="18" charset="0"/>
            </a:endParaRPr>
          </a:p>
          <a:p>
            <a:pPr marL="742950" indent="-742950" algn="just">
              <a:lnSpc>
                <a:spcPct val="200000"/>
              </a:lnSpc>
            </a:pPr>
            <a:r>
              <a:rPr lang="en-CA" sz="3600" b="1" dirty="0">
                <a:solidFill>
                  <a:srgbClr val="361B00"/>
                </a:solidFill>
                <a:latin typeface="Sylfaen" pitchFamily="18" charset="0"/>
              </a:rPr>
              <a:t>41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42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43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44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45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46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</a:t>
            </a:r>
            <a:r>
              <a:rPr lang="en-CA" sz="3600" b="1" dirty="0">
                <a:solidFill>
                  <a:srgbClr val="361B00"/>
                </a:solidFill>
                <a:latin typeface="Sylfaen" pitchFamily="18" charset="0"/>
              </a:rPr>
              <a:t>47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48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</a:t>
            </a:r>
            <a:r>
              <a:rPr lang="ru-RU" sz="1400" b="1" dirty="0" smtClean="0">
                <a:solidFill>
                  <a:srgbClr val="361B00"/>
                </a:solidFill>
                <a:latin typeface="Sylfaen" pitchFamily="18" charset="0"/>
              </a:rPr>
              <a:t>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49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50</a:t>
            </a:r>
            <a:endParaRPr lang="en-CA" sz="3600" b="1" dirty="0">
              <a:solidFill>
                <a:srgbClr val="361B00"/>
              </a:solidFill>
              <a:latin typeface="Sylfaen" pitchFamily="18" charset="0"/>
            </a:endParaRPr>
          </a:p>
          <a:p>
            <a:pPr marL="742950" indent="-742950" algn="just"/>
            <a:endParaRPr lang="en-CA" sz="3600" b="1" dirty="0"/>
          </a:p>
        </p:txBody>
      </p:sp>
      <p:sp>
        <p:nvSpPr>
          <p:cNvPr id="6" name="Oval 5"/>
          <p:cNvSpPr/>
          <p:nvPr/>
        </p:nvSpPr>
        <p:spPr>
          <a:xfrm>
            <a:off x="1187668" y="1111468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4454634" y="1111468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2" name="Oval 31"/>
          <p:cNvSpPr/>
          <p:nvPr/>
        </p:nvSpPr>
        <p:spPr>
          <a:xfrm>
            <a:off x="6502400" y="1111468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3" name="Oval 32"/>
          <p:cNvSpPr/>
          <p:nvPr/>
        </p:nvSpPr>
        <p:spPr>
          <a:xfrm>
            <a:off x="8534400" y="1111468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4" name="Oval 33"/>
          <p:cNvSpPr/>
          <p:nvPr/>
        </p:nvSpPr>
        <p:spPr>
          <a:xfrm>
            <a:off x="10566398" y="1111467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         </a:t>
            </a:r>
            <a:endParaRPr lang="en-CA" dirty="0"/>
          </a:p>
        </p:txBody>
      </p:sp>
      <p:sp>
        <p:nvSpPr>
          <p:cNvPr id="35" name="Oval 34"/>
          <p:cNvSpPr/>
          <p:nvPr/>
        </p:nvSpPr>
        <p:spPr>
          <a:xfrm>
            <a:off x="4454634" y="2025868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6" name="Oval 35"/>
          <p:cNvSpPr/>
          <p:nvPr/>
        </p:nvSpPr>
        <p:spPr>
          <a:xfrm>
            <a:off x="2391102" y="2025868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7" name="Oval 36"/>
          <p:cNvSpPr/>
          <p:nvPr/>
        </p:nvSpPr>
        <p:spPr>
          <a:xfrm>
            <a:off x="2391102" y="4204136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8" name="Oval 37"/>
          <p:cNvSpPr/>
          <p:nvPr/>
        </p:nvSpPr>
        <p:spPr>
          <a:xfrm>
            <a:off x="10629464" y="3124200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9" name="Oval 38"/>
          <p:cNvSpPr/>
          <p:nvPr/>
        </p:nvSpPr>
        <p:spPr>
          <a:xfrm>
            <a:off x="8597464" y="3124200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0" name="Oval 39"/>
          <p:cNvSpPr/>
          <p:nvPr/>
        </p:nvSpPr>
        <p:spPr>
          <a:xfrm>
            <a:off x="6502400" y="3124200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1" name="Oval 40"/>
          <p:cNvSpPr/>
          <p:nvPr/>
        </p:nvSpPr>
        <p:spPr>
          <a:xfrm>
            <a:off x="4438868" y="3124200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2" name="Oval 41"/>
          <p:cNvSpPr/>
          <p:nvPr/>
        </p:nvSpPr>
        <p:spPr>
          <a:xfrm>
            <a:off x="2406868" y="3124200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3" name="Oval 42"/>
          <p:cNvSpPr/>
          <p:nvPr/>
        </p:nvSpPr>
        <p:spPr>
          <a:xfrm>
            <a:off x="10550634" y="2025868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4" name="Oval 43"/>
          <p:cNvSpPr/>
          <p:nvPr/>
        </p:nvSpPr>
        <p:spPr>
          <a:xfrm>
            <a:off x="8581698" y="2041634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5" name="Oval 44"/>
          <p:cNvSpPr/>
          <p:nvPr/>
        </p:nvSpPr>
        <p:spPr>
          <a:xfrm>
            <a:off x="6486634" y="2025868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10645230" y="4204136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0" name="Oval 29"/>
          <p:cNvSpPr/>
          <p:nvPr/>
        </p:nvSpPr>
        <p:spPr>
          <a:xfrm>
            <a:off x="8565932" y="4204136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6" name="Oval 45"/>
          <p:cNvSpPr/>
          <p:nvPr/>
        </p:nvSpPr>
        <p:spPr>
          <a:xfrm>
            <a:off x="6540936" y="4204136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7" name="Oval 46"/>
          <p:cNvSpPr/>
          <p:nvPr/>
        </p:nvSpPr>
        <p:spPr>
          <a:xfrm>
            <a:off x="4423102" y="4204136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8" name="Oval 47"/>
          <p:cNvSpPr/>
          <p:nvPr/>
        </p:nvSpPr>
        <p:spPr>
          <a:xfrm>
            <a:off x="8550166" y="5318234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9" name="Oval 48"/>
          <p:cNvSpPr/>
          <p:nvPr/>
        </p:nvSpPr>
        <p:spPr>
          <a:xfrm>
            <a:off x="6581230" y="5318234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0" name="Oval 49"/>
          <p:cNvSpPr/>
          <p:nvPr/>
        </p:nvSpPr>
        <p:spPr>
          <a:xfrm>
            <a:off x="4501932" y="5318234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1" name="Oval 50"/>
          <p:cNvSpPr/>
          <p:nvPr/>
        </p:nvSpPr>
        <p:spPr>
          <a:xfrm>
            <a:off x="2438400" y="5318234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3" name="Oval 52"/>
          <p:cNvSpPr/>
          <p:nvPr/>
        </p:nvSpPr>
        <p:spPr>
          <a:xfrm>
            <a:off x="10613698" y="5318234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4" name="Oval 53"/>
          <p:cNvSpPr/>
          <p:nvPr/>
        </p:nvSpPr>
        <p:spPr>
          <a:xfrm>
            <a:off x="7518400" y="3124200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5" name="Oval 54"/>
          <p:cNvSpPr/>
          <p:nvPr/>
        </p:nvSpPr>
        <p:spPr>
          <a:xfrm>
            <a:off x="1296272" y="3124200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6" name="Oval 55"/>
          <p:cNvSpPr/>
          <p:nvPr/>
        </p:nvSpPr>
        <p:spPr>
          <a:xfrm>
            <a:off x="5470634" y="2025868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7" name="Oval 56"/>
          <p:cNvSpPr/>
          <p:nvPr/>
        </p:nvSpPr>
        <p:spPr>
          <a:xfrm>
            <a:off x="9448800" y="1111468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8" name="Oval 57"/>
          <p:cNvSpPr/>
          <p:nvPr/>
        </p:nvSpPr>
        <p:spPr>
          <a:xfrm>
            <a:off x="5533698" y="5318234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9" name="Oval 58"/>
          <p:cNvSpPr/>
          <p:nvPr/>
        </p:nvSpPr>
        <p:spPr>
          <a:xfrm>
            <a:off x="9590694" y="4204136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0" name="Oval 59"/>
          <p:cNvSpPr/>
          <p:nvPr/>
        </p:nvSpPr>
        <p:spPr>
          <a:xfrm>
            <a:off x="3407102" y="4204136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6" name="Oval 65"/>
          <p:cNvSpPr/>
          <p:nvPr/>
        </p:nvSpPr>
        <p:spPr>
          <a:xfrm>
            <a:off x="5486400" y="3124200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7" name="Oval 66"/>
          <p:cNvSpPr/>
          <p:nvPr/>
        </p:nvSpPr>
        <p:spPr>
          <a:xfrm>
            <a:off x="5439102" y="4204136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8" name="Oval 67"/>
          <p:cNvSpPr/>
          <p:nvPr/>
        </p:nvSpPr>
        <p:spPr>
          <a:xfrm>
            <a:off x="9597698" y="5318234"/>
            <a:ext cx="288000" cy="288000"/>
          </a:xfrm>
          <a:prstGeom prst="ellipse">
            <a:avLst/>
          </a:prstGeom>
          <a:solidFill>
            <a:srgbClr val="FFFFBD"/>
          </a:solidFill>
          <a:ln>
            <a:solidFill>
              <a:srgbClr val="452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EA4A3-254A-43DA-8109-3363D2C689A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011222" y="42038"/>
            <a:ext cx="6069724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3200" b="1" dirty="0">
                <a:solidFill>
                  <a:srgbClr val="663300"/>
                </a:solidFill>
                <a:latin typeface="Sylfaen" pitchFamily="18" charset="0"/>
              </a:rPr>
              <a:t>ԷՐԱՏՈՍԹԵՆԵՍԻ  </a:t>
            </a:r>
            <a:r>
              <a:rPr lang="ru-RU" sz="3200" b="1" dirty="0" smtClean="0">
                <a:solidFill>
                  <a:srgbClr val="663300"/>
                </a:solidFill>
                <a:latin typeface="Sylfaen" pitchFamily="18" charset="0"/>
              </a:rPr>
              <a:t> </a:t>
            </a:r>
            <a:r>
              <a:rPr lang="en-CA" sz="3200" b="1" dirty="0" smtClean="0">
                <a:solidFill>
                  <a:srgbClr val="663300"/>
                </a:solidFill>
                <a:latin typeface="Sylfaen" pitchFamily="18" charset="0"/>
              </a:rPr>
              <a:t>ՄԱՂԸ</a:t>
            </a:r>
            <a:endParaRPr lang="en-CA" sz="3200" b="1" dirty="0">
              <a:solidFill>
                <a:srgbClr val="663300"/>
              </a:solidFill>
              <a:latin typeface="Sylfaen" pitchFamily="18" charset="0"/>
            </a:endParaRPr>
          </a:p>
        </p:txBody>
      </p:sp>
      <p:sp>
        <p:nvSpPr>
          <p:cNvPr id="62" name="TextBox 2"/>
          <p:cNvSpPr txBox="1">
            <a:spLocks noChangeArrowheads="1"/>
          </p:cNvSpPr>
          <p:nvPr/>
        </p:nvSpPr>
        <p:spPr bwMode="auto">
          <a:xfrm>
            <a:off x="1117600" y="914400"/>
            <a:ext cx="10464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/>
            <a:r>
              <a:rPr lang="en-CA" sz="3600" b="1" dirty="0">
                <a:solidFill>
                  <a:srgbClr val="361B00"/>
                </a:solidFill>
                <a:latin typeface="Sylfaen" pitchFamily="18" charset="0"/>
              </a:rPr>
              <a:t>     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 </a:t>
            </a:r>
            <a:r>
              <a:rPr lang="en-CA" sz="3600" b="1" dirty="0" smtClean="0">
                <a:solidFill>
                  <a:srgbClr val="008000"/>
                </a:solidFill>
                <a:latin typeface="Sylfaen" pitchFamily="18" charset="0"/>
              </a:rPr>
              <a:t>2</a:t>
            </a:r>
            <a:r>
              <a:rPr lang="en-CA" sz="3600" b="1" dirty="0" smtClean="0">
                <a:solidFill>
                  <a:srgbClr val="C00000"/>
                </a:solidFill>
                <a:latin typeface="Sylfaen" pitchFamily="18" charset="0"/>
              </a:rPr>
              <a:t>    </a:t>
            </a:r>
            <a:r>
              <a:rPr lang="ru-RU" sz="3600" b="1" dirty="0" smtClean="0">
                <a:solidFill>
                  <a:srgbClr val="C00000"/>
                </a:solidFill>
                <a:latin typeface="Sylfaen" pitchFamily="18" charset="0"/>
              </a:rPr>
              <a:t>  </a:t>
            </a:r>
            <a:r>
              <a:rPr lang="en-CA" sz="3600" b="1" dirty="0" smtClean="0">
                <a:solidFill>
                  <a:srgbClr val="C00000"/>
                </a:solidFill>
                <a:latin typeface="Sylfaen" pitchFamily="18" charset="0"/>
              </a:rPr>
              <a:t>3 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 </a:t>
            </a:r>
            <a:r>
              <a:rPr lang="en-CA" sz="3600" b="1" dirty="0" smtClean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en-CA" sz="3600" b="1" dirty="0">
                <a:solidFill>
                  <a:srgbClr val="C00000"/>
                </a:solidFill>
                <a:latin typeface="Sylfaen" pitchFamily="18" charset="0"/>
              </a:rPr>
              <a:t>5    </a:t>
            </a:r>
            <a:r>
              <a:rPr lang="ru-RU" sz="3600" b="1" dirty="0" smtClean="0">
                <a:solidFill>
                  <a:srgbClr val="C00000"/>
                </a:solidFill>
                <a:latin typeface="Sylfaen" pitchFamily="18" charset="0"/>
              </a:rPr>
              <a:t>   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    </a:t>
            </a:r>
            <a:r>
              <a:rPr lang="en-CA" sz="3600" b="1" dirty="0" smtClean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en-CA" sz="3600" b="1" dirty="0">
                <a:solidFill>
                  <a:srgbClr val="C00000"/>
                </a:solidFill>
                <a:latin typeface="Sylfaen" pitchFamily="18" charset="0"/>
              </a:rPr>
              <a:t>7</a:t>
            </a:r>
            <a:endParaRPr lang="en-CA" sz="3600" b="1" dirty="0">
              <a:solidFill>
                <a:srgbClr val="361B00"/>
              </a:solidFill>
              <a:latin typeface="Sylfaen" pitchFamily="18" charset="0"/>
            </a:endParaRPr>
          </a:p>
          <a:p>
            <a:pPr marL="742950" indent="-742950">
              <a:lnSpc>
                <a:spcPct val="200000"/>
              </a:lnSpc>
            </a:pPr>
            <a:r>
              <a:rPr lang="en-CA" sz="3600" b="1" dirty="0" smtClean="0">
                <a:solidFill>
                  <a:srgbClr val="C00000"/>
                </a:solidFill>
                <a:latin typeface="Sylfaen" pitchFamily="18" charset="0"/>
              </a:rPr>
              <a:t>11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  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>
                <a:solidFill>
                  <a:srgbClr val="C00000"/>
                </a:solidFill>
                <a:latin typeface="Sylfaen" pitchFamily="18" charset="0"/>
              </a:rPr>
              <a:t>13 </a:t>
            </a:r>
            <a:r>
              <a:rPr lang="en-CA" sz="3600" b="1" dirty="0">
                <a:solidFill>
                  <a:srgbClr val="361B00"/>
                </a:solidFill>
                <a:latin typeface="Sylfaen" pitchFamily="18" charset="0"/>
              </a:rPr>
              <a:t>         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      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       </a:t>
            </a:r>
            <a:r>
              <a:rPr lang="en-CA" sz="3600" b="1" dirty="0">
                <a:solidFill>
                  <a:srgbClr val="C00000"/>
                </a:solidFill>
                <a:latin typeface="Sylfaen" pitchFamily="18" charset="0"/>
              </a:rPr>
              <a:t>17</a:t>
            </a:r>
            <a:r>
              <a:rPr lang="en-CA" sz="3600" b="1" dirty="0">
                <a:solidFill>
                  <a:srgbClr val="361B00"/>
                </a:solidFill>
                <a:latin typeface="Sylfaen" pitchFamily="18" charset="0"/>
              </a:rPr>
              <a:t>   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>
                <a:solidFill>
                  <a:srgbClr val="C00000"/>
                </a:solidFill>
                <a:latin typeface="Sylfaen" pitchFamily="18" charset="0"/>
              </a:rPr>
              <a:t>19</a:t>
            </a:r>
            <a:r>
              <a:rPr lang="en-CA" sz="3600" b="1" dirty="0">
                <a:solidFill>
                  <a:srgbClr val="361B00"/>
                </a:solidFill>
                <a:latin typeface="Sylfaen" pitchFamily="18" charset="0"/>
              </a:rPr>
              <a:t>    </a:t>
            </a:r>
          </a:p>
          <a:p>
            <a:pPr marL="742950" indent="-742950">
              <a:lnSpc>
                <a:spcPct val="200000"/>
              </a:lnSpc>
            </a:pPr>
            <a:r>
              <a:rPr lang="en-CA" sz="3600" b="1" dirty="0">
                <a:solidFill>
                  <a:srgbClr val="361B00"/>
                </a:solidFill>
                <a:latin typeface="Sylfaen" pitchFamily="18" charset="0"/>
              </a:rPr>
              <a:t>       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 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>
                <a:solidFill>
                  <a:srgbClr val="C00000"/>
                </a:solidFill>
                <a:latin typeface="Sylfaen" pitchFamily="18" charset="0"/>
              </a:rPr>
              <a:t>23</a:t>
            </a:r>
            <a:r>
              <a:rPr lang="en-CA" sz="3600" b="1" dirty="0">
                <a:solidFill>
                  <a:srgbClr val="361B00"/>
                </a:solidFill>
                <a:latin typeface="Sylfaen" pitchFamily="18" charset="0"/>
              </a:rPr>
              <a:t>                         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            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 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</a:t>
            </a:r>
            <a:r>
              <a:rPr lang="en-CA" sz="3600" b="1" dirty="0" smtClean="0">
                <a:solidFill>
                  <a:srgbClr val="C00000"/>
                </a:solidFill>
                <a:latin typeface="Sylfaen" pitchFamily="18" charset="0"/>
              </a:rPr>
              <a:t>29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</a:t>
            </a:r>
            <a:endParaRPr lang="en-CA" sz="3600" b="1" dirty="0">
              <a:solidFill>
                <a:srgbClr val="361B00"/>
              </a:solidFill>
              <a:latin typeface="Sylfaen" pitchFamily="18" charset="0"/>
            </a:endParaRPr>
          </a:p>
          <a:p>
            <a:pPr marL="742950" indent="-742950">
              <a:lnSpc>
                <a:spcPct val="200000"/>
              </a:lnSpc>
            </a:pPr>
            <a:r>
              <a:rPr lang="en-CA" sz="3600" b="1" dirty="0">
                <a:solidFill>
                  <a:srgbClr val="C00000"/>
                </a:solidFill>
                <a:latin typeface="Sylfaen" pitchFamily="18" charset="0"/>
              </a:rPr>
              <a:t>31</a:t>
            </a:r>
            <a:r>
              <a:rPr lang="en-CA" sz="3600" b="1" dirty="0">
                <a:solidFill>
                  <a:srgbClr val="361B00"/>
                </a:solidFill>
                <a:latin typeface="Sylfaen" pitchFamily="18" charset="0"/>
              </a:rPr>
              <a:t>  </a:t>
            </a:r>
            <a:r>
              <a:rPr lang="en-CA" sz="3600" b="1" dirty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en-CA" sz="3600" b="1" dirty="0">
                <a:solidFill>
                  <a:srgbClr val="361B00"/>
                </a:solidFill>
                <a:latin typeface="Sylfaen" pitchFamily="18" charset="0"/>
              </a:rPr>
              <a:t>                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            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          </a:t>
            </a:r>
            <a:r>
              <a:rPr lang="en-CA" sz="3600" b="1" dirty="0">
                <a:solidFill>
                  <a:srgbClr val="C00000"/>
                </a:solidFill>
                <a:latin typeface="Sylfaen" pitchFamily="18" charset="0"/>
              </a:rPr>
              <a:t>37</a:t>
            </a:r>
            <a:r>
              <a:rPr lang="en-CA" sz="3600" b="1" dirty="0">
                <a:solidFill>
                  <a:srgbClr val="361B00"/>
                </a:solidFill>
                <a:latin typeface="Sylfaen" pitchFamily="18" charset="0"/>
              </a:rPr>
              <a:t>  </a:t>
            </a:r>
          </a:p>
          <a:p>
            <a:pPr marL="742950" indent="-742950">
              <a:lnSpc>
                <a:spcPct val="200000"/>
              </a:lnSpc>
            </a:pPr>
            <a:r>
              <a:rPr lang="en-CA" sz="3600" b="1" dirty="0">
                <a:solidFill>
                  <a:srgbClr val="C00000"/>
                </a:solidFill>
                <a:latin typeface="Sylfaen" pitchFamily="18" charset="0"/>
              </a:rPr>
              <a:t>41</a:t>
            </a:r>
            <a:r>
              <a:rPr lang="en-CA" sz="3600" b="1" dirty="0">
                <a:solidFill>
                  <a:srgbClr val="361B00"/>
                </a:solidFill>
                <a:latin typeface="Sylfaen" pitchFamily="18" charset="0"/>
              </a:rPr>
              <a:t>   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 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  </a:t>
            </a:r>
            <a:r>
              <a:rPr lang="en-CA" sz="3600" b="1" dirty="0">
                <a:solidFill>
                  <a:srgbClr val="C00000"/>
                </a:solidFill>
                <a:latin typeface="Sylfaen" pitchFamily="18" charset="0"/>
              </a:rPr>
              <a:t>43</a:t>
            </a:r>
            <a:r>
              <a:rPr lang="en-CA" sz="3600" b="1" dirty="0">
                <a:solidFill>
                  <a:srgbClr val="361B00"/>
                </a:solidFill>
                <a:latin typeface="Sylfaen" pitchFamily="18" charset="0"/>
              </a:rPr>
              <a:t>             </a:t>
            </a:r>
            <a:r>
              <a:rPr lang="ru-RU" sz="3600" b="1" dirty="0" smtClean="0">
                <a:solidFill>
                  <a:srgbClr val="361B00"/>
                </a:solidFill>
                <a:latin typeface="Sylfaen" pitchFamily="18" charset="0"/>
              </a:rPr>
              <a:t>            </a:t>
            </a:r>
            <a:r>
              <a:rPr lang="en-CA" sz="3600" b="1" dirty="0" smtClean="0">
                <a:solidFill>
                  <a:srgbClr val="361B00"/>
                </a:solidFill>
                <a:latin typeface="Sylfaen" pitchFamily="18" charset="0"/>
              </a:rPr>
              <a:t>       </a:t>
            </a:r>
            <a:r>
              <a:rPr lang="en-CA" sz="3600" b="1" dirty="0">
                <a:solidFill>
                  <a:srgbClr val="C00000"/>
                </a:solidFill>
                <a:latin typeface="Sylfaen" pitchFamily="18" charset="0"/>
              </a:rPr>
              <a:t>47</a:t>
            </a:r>
            <a:endParaRPr lang="en-CA" sz="3600" b="1" dirty="0">
              <a:solidFill>
                <a:srgbClr val="361B00"/>
              </a:solidFill>
              <a:latin typeface="Sylfaen" pitchFamily="18" charset="0"/>
            </a:endParaRPr>
          </a:p>
          <a:p>
            <a:pPr marL="742950" indent="-742950"/>
            <a:endParaRPr lang="en-CA" sz="3600" b="1" dirty="0">
              <a:latin typeface="Sylfae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61" grpId="0" animBg="1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8000" y="304800"/>
          <a:ext cx="5384802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7467"/>
                <a:gridCol w="897467"/>
                <a:gridCol w="897467"/>
                <a:gridCol w="897467"/>
                <a:gridCol w="897467"/>
                <a:gridCol w="897467"/>
              </a:tblGrid>
              <a:tr h="343946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1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2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3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4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5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6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</a:tr>
              <a:tr h="343946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7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8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9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10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11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12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</a:tr>
              <a:tr h="343946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13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14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15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16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17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18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</a:tr>
              <a:tr h="343946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19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20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21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22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23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24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</a:tr>
              <a:tr h="343946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25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26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27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28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29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30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</a:tr>
              <a:tr h="343946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31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32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33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34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35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36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</a:tr>
              <a:tr h="343946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37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38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39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40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41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42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</a:tr>
              <a:tr h="343946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43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44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45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46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47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48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</a:tr>
              <a:tr h="343946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49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50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51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52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53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54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</a:tr>
              <a:tr h="343946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55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56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57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58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59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60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</a:tr>
              <a:tr h="343946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61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62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63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64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65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66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</a:tr>
              <a:tr h="343946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67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68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69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70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71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72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</a:tr>
              <a:tr h="343946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73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74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75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76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chemeClr val="tx1"/>
                          </a:solidFill>
                          <a:latin typeface="Sylfaen" pitchFamily="18" charset="0"/>
                        </a:rPr>
                        <a:t>77</a:t>
                      </a:r>
                      <a:endParaRPr lang="en-CA" sz="1800" b="1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78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</a:tr>
              <a:tr h="343946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79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80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81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82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83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84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</a:tr>
              <a:tr h="343946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85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86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87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88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89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90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</a:tr>
              <a:tr h="343946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452E17"/>
                          </a:solidFill>
                          <a:latin typeface="Sylfaen" pitchFamily="18" charset="0"/>
                        </a:rPr>
                        <a:t>91</a:t>
                      </a:r>
                      <a:endParaRPr lang="en-CA" sz="1800" b="1" dirty="0">
                        <a:solidFill>
                          <a:srgbClr val="452E17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92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93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94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95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96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</a:tr>
              <a:tr h="343946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solidFill>
                            <a:srgbClr val="CC0066"/>
                          </a:solidFill>
                          <a:latin typeface="Sylfaen" pitchFamily="18" charset="0"/>
                        </a:rPr>
                        <a:t>97</a:t>
                      </a:r>
                      <a:endParaRPr lang="en-CA" sz="1800" b="1" dirty="0">
                        <a:solidFill>
                          <a:srgbClr val="CC0066"/>
                        </a:solidFill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98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99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Sylfaen" pitchFamily="18" charset="0"/>
                        </a:rPr>
                        <a:t>100</a:t>
                      </a:r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CA" sz="1800" b="1">
                        <a:latin typeface="Sylfae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CA" sz="1800" b="1" dirty="0">
                        <a:latin typeface="Sylfae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508000" y="304800"/>
            <a:ext cx="914400" cy="381000"/>
          </a:xfrm>
          <a:prstGeom prst="line">
            <a:avLst/>
          </a:prstGeom>
          <a:ln w="31750">
            <a:solidFill>
              <a:srgbClr val="361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28800" y="685800"/>
            <a:ext cx="0" cy="5791200"/>
          </a:xfrm>
          <a:prstGeom prst="line">
            <a:avLst/>
          </a:prstGeom>
          <a:ln w="3175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57600" y="304800"/>
            <a:ext cx="0" cy="6248400"/>
          </a:xfrm>
          <a:prstGeom prst="line">
            <a:avLst/>
          </a:prstGeom>
          <a:ln w="3175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86400" y="304800"/>
            <a:ext cx="0" cy="5867400"/>
          </a:xfrm>
          <a:prstGeom prst="line">
            <a:avLst/>
          </a:prstGeom>
          <a:ln w="3175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685800"/>
            <a:ext cx="0" cy="586740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08000" y="3581400"/>
            <a:ext cx="5384800" cy="2209800"/>
          </a:xfrm>
          <a:prstGeom prst="line">
            <a:avLst/>
          </a:prstGeom>
          <a:ln w="317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508000" y="5791200"/>
            <a:ext cx="1828800" cy="685800"/>
          </a:xfrm>
          <a:prstGeom prst="line">
            <a:avLst/>
          </a:prstGeom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251200" y="5410200"/>
            <a:ext cx="2641600" cy="1066800"/>
          </a:xfrm>
          <a:prstGeom prst="line">
            <a:avLst/>
          </a:prstGeom>
          <a:ln w="317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08000" y="3200400"/>
            <a:ext cx="5384800" cy="2209800"/>
          </a:xfrm>
          <a:prstGeom prst="line">
            <a:avLst/>
          </a:prstGeom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08000" y="1752600"/>
            <a:ext cx="5384800" cy="2133600"/>
          </a:xfrm>
          <a:prstGeom prst="line">
            <a:avLst/>
          </a:prstGeom>
          <a:ln w="317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08000" y="685800"/>
            <a:ext cx="3556000" cy="1447800"/>
          </a:xfrm>
          <a:prstGeom prst="line">
            <a:avLst/>
          </a:prstGeom>
          <a:ln w="317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422400" y="1066800"/>
            <a:ext cx="4470400" cy="1752600"/>
          </a:xfrm>
          <a:prstGeom prst="line">
            <a:avLst/>
          </a:prstGeom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096000" y="381001"/>
            <a:ext cx="589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 dirty="0">
                <a:solidFill>
                  <a:srgbClr val="006600"/>
                </a:solidFill>
                <a:latin typeface="Sylfaen" pitchFamily="18" charset="0"/>
              </a:rPr>
              <a:t>ՊԱՐԶ  ԹՎԵՐԻ ԱՂՅՈՒՍԱԿ  ԿԱԶՄԵԼՈԻ  ՄԻ ՀԵՏԱՔՐՔԻՐ  ԵՂԱՆԱԿ  ԵՎՍ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096000" y="1371601"/>
            <a:ext cx="589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solidFill>
                  <a:srgbClr val="452E17"/>
                </a:solidFill>
                <a:latin typeface="Sylfaen" pitchFamily="18" charset="0"/>
              </a:rPr>
              <a:t>1-100 թվերը  դասավորում  ենք  6  սյուն  և  17  տող  ունեցող աղյուսակում: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400800" y="2291261"/>
            <a:ext cx="579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 dirty="0">
                <a:solidFill>
                  <a:srgbClr val="CC0066"/>
                </a:solidFill>
                <a:latin typeface="Sylfaen" pitchFamily="18" charset="0"/>
              </a:rPr>
              <a:t>   </a:t>
            </a:r>
            <a:r>
              <a:rPr lang="en-CA" b="1" dirty="0" err="1">
                <a:solidFill>
                  <a:srgbClr val="CC0066"/>
                </a:solidFill>
                <a:latin typeface="Sylfaen" pitchFamily="18" charset="0"/>
              </a:rPr>
              <a:t>Ջնջում</a:t>
            </a:r>
            <a:r>
              <a:rPr lang="en-CA" b="1" dirty="0">
                <a:solidFill>
                  <a:srgbClr val="CC0066"/>
                </a:solidFill>
                <a:latin typeface="Sylfaen" pitchFamily="18" charset="0"/>
              </a:rPr>
              <a:t>  </a:t>
            </a:r>
            <a:r>
              <a:rPr lang="en-CA" b="1" dirty="0" err="1">
                <a:solidFill>
                  <a:srgbClr val="CC0066"/>
                </a:solidFill>
                <a:latin typeface="Sylfaen" pitchFamily="18" charset="0"/>
              </a:rPr>
              <a:t>ենք</a:t>
            </a:r>
            <a:r>
              <a:rPr lang="en-CA" b="1" dirty="0">
                <a:solidFill>
                  <a:srgbClr val="CC0066"/>
                </a:solidFill>
                <a:latin typeface="Sylfaen" pitchFamily="18" charset="0"/>
              </a:rPr>
              <a:t>  2-րդ, 4-րդ  և  6-րդ  </a:t>
            </a:r>
            <a:r>
              <a:rPr lang="en-CA" b="1" dirty="0" err="1">
                <a:solidFill>
                  <a:srgbClr val="CC0066"/>
                </a:solidFill>
                <a:latin typeface="Sylfaen" pitchFamily="18" charset="0"/>
              </a:rPr>
              <a:t>սյուների</a:t>
            </a:r>
            <a:r>
              <a:rPr lang="en-CA" b="1" dirty="0">
                <a:solidFill>
                  <a:srgbClr val="CC0066"/>
                </a:solidFill>
                <a:latin typeface="Sylfaen" pitchFamily="18" charset="0"/>
              </a:rPr>
              <a:t>  </a:t>
            </a:r>
            <a:r>
              <a:rPr lang="en-CA" b="1" dirty="0" err="1">
                <a:solidFill>
                  <a:srgbClr val="CC0066"/>
                </a:solidFill>
                <a:latin typeface="Sylfaen" pitchFamily="18" charset="0"/>
              </a:rPr>
              <a:t>թվերը</a:t>
            </a:r>
            <a:r>
              <a:rPr lang="en-CA" b="1" dirty="0">
                <a:solidFill>
                  <a:srgbClr val="CC0066"/>
                </a:solidFill>
                <a:latin typeface="Sylfaen" pitchFamily="18" charset="0"/>
              </a:rPr>
              <a:t>  (</a:t>
            </a:r>
            <a:r>
              <a:rPr lang="en-CA" b="1" dirty="0" err="1">
                <a:solidFill>
                  <a:srgbClr val="CC0066"/>
                </a:solidFill>
                <a:latin typeface="Sylfaen" pitchFamily="18" charset="0"/>
              </a:rPr>
              <a:t>բացի</a:t>
            </a:r>
            <a:r>
              <a:rPr lang="en-CA" b="1" dirty="0">
                <a:solidFill>
                  <a:srgbClr val="CC0066"/>
                </a:solidFill>
                <a:latin typeface="Sylfaen" pitchFamily="18" charset="0"/>
              </a:rPr>
              <a:t>  2-ից ):  </a:t>
            </a:r>
            <a:r>
              <a:rPr lang="en-CA" b="1" dirty="0" err="1">
                <a:solidFill>
                  <a:srgbClr val="CC0066"/>
                </a:solidFill>
                <a:latin typeface="Sylfaen" pitchFamily="18" charset="0"/>
              </a:rPr>
              <a:t>Դրանք</a:t>
            </a:r>
            <a:r>
              <a:rPr lang="en-CA" b="1" dirty="0">
                <a:solidFill>
                  <a:srgbClr val="CC0066"/>
                </a:solidFill>
                <a:latin typeface="Sylfaen" pitchFamily="18" charset="0"/>
              </a:rPr>
              <a:t>  </a:t>
            </a:r>
            <a:r>
              <a:rPr lang="en-CA" b="1" dirty="0" err="1">
                <a:solidFill>
                  <a:srgbClr val="CC0066"/>
                </a:solidFill>
                <a:latin typeface="Sylfaen" pitchFamily="18" charset="0"/>
              </a:rPr>
              <a:t>բաղադրյալ</a:t>
            </a:r>
            <a:r>
              <a:rPr lang="en-CA" b="1" dirty="0">
                <a:solidFill>
                  <a:srgbClr val="CC0066"/>
                </a:solidFill>
                <a:latin typeface="Sylfaen" pitchFamily="18" charset="0"/>
              </a:rPr>
              <a:t>  </a:t>
            </a:r>
            <a:r>
              <a:rPr lang="en-CA" b="1" dirty="0" err="1">
                <a:solidFill>
                  <a:srgbClr val="CC0066"/>
                </a:solidFill>
                <a:latin typeface="Sylfaen" pitchFamily="18" charset="0"/>
              </a:rPr>
              <a:t>զույգ</a:t>
            </a:r>
            <a:r>
              <a:rPr lang="en-CA" b="1" dirty="0">
                <a:solidFill>
                  <a:srgbClr val="CC0066"/>
                </a:solidFill>
                <a:latin typeface="Sylfaen" pitchFamily="18" charset="0"/>
              </a:rPr>
              <a:t>  </a:t>
            </a:r>
            <a:r>
              <a:rPr lang="en-CA" b="1" dirty="0" err="1">
                <a:solidFill>
                  <a:srgbClr val="CC0066"/>
                </a:solidFill>
                <a:latin typeface="Sylfaen" pitchFamily="18" charset="0"/>
              </a:rPr>
              <a:t>թվերն</a:t>
            </a:r>
            <a:r>
              <a:rPr lang="en-CA" b="1" dirty="0">
                <a:solidFill>
                  <a:srgbClr val="CC0066"/>
                </a:solidFill>
                <a:latin typeface="Sylfaen" pitchFamily="18" charset="0"/>
              </a:rPr>
              <a:t>  </a:t>
            </a:r>
            <a:r>
              <a:rPr lang="en-CA" b="1" dirty="0" err="1">
                <a:solidFill>
                  <a:srgbClr val="CC0066"/>
                </a:solidFill>
                <a:latin typeface="Sylfaen" pitchFamily="18" charset="0"/>
              </a:rPr>
              <a:t>են</a:t>
            </a:r>
            <a:r>
              <a:rPr lang="en-CA" b="1" dirty="0">
                <a:solidFill>
                  <a:srgbClr val="CC0066"/>
                </a:solidFill>
                <a:latin typeface="Sylfaen" pitchFamily="18" charset="0"/>
              </a:rPr>
              <a:t>: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227374" y="3455287"/>
            <a:ext cx="579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 dirty="0">
                <a:solidFill>
                  <a:srgbClr val="0000CC"/>
                </a:solidFill>
                <a:latin typeface="Sylfaen" pitchFamily="18" charset="0"/>
              </a:rPr>
              <a:t>   </a:t>
            </a:r>
            <a:r>
              <a:rPr lang="en-CA" b="1" dirty="0" err="1">
                <a:solidFill>
                  <a:srgbClr val="0000CC"/>
                </a:solidFill>
                <a:latin typeface="Sylfaen" pitchFamily="18" charset="0"/>
              </a:rPr>
              <a:t>Ջնջում</a:t>
            </a:r>
            <a:r>
              <a:rPr lang="en-CA" b="1" dirty="0">
                <a:solidFill>
                  <a:srgbClr val="0000CC"/>
                </a:solidFill>
                <a:latin typeface="Sylfaen" pitchFamily="18" charset="0"/>
              </a:rPr>
              <a:t>  </a:t>
            </a:r>
            <a:r>
              <a:rPr lang="en-CA" b="1" dirty="0" err="1">
                <a:solidFill>
                  <a:srgbClr val="0000CC"/>
                </a:solidFill>
                <a:latin typeface="Sylfaen" pitchFamily="18" charset="0"/>
              </a:rPr>
              <a:t>ենք</a:t>
            </a:r>
            <a:r>
              <a:rPr lang="en-CA" b="1" dirty="0">
                <a:solidFill>
                  <a:srgbClr val="0000CC"/>
                </a:solidFill>
                <a:latin typeface="Sylfaen" pitchFamily="18" charset="0"/>
              </a:rPr>
              <a:t>  3-րդ  </a:t>
            </a:r>
            <a:r>
              <a:rPr lang="en-CA" b="1" dirty="0" err="1">
                <a:solidFill>
                  <a:srgbClr val="0000CC"/>
                </a:solidFill>
                <a:latin typeface="Sylfaen" pitchFamily="18" charset="0"/>
              </a:rPr>
              <a:t>սյան</a:t>
            </a:r>
            <a:r>
              <a:rPr lang="en-CA" b="1" dirty="0">
                <a:solidFill>
                  <a:srgbClr val="0000CC"/>
                </a:solidFill>
                <a:latin typeface="Sylfaen" pitchFamily="18" charset="0"/>
              </a:rPr>
              <a:t>  </a:t>
            </a:r>
            <a:r>
              <a:rPr lang="en-CA" b="1" dirty="0" err="1">
                <a:solidFill>
                  <a:srgbClr val="0000CC"/>
                </a:solidFill>
                <a:latin typeface="Sylfaen" pitchFamily="18" charset="0"/>
              </a:rPr>
              <a:t>թվերը</a:t>
            </a:r>
            <a:r>
              <a:rPr lang="en-CA" b="1" dirty="0">
                <a:solidFill>
                  <a:srgbClr val="0000CC"/>
                </a:solidFill>
                <a:latin typeface="Sylfaen" pitchFamily="18" charset="0"/>
              </a:rPr>
              <a:t>  (</a:t>
            </a:r>
            <a:r>
              <a:rPr lang="en-CA" b="1" dirty="0" err="1">
                <a:solidFill>
                  <a:srgbClr val="0000CC"/>
                </a:solidFill>
                <a:latin typeface="Sylfaen" pitchFamily="18" charset="0"/>
              </a:rPr>
              <a:t>բացի</a:t>
            </a:r>
            <a:r>
              <a:rPr lang="en-CA" b="1" dirty="0">
                <a:solidFill>
                  <a:srgbClr val="0000CC"/>
                </a:solidFill>
                <a:latin typeface="Sylfaen" pitchFamily="18" charset="0"/>
              </a:rPr>
              <a:t>  3-ից):  </a:t>
            </a:r>
            <a:r>
              <a:rPr lang="en-CA" b="1" dirty="0" err="1">
                <a:solidFill>
                  <a:srgbClr val="0000CC"/>
                </a:solidFill>
                <a:latin typeface="Sylfaen" pitchFamily="18" charset="0"/>
              </a:rPr>
              <a:t>Դրանք</a:t>
            </a:r>
            <a:r>
              <a:rPr lang="en-CA" b="1" dirty="0">
                <a:solidFill>
                  <a:srgbClr val="0000CC"/>
                </a:solidFill>
                <a:latin typeface="Sylfaen" pitchFamily="18" charset="0"/>
              </a:rPr>
              <a:t>  </a:t>
            </a:r>
            <a:r>
              <a:rPr lang="en-CA" b="1" dirty="0" err="1">
                <a:solidFill>
                  <a:srgbClr val="0000CC"/>
                </a:solidFill>
                <a:latin typeface="Sylfaen" pitchFamily="18" charset="0"/>
              </a:rPr>
              <a:t>մնացած</a:t>
            </a:r>
            <a:r>
              <a:rPr lang="en-CA" b="1" dirty="0">
                <a:solidFill>
                  <a:srgbClr val="0000CC"/>
                </a:solidFill>
                <a:latin typeface="Sylfaen" pitchFamily="18" charset="0"/>
              </a:rPr>
              <a:t>  </a:t>
            </a:r>
            <a:r>
              <a:rPr lang="en-CA" b="1" dirty="0" err="1">
                <a:solidFill>
                  <a:srgbClr val="0000CC"/>
                </a:solidFill>
                <a:latin typeface="Sylfaen" pitchFamily="18" charset="0"/>
              </a:rPr>
              <a:t>թվերից</a:t>
            </a:r>
            <a:r>
              <a:rPr lang="en-CA" b="1" dirty="0">
                <a:solidFill>
                  <a:srgbClr val="0000CC"/>
                </a:solidFill>
                <a:latin typeface="Sylfaen" pitchFamily="18" charset="0"/>
              </a:rPr>
              <a:t> ՝ 3- ի </a:t>
            </a:r>
            <a:r>
              <a:rPr lang="en-CA" b="1" dirty="0" err="1">
                <a:solidFill>
                  <a:srgbClr val="0000CC"/>
                </a:solidFill>
                <a:latin typeface="Sylfaen" pitchFamily="18" charset="0"/>
              </a:rPr>
              <a:t>բազմապատիկներ</a:t>
            </a:r>
            <a:r>
              <a:rPr lang="en-CA" b="1" dirty="0">
                <a:solidFill>
                  <a:srgbClr val="0000CC"/>
                </a:solidFill>
                <a:latin typeface="Sylfaen" pitchFamily="18" charset="0"/>
              </a:rPr>
              <a:t>  </a:t>
            </a:r>
            <a:r>
              <a:rPr lang="en-CA" b="1" dirty="0" err="1">
                <a:solidFill>
                  <a:srgbClr val="0000CC"/>
                </a:solidFill>
                <a:latin typeface="Sylfaen" pitchFamily="18" charset="0"/>
              </a:rPr>
              <a:t>են</a:t>
            </a:r>
            <a:r>
              <a:rPr lang="en-CA" b="1" dirty="0">
                <a:solidFill>
                  <a:srgbClr val="0000CC"/>
                </a:solidFill>
                <a:latin typeface="Sylfaen" pitchFamily="18" charset="0"/>
              </a:rPr>
              <a:t>: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400800" y="4587781"/>
            <a:ext cx="579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solidFill>
                  <a:srgbClr val="FF6600"/>
                </a:solidFill>
                <a:latin typeface="Sylfaen" pitchFamily="18" charset="0"/>
              </a:rPr>
              <a:t>    Ձախից  աջ՝  դեպի  վեր՝  չորս անկյունագծերով  ջնջում  ենք  5-ի  բազմապատիկները (բացի  5-ից):  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400800" y="5672977"/>
            <a:ext cx="579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 dirty="0">
                <a:solidFill>
                  <a:srgbClr val="008000"/>
                </a:solidFill>
                <a:latin typeface="Sylfaen" pitchFamily="18" charset="0"/>
              </a:rPr>
              <a:t>   </a:t>
            </a:r>
            <a:r>
              <a:rPr lang="en-CA" b="1" dirty="0" err="1">
                <a:solidFill>
                  <a:srgbClr val="008000"/>
                </a:solidFill>
                <a:latin typeface="Sylfaen" pitchFamily="18" charset="0"/>
              </a:rPr>
              <a:t>Ձախից</a:t>
            </a:r>
            <a:r>
              <a:rPr lang="en-CA" b="1" dirty="0">
                <a:solidFill>
                  <a:srgbClr val="008000"/>
                </a:solidFill>
                <a:latin typeface="Sylfaen" pitchFamily="18" charset="0"/>
              </a:rPr>
              <a:t>  </a:t>
            </a:r>
            <a:r>
              <a:rPr lang="en-CA" b="1" dirty="0" err="1">
                <a:solidFill>
                  <a:srgbClr val="008000"/>
                </a:solidFill>
                <a:latin typeface="Sylfaen" pitchFamily="18" charset="0"/>
              </a:rPr>
              <a:t>աջ</a:t>
            </a:r>
            <a:r>
              <a:rPr lang="en-CA" b="1" dirty="0">
                <a:solidFill>
                  <a:srgbClr val="008000"/>
                </a:solidFill>
                <a:latin typeface="Sylfaen" pitchFamily="18" charset="0"/>
              </a:rPr>
              <a:t>՝  </a:t>
            </a:r>
            <a:r>
              <a:rPr lang="en-CA" b="1" dirty="0" err="1">
                <a:solidFill>
                  <a:srgbClr val="008000"/>
                </a:solidFill>
                <a:latin typeface="Sylfaen" pitchFamily="18" charset="0"/>
              </a:rPr>
              <a:t>դեպի</a:t>
            </a:r>
            <a:r>
              <a:rPr lang="en-CA" b="1" dirty="0">
                <a:solidFill>
                  <a:srgbClr val="008000"/>
                </a:solidFill>
                <a:latin typeface="Sylfaen" pitchFamily="18" charset="0"/>
              </a:rPr>
              <a:t>  </a:t>
            </a:r>
            <a:r>
              <a:rPr lang="en-CA" b="1" dirty="0" err="1">
                <a:solidFill>
                  <a:srgbClr val="008000"/>
                </a:solidFill>
                <a:latin typeface="Sylfaen" pitchFamily="18" charset="0"/>
              </a:rPr>
              <a:t>վար</a:t>
            </a:r>
            <a:r>
              <a:rPr lang="en-CA" b="1" dirty="0">
                <a:solidFill>
                  <a:srgbClr val="008000"/>
                </a:solidFill>
                <a:latin typeface="Sylfaen" pitchFamily="18" charset="0"/>
              </a:rPr>
              <a:t>՝  </a:t>
            </a:r>
            <a:r>
              <a:rPr lang="en-CA" b="1" dirty="0" err="1">
                <a:solidFill>
                  <a:srgbClr val="008000"/>
                </a:solidFill>
                <a:latin typeface="Sylfaen" pitchFamily="18" charset="0"/>
              </a:rPr>
              <a:t>երեք</a:t>
            </a:r>
            <a:r>
              <a:rPr lang="en-CA" b="1" dirty="0">
                <a:solidFill>
                  <a:srgbClr val="008000"/>
                </a:solidFill>
                <a:latin typeface="Sylfaen" pitchFamily="18" charset="0"/>
              </a:rPr>
              <a:t>  </a:t>
            </a:r>
            <a:r>
              <a:rPr lang="en-CA" b="1" dirty="0" err="1">
                <a:solidFill>
                  <a:srgbClr val="008000"/>
                </a:solidFill>
                <a:latin typeface="Sylfaen" pitchFamily="18" charset="0"/>
              </a:rPr>
              <a:t>անկյունագծերով</a:t>
            </a:r>
            <a:r>
              <a:rPr lang="en-CA" b="1" dirty="0">
                <a:solidFill>
                  <a:srgbClr val="008000"/>
                </a:solidFill>
                <a:latin typeface="Sylfaen" pitchFamily="18" charset="0"/>
              </a:rPr>
              <a:t>  </a:t>
            </a:r>
            <a:r>
              <a:rPr lang="en-CA" b="1" dirty="0" err="1">
                <a:solidFill>
                  <a:srgbClr val="008000"/>
                </a:solidFill>
                <a:latin typeface="Sylfaen" pitchFamily="18" charset="0"/>
              </a:rPr>
              <a:t>ջնջում</a:t>
            </a:r>
            <a:r>
              <a:rPr lang="en-CA" b="1" dirty="0">
                <a:solidFill>
                  <a:srgbClr val="008000"/>
                </a:solidFill>
                <a:latin typeface="Sylfaen" pitchFamily="18" charset="0"/>
              </a:rPr>
              <a:t>  </a:t>
            </a:r>
            <a:r>
              <a:rPr lang="en-CA" b="1" dirty="0" err="1">
                <a:solidFill>
                  <a:srgbClr val="008000"/>
                </a:solidFill>
                <a:latin typeface="Sylfaen" pitchFamily="18" charset="0"/>
              </a:rPr>
              <a:t>ենք</a:t>
            </a:r>
            <a:r>
              <a:rPr lang="en-CA" b="1" dirty="0">
                <a:solidFill>
                  <a:srgbClr val="008000"/>
                </a:solidFill>
                <a:latin typeface="Sylfaen" pitchFamily="18" charset="0"/>
              </a:rPr>
              <a:t>  7-ի  </a:t>
            </a:r>
            <a:r>
              <a:rPr lang="en-CA" b="1" dirty="0" err="1">
                <a:solidFill>
                  <a:srgbClr val="008000"/>
                </a:solidFill>
                <a:latin typeface="Sylfaen" pitchFamily="18" charset="0"/>
              </a:rPr>
              <a:t>բազմապատիկները</a:t>
            </a:r>
            <a:r>
              <a:rPr lang="en-CA" b="1" dirty="0">
                <a:solidFill>
                  <a:srgbClr val="008000"/>
                </a:solidFill>
                <a:latin typeface="Sylfaen" pitchFamily="18" charset="0"/>
              </a:rPr>
              <a:t>  (</a:t>
            </a:r>
            <a:r>
              <a:rPr lang="en-CA" b="1" dirty="0" err="1">
                <a:solidFill>
                  <a:srgbClr val="008000"/>
                </a:solidFill>
                <a:latin typeface="Sylfaen" pitchFamily="18" charset="0"/>
              </a:rPr>
              <a:t>բացի</a:t>
            </a:r>
            <a:r>
              <a:rPr lang="en-CA" b="1" dirty="0">
                <a:solidFill>
                  <a:srgbClr val="008000"/>
                </a:solidFill>
                <a:latin typeface="Sylfaen" pitchFamily="18" charset="0"/>
              </a:rPr>
              <a:t>  7-ից):  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B44A3-E2DA-4E37-8E34-41E2138B24C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rgbClr val="FFFFFF"/>
          </a:solidFill>
          <a:ln w="476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645" y="1818295"/>
            <a:ext cx="10592677" cy="1382105"/>
          </a:xfrm>
          <a:prstGeom prst="rect">
            <a:avLst/>
          </a:prstGeom>
          <a:solidFill>
            <a:srgbClr val="00B050"/>
          </a:solidFill>
          <a:ln w="88900" cmpd="dbl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98526" y="307431"/>
            <a:ext cx="5609021" cy="6461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ԽՄԲԱՅԻՆ  ԱՇԽԱՏԱՆՔ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7117" y="1894277"/>
            <a:ext cx="105541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400" b="1" dirty="0" err="1" smtClean="0">
                <a:solidFill>
                  <a:srgbClr val="008269"/>
                </a:solidFill>
                <a:latin typeface="Sylfaen" pitchFamily="18" charset="0"/>
              </a:rPr>
              <a:t>Կիրառելով</a:t>
            </a:r>
            <a:r>
              <a:rPr lang="en-CA" sz="2400" b="1" dirty="0" smtClean="0">
                <a:solidFill>
                  <a:srgbClr val="008269"/>
                </a:solidFill>
                <a:latin typeface="Sylfaen" pitchFamily="18" charset="0"/>
              </a:rPr>
              <a:t> </a:t>
            </a:r>
            <a:r>
              <a:rPr lang="ru-RU" sz="2400" b="1" dirty="0" smtClean="0">
                <a:solidFill>
                  <a:srgbClr val="008269"/>
                </a:solidFill>
                <a:latin typeface="Sylfaen" pitchFamily="18" charset="0"/>
              </a:rPr>
              <a:t> </a:t>
            </a:r>
            <a:r>
              <a:rPr lang="en-CA" sz="2400" b="1" dirty="0" err="1" smtClean="0">
                <a:solidFill>
                  <a:srgbClr val="008269"/>
                </a:solidFill>
                <a:latin typeface="Sylfaen" pitchFamily="18" charset="0"/>
              </a:rPr>
              <a:t>Էրատոսթենեսի</a:t>
            </a:r>
            <a:r>
              <a:rPr lang="en-CA" sz="2400" b="1" dirty="0" smtClean="0">
                <a:solidFill>
                  <a:srgbClr val="008269"/>
                </a:solidFill>
                <a:latin typeface="Sylfaen" pitchFamily="18" charset="0"/>
              </a:rPr>
              <a:t>  </a:t>
            </a:r>
            <a:r>
              <a:rPr lang="en-CA" sz="2400" b="1" dirty="0" err="1">
                <a:solidFill>
                  <a:srgbClr val="008269"/>
                </a:solidFill>
                <a:latin typeface="Sylfaen" pitchFamily="18" charset="0"/>
              </a:rPr>
              <a:t>սկզբունքը</a:t>
            </a:r>
            <a:r>
              <a:rPr lang="en-CA" sz="2400" b="1" dirty="0">
                <a:solidFill>
                  <a:srgbClr val="008269"/>
                </a:solidFill>
                <a:latin typeface="Sylfaen" pitchFamily="18" charset="0"/>
              </a:rPr>
              <a:t>՝  </a:t>
            </a:r>
            <a:r>
              <a:rPr lang="ru-RU" sz="2400" b="1" dirty="0" smtClean="0">
                <a:solidFill>
                  <a:srgbClr val="008269"/>
                </a:solidFill>
                <a:latin typeface="Sylfaen" pitchFamily="18" charset="0"/>
              </a:rPr>
              <a:t> </a:t>
            </a:r>
            <a:r>
              <a:rPr lang="en-CA" sz="2400" b="1" dirty="0" err="1" smtClean="0">
                <a:solidFill>
                  <a:srgbClr val="008269"/>
                </a:solidFill>
                <a:latin typeface="Sylfaen" pitchFamily="18" charset="0"/>
              </a:rPr>
              <a:t>տրված</a:t>
            </a:r>
            <a:r>
              <a:rPr lang="en-CA" sz="2400" b="1" dirty="0" smtClean="0">
                <a:solidFill>
                  <a:srgbClr val="008269"/>
                </a:solidFill>
                <a:latin typeface="Sylfaen" pitchFamily="18" charset="0"/>
              </a:rPr>
              <a:t>  </a:t>
            </a:r>
            <a:r>
              <a:rPr lang="en-CA" sz="2400" b="1" dirty="0" err="1">
                <a:solidFill>
                  <a:srgbClr val="008269"/>
                </a:solidFill>
                <a:latin typeface="Sylfaen" pitchFamily="18" charset="0"/>
              </a:rPr>
              <a:t>թվերը</a:t>
            </a:r>
            <a:r>
              <a:rPr lang="en-CA" sz="2400" b="1" dirty="0">
                <a:solidFill>
                  <a:srgbClr val="008269"/>
                </a:solidFill>
                <a:latin typeface="Sylfaen" pitchFamily="18" charset="0"/>
              </a:rPr>
              <a:t>  </a:t>
            </a:r>
            <a:r>
              <a:rPr lang="en-CA" sz="2400" b="1" dirty="0" err="1">
                <a:solidFill>
                  <a:srgbClr val="008269"/>
                </a:solidFill>
                <a:latin typeface="Sylfaen" pitchFamily="18" charset="0"/>
              </a:rPr>
              <a:t>բաժանել</a:t>
            </a:r>
            <a:r>
              <a:rPr lang="en-CA" sz="2400" b="1" dirty="0">
                <a:solidFill>
                  <a:srgbClr val="008269"/>
                </a:solidFill>
                <a:latin typeface="Sylfaen" pitchFamily="18" charset="0"/>
              </a:rPr>
              <a:t>  </a:t>
            </a:r>
            <a:r>
              <a:rPr lang="en-CA" sz="2400" b="1" dirty="0" err="1">
                <a:solidFill>
                  <a:srgbClr val="008269"/>
                </a:solidFill>
                <a:latin typeface="Sylfaen" pitchFamily="18" charset="0"/>
              </a:rPr>
              <a:t>երկու</a:t>
            </a:r>
            <a:r>
              <a:rPr lang="en-CA" sz="2400" b="1" dirty="0">
                <a:solidFill>
                  <a:srgbClr val="008269"/>
                </a:solidFill>
                <a:latin typeface="Sylfaen" pitchFamily="18" charset="0"/>
              </a:rPr>
              <a:t>  </a:t>
            </a:r>
            <a:r>
              <a:rPr lang="en-CA" sz="2400" b="1" dirty="0" err="1">
                <a:solidFill>
                  <a:srgbClr val="008269"/>
                </a:solidFill>
                <a:latin typeface="Sylfaen" pitchFamily="18" charset="0"/>
              </a:rPr>
              <a:t>խմբի</a:t>
            </a:r>
            <a:r>
              <a:rPr lang="en-CA" sz="2400" b="1" dirty="0">
                <a:solidFill>
                  <a:srgbClr val="008269"/>
                </a:solidFill>
                <a:latin typeface="Sylfaen" pitchFamily="18" charset="0"/>
              </a:rPr>
              <a:t>՝  </a:t>
            </a:r>
            <a:r>
              <a:rPr lang="en-CA" sz="2400" b="1" dirty="0" err="1">
                <a:solidFill>
                  <a:srgbClr val="008269"/>
                </a:solidFill>
                <a:latin typeface="Sylfaen" pitchFamily="18" charset="0"/>
              </a:rPr>
              <a:t>պարզ</a:t>
            </a:r>
            <a:r>
              <a:rPr lang="en-CA" sz="2400" b="1" dirty="0">
                <a:solidFill>
                  <a:srgbClr val="008269"/>
                </a:solidFill>
                <a:latin typeface="Sylfaen" pitchFamily="18" charset="0"/>
              </a:rPr>
              <a:t>  և  </a:t>
            </a:r>
            <a:r>
              <a:rPr lang="en-CA" sz="2400" b="1" dirty="0" err="1">
                <a:solidFill>
                  <a:srgbClr val="008269"/>
                </a:solidFill>
                <a:latin typeface="Sylfaen" pitchFamily="18" charset="0"/>
              </a:rPr>
              <a:t>բաղադրյալ</a:t>
            </a:r>
            <a:r>
              <a:rPr lang="en-CA" sz="2400" b="1" dirty="0">
                <a:solidFill>
                  <a:srgbClr val="008269"/>
                </a:solidFill>
                <a:latin typeface="Sylfaen" pitchFamily="18" charset="0"/>
              </a:rPr>
              <a:t>:  </a:t>
            </a:r>
            <a:r>
              <a:rPr lang="en-CA" sz="2400" b="1" dirty="0" err="1">
                <a:solidFill>
                  <a:srgbClr val="008269"/>
                </a:solidFill>
                <a:latin typeface="Sylfaen" pitchFamily="18" charset="0"/>
              </a:rPr>
              <a:t>Դրանք</a:t>
            </a:r>
            <a:r>
              <a:rPr lang="en-CA" sz="2400" b="1" dirty="0">
                <a:solidFill>
                  <a:srgbClr val="008269"/>
                </a:solidFill>
                <a:latin typeface="Sylfaen" pitchFamily="18" charset="0"/>
              </a:rPr>
              <a:t>   </a:t>
            </a:r>
            <a:r>
              <a:rPr lang="en-CA" sz="2400" b="1" dirty="0" err="1" smtClean="0">
                <a:solidFill>
                  <a:srgbClr val="008269"/>
                </a:solidFill>
                <a:latin typeface="Sylfaen" pitchFamily="18" charset="0"/>
              </a:rPr>
              <a:t>գրառել</a:t>
            </a:r>
            <a:r>
              <a:rPr lang="ru-RU" sz="2400" b="1" dirty="0" smtClean="0">
                <a:solidFill>
                  <a:srgbClr val="008269"/>
                </a:solidFill>
                <a:latin typeface="Sylfaen" pitchFamily="18" charset="0"/>
              </a:rPr>
              <a:t>  </a:t>
            </a:r>
            <a:r>
              <a:rPr lang="en-CA" sz="2400" b="1" dirty="0" smtClean="0">
                <a:solidFill>
                  <a:srgbClr val="008269"/>
                </a:solidFill>
                <a:latin typeface="Sylfaen" pitchFamily="18" charset="0"/>
              </a:rPr>
              <a:t>T-</a:t>
            </a:r>
            <a:r>
              <a:rPr lang="en-CA" sz="2400" b="1" dirty="0" err="1" smtClean="0">
                <a:solidFill>
                  <a:srgbClr val="008269"/>
                </a:solidFill>
                <a:latin typeface="Sylfaen" pitchFamily="18" charset="0"/>
              </a:rPr>
              <a:t>աձև</a:t>
            </a:r>
            <a:r>
              <a:rPr lang="en-CA" sz="2400" b="1" dirty="0" smtClean="0">
                <a:solidFill>
                  <a:srgbClr val="008269"/>
                </a:solidFill>
                <a:latin typeface="Sylfaen" pitchFamily="18" charset="0"/>
              </a:rPr>
              <a:t>  </a:t>
            </a:r>
            <a:r>
              <a:rPr lang="en-CA" sz="2400" b="1" dirty="0" err="1">
                <a:solidFill>
                  <a:srgbClr val="008269"/>
                </a:solidFill>
                <a:latin typeface="Sylfaen" pitchFamily="18" charset="0"/>
              </a:rPr>
              <a:t>աղյուսակում</a:t>
            </a:r>
            <a:r>
              <a:rPr lang="en-CA" sz="2400" b="1" dirty="0">
                <a:solidFill>
                  <a:srgbClr val="008269"/>
                </a:solidFill>
                <a:latin typeface="Sylfaen" pitchFamily="18" charset="0"/>
              </a:rPr>
              <a:t>՝ </a:t>
            </a:r>
            <a:r>
              <a:rPr lang="en-CA" sz="2400" b="1" dirty="0" err="1">
                <a:solidFill>
                  <a:srgbClr val="008269"/>
                </a:solidFill>
                <a:latin typeface="Sylfaen" pitchFamily="18" charset="0"/>
              </a:rPr>
              <a:t>մի</a:t>
            </a:r>
            <a:r>
              <a:rPr lang="en-CA" sz="2400" b="1" dirty="0">
                <a:solidFill>
                  <a:srgbClr val="008269"/>
                </a:solidFill>
                <a:latin typeface="Sylfaen" pitchFamily="18" charset="0"/>
              </a:rPr>
              <a:t>  </a:t>
            </a:r>
            <a:r>
              <a:rPr lang="en-CA" sz="2400" b="1" dirty="0" err="1">
                <a:solidFill>
                  <a:srgbClr val="008269"/>
                </a:solidFill>
                <a:latin typeface="Sylfaen" pitchFamily="18" charset="0"/>
              </a:rPr>
              <a:t>սյունակում</a:t>
            </a:r>
            <a:r>
              <a:rPr lang="en-CA" sz="2400" b="1" dirty="0">
                <a:solidFill>
                  <a:srgbClr val="008269"/>
                </a:solidFill>
                <a:latin typeface="Sylfaen" pitchFamily="18" charset="0"/>
              </a:rPr>
              <a:t>  </a:t>
            </a:r>
            <a:r>
              <a:rPr lang="en-CA" sz="2400" b="1" dirty="0" err="1">
                <a:solidFill>
                  <a:srgbClr val="008269"/>
                </a:solidFill>
                <a:latin typeface="Sylfaen" pitchFamily="18" charset="0"/>
              </a:rPr>
              <a:t>գրելով</a:t>
            </a:r>
            <a:r>
              <a:rPr lang="en-CA" sz="2400" b="1" dirty="0">
                <a:solidFill>
                  <a:srgbClr val="008269"/>
                </a:solidFill>
                <a:latin typeface="Sylfaen" pitchFamily="18" charset="0"/>
              </a:rPr>
              <a:t>  </a:t>
            </a:r>
            <a:r>
              <a:rPr lang="en-CA" sz="2400" b="1" dirty="0" err="1">
                <a:solidFill>
                  <a:srgbClr val="008269"/>
                </a:solidFill>
                <a:latin typeface="Sylfaen" pitchFamily="18" charset="0"/>
              </a:rPr>
              <a:t>պարզ</a:t>
            </a:r>
            <a:r>
              <a:rPr lang="en-CA" sz="2400" b="1" dirty="0">
                <a:solidFill>
                  <a:srgbClr val="008269"/>
                </a:solidFill>
                <a:latin typeface="Sylfaen" pitchFamily="18" charset="0"/>
              </a:rPr>
              <a:t>  </a:t>
            </a:r>
            <a:r>
              <a:rPr lang="en-CA" sz="2400" b="1" dirty="0" err="1">
                <a:solidFill>
                  <a:srgbClr val="008269"/>
                </a:solidFill>
                <a:latin typeface="Sylfaen" pitchFamily="18" charset="0"/>
              </a:rPr>
              <a:t>թվերը</a:t>
            </a:r>
            <a:r>
              <a:rPr lang="en-CA" sz="2400" b="1" dirty="0">
                <a:solidFill>
                  <a:srgbClr val="008269"/>
                </a:solidFill>
                <a:latin typeface="Sylfaen" pitchFamily="18" charset="0"/>
              </a:rPr>
              <a:t>,  </a:t>
            </a:r>
            <a:r>
              <a:rPr lang="en-CA" sz="2400" b="1" dirty="0" err="1">
                <a:solidFill>
                  <a:srgbClr val="008269"/>
                </a:solidFill>
                <a:latin typeface="Sylfaen" pitchFamily="18" charset="0"/>
              </a:rPr>
              <a:t>մյուսում</a:t>
            </a:r>
            <a:r>
              <a:rPr lang="en-CA" sz="2400" b="1" dirty="0">
                <a:solidFill>
                  <a:srgbClr val="008269"/>
                </a:solidFill>
                <a:latin typeface="Sylfaen" pitchFamily="18" charset="0"/>
              </a:rPr>
              <a:t>՝  </a:t>
            </a:r>
            <a:r>
              <a:rPr lang="en-CA" sz="2400" b="1" dirty="0" err="1">
                <a:solidFill>
                  <a:srgbClr val="008269"/>
                </a:solidFill>
                <a:latin typeface="Sylfaen" pitchFamily="18" charset="0"/>
              </a:rPr>
              <a:t>բաղադրյալ</a:t>
            </a:r>
            <a:r>
              <a:rPr lang="en-CA" sz="2400" b="1" dirty="0">
                <a:solidFill>
                  <a:srgbClr val="008269"/>
                </a:solidFill>
                <a:latin typeface="Sylfaen" pitchFamily="18" charset="0"/>
              </a:rPr>
              <a:t>:</a:t>
            </a:r>
            <a:endParaRPr lang="en-CA" sz="2200" b="1" dirty="0">
              <a:solidFill>
                <a:srgbClr val="008269"/>
              </a:solidFill>
              <a:latin typeface="Sylfae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7322" y="106582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 b="1" i="1" u="sng" dirty="0" err="1">
                <a:solidFill>
                  <a:srgbClr val="EE0060"/>
                </a:solidFill>
                <a:latin typeface="Sylfaen" pitchFamily="18" charset="0"/>
              </a:rPr>
              <a:t>Առաջադրանք</a:t>
            </a:r>
            <a:r>
              <a:rPr lang="en-CA" sz="2800" b="1" i="1" u="sng" dirty="0">
                <a:solidFill>
                  <a:srgbClr val="EE0060"/>
                </a:solidFill>
                <a:latin typeface="Sylfaen" pitchFamily="18" charset="0"/>
              </a:rPr>
              <a:t>  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6400" y="4114801"/>
            <a:ext cx="11379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CA" sz="2800" b="1" dirty="0" err="1">
                <a:solidFill>
                  <a:srgbClr val="EE0060"/>
                </a:solidFill>
                <a:latin typeface="Sylfaen" pitchFamily="18" charset="0"/>
              </a:rPr>
              <a:t>Առաջին</a:t>
            </a:r>
            <a:r>
              <a:rPr lang="en-CA" sz="2800" b="1" dirty="0">
                <a:solidFill>
                  <a:srgbClr val="EE0060"/>
                </a:solidFill>
                <a:latin typeface="Sylfaen" pitchFamily="18" charset="0"/>
              </a:rPr>
              <a:t>  </a:t>
            </a:r>
            <a:r>
              <a:rPr lang="en-CA" sz="2800" b="1" dirty="0" err="1">
                <a:solidFill>
                  <a:srgbClr val="EE0060"/>
                </a:solidFill>
                <a:latin typeface="Sylfaen" pitchFamily="18" charset="0"/>
              </a:rPr>
              <a:t>խումբ</a:t>
            </a:r>
            <a:r>
              <a:rPr lang="en-CA" sz="2800" b="1" dirty="0">
                <a:solidFill>
                  <a:srgbClr val="EE0060"/>
                </a:solidFill>
                <a:latin typeface="Sylfaen" pitchFamily="18" charset="0"/>
              </a:rPr>
              <a:t>՝             20-ից  </a:t>
            </a:r>
            <a:r>
              <a:rPr lang="en-CA" sz="2800" b="1" dirty="0" err="1">
                <a:solidFill>
                  <a:srgbClr val="EE0060"/>
                </a:solidFill>
                <a:latin typeface="Sylfaen" pitchFamily="18" charset="0"/>
              </a:rPr>
              <a:t>մինչև</a:t>
            </a:r>
            <a:r>
              <a:rPr lang="en-CA" sz="2800" b="1" dirty="0">
                <a:solidFill>
                  <a:srgbClr val="EE0060"/>
                </a:solidFill>
                <a:latin typeface="Sylfaen" pitchFamily="18" charset="0"/>
              </a:rPr>
              <a:t>   40   </a:t>
            </a:r>
            <a:r>
              <a:rPr lang="en-CA" sz="2800" b="1" dirty="0" err="1">
                <a:solidFill>
                  <a:srgbClr val="EE0060"/>
                </a:solidFill>
                <a:latin typeface="Sylfaen" pitchFamily="18" charset="0"/>
              </a:rPr>
              <a:t>թվերը</a:t>
            </a:r>
            <a:r>
              <a:rPr lang="en-CA" sz="2800" b="1" dirty="0">
                <a:solidFill>
                  <a:srgbClr val="EE0060"/>
                </a:solidFill>
                <a:latin typeface="Sylfae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CA" sz="2800" b="1" dirty="0" err="1">
                <a:solidFill>
                  <a:srgbClr val="0000FF"/>
                </a:solidFill>
                <a:latin typeface="Sylfaen" pitchFamily="18" charset="0"/>
              </a:rPr>
              <a:t>Երկրորդ</a:t>
            </a:r>
            <a:r>
              <a:rPr lang="en-CA" sz="2800" b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2800" b="1" dirty="0" err="1">
                <a:solidFill>
                  <a:srgbClr val="0000FF"/>
                </a:solidFill>
                <a:latin typeface="Sylfaen" pitchFamily="18" charset="0"/>
              </a:rPr>
              <a:t>խումբ</a:t>
            </a:r>
            <a:r>
              <a:rPr lang="en-CA" sz="2800" b="1" dirty="0">
                <a:solidFill>
                  <a:srgbClr val="0000FF"/>
                </a:solidFill>
                <a:latin typeface="Sylfaen" pitchFamily="18" charset="0"/>
              </a:rPr>
              <a:t>՝            41-ից  </a:t>
            </a:r>
            <a:r>
              <a:rPr lang="en-CA" sz="2800" b="1" dirty="0" err="1">
                <a:solidFill>
                  <a:srgbClr val="0000FF"/>
                </a:solidFill>
                <a:latin typeface="Sylfaen" pitchFamily="18" charset="0"/>
              </a:rPr>
              <a:t>մինչև</a:t>
            </a:r>
            <a:r>
              <a:rPr lang="en-CA" sz="2800" b="1" dirty="0">
                <a:solidFill>
                  <a:srgbClr val="0000FF"/>
                </a:solidFill>
                <a:latin typeface="Sylfaen" pitchFamily="18" charset="0"/>
              </a:rPr>
              <a:t>  60  </a:t>
            </a:r>
            <a:r>
              <a:rPr lang="en-CA" sz="2800" b="1" dirty="0" err="1">
                <a:solidFill>
                  <a:srgbClr val="0000FF"/>
                </a:solidFill>
                <a:latin typeface="Sylfaen" pitchFamily="18" charset="0"/>
              </a:rPr>
              <a:t>թվերը</a:t>
            </a:r>
            <a:r>
              <a:rPr lang="en-CA" sz="2800" b="1" dirty="0">
                <a:solidFill>
                  <a:srgbClr val="0000FF"/>
                </a:solidFill>
                <a:latin typeface="Sylfae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CA" sz="2800" b="1" dirty="0" err="1">
                <a:solidFill>
                  <a:srgbClr val="A8007C"/>
                </a:solidFill>
                <a:latin typeface="Sylfaen" pitchFamily="18" charset="0"/>
              </a:rPr>
              <a:t>Երրորդ</a:t>
            </a:r>
            <a:r>
              <a:rPr lang="en-CA" sz="2800" b="1" dirty="0">
                <a:solidFill>
                  <a:srgbClr val="A8007C"/>
                </a:solidFill>
                <a:latin typeface="Sylfaen" pitchFamily="18" charset="0"/>
              </a:rPr>
              <a:t>  </a:t>
            </a:r>
            <a:r>
              <a:rPr lang="en-CA" sz="2800" b="1" dirty="0" err="1">
                <a:solidFill>
                  <a:srgbClr val="A8007C"/>
                </a:solidFill>
                <a:latin typeface="Sylfaen" pitchFamily="18" charset="0"/>
              </a:rPr>
              <a:t>խումբ</a:t>
            </a:r>
            <a:r>
              <a:rPr lang="en-CA" sz="2800" b="1" dirty="0">
                <a:solidFill>
                  <a:srgbClr val="A8007C"/>
                </a:solidFill>
                <a:latin typeface="Sylfaen" pitchFamily="18" charset="0"/>
              </a:rPr>
              <a:t>՝              61-ից  </a:t>
            </a:r>
            <a:r>
              <a:rPr lang="en-CA" sz="2800" b="1" dirty="0" err="1">
                <a:solidFill>
                  <a:srgbClr val="A8007C"/>
                </a:solidFill>
                <a:latin typeface="Sylfaen" pitchFamily="18" charset="0"/>
              </a:rPr>
              <a:t>մինչև</a:t>
            </a:r>
            <a:r>
              <a:rPr lang="en-CA" sz="2800" b="1" dirty="0">
                <a:solidFill>
                  <a:srgbClr val="A8007C"/>
                </a:solidFill>
                <a:latin typeface="Sylfaen" pitchFamily="18" charset="0"/>
              </a:rPr>
              <a:t>  80  </a:t>
            </a:r>
            <a:r>
              <a:rPr lang="en-CA" sz="2800" b="1" dirty="0" err="1">
                <a:solidFill>
                  <a:srgbClr val="A8007C"/>
                </a:solidFill>
                <a:latin typeface="Sylfaen" pitchFamily="18" charset="0"/>
              </a:rPr>
              <a:t>թվերը</a:t>
            </a:r>
            <a:r>
              <a:rPr lang="en-CA" sz="2800" b="1" dirty="0">
                <a:solidFill>
                  <a:srgbClr val="A8007C"/>
                </a:solidFill>
                <a:latin typeface="Sylfaen" pitchFamily="18" charset="0"/>
              </a:rPr>
              <a:t>:</a:t>
            </a:r>
          </a:p>
        </p:txBody>
      </p:sp>
      <p:sp>
        <p:nvSpPr>
          <p:cNvPr id="24587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24588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24589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0871200" y="6324601"/>
            <a:ext cx="1016000" cy="365125"/>
          </a:xfrm>
        </p:spPr>
        <p:txBody>
          <a:bodyPr/>
          <a:lstStyle/>
          <a:p>
            <a:pPr>
              <a:defRPr/>
            </a:pPr>
            <a:fld id="{0B49C083-381A-4350-852B-C4BCB5C10DB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5" name="Picture 2" descr="C:\Users\naira\Desktop\My documents\mat-nkar\cov\63458406_3f3bbfaa476f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3903" y="3878317"/>
            <a:ext cx="2412125" cy="27905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1600" y="60434"/>
            <a:ext cx="11988800" cy="6705600"/>
          </a:xfrm>
          <a:prstGeom prst="rect">
            <a:avLst/>
          </a:prstGeom>
          <a:solidFill>
            <a:srgbClr val="FFFFFF"/>
          </a:solidFill>
          <a:ln w="476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latin typeface="Sylfae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7977" y="1968064"/>
            <a:ext cx="10256345" cy="1185041"/>
          </a:xfrm>
          <a:prstGeom prst="rect">
            <a:avLst/>
          </a:prstGeom>
          <a:solidFill>
            <a:srgbClr val="7030A0"/>
          </a:solidFill>
          <a:ln w="79375" cmpd="thickThin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15692" y="307431"/>
            <a:ext cx="5756166" cy="6461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ԽՄԲԱՅԻՆ  ԱՇԽԱՏԱՆՔ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7978" y="1219201"/>
            <a:ext cx="354024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b="1" i="1" u="sng" dirty="0" err="1">
                <a:solidFill>
                  <a:srgbClr val="EE0060"/>
                </a:solidFill>
                <a:latin typeface="Sylfaen" pitchFamily="18" charset="0"/>
              </a:rPr>
              <a:t>Առաջադրանք</a:t>
            </a:r>
            <a:r>
              <a:rPr lang="en-CA" sz="2800" b="1" i="1" u="sng" dirty="0">
                <a:solidFill>
                  <a:srgbClr val="EE0060"/>
                </a:solidFill>
                <a:latin typeface="Sylfaen" pitchFamily="18" charset="0"/>
              </a:rPr>
              <a:t>  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49579" y="2044264"/>
            <a:ext cx="99813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800" b="1" dirty="0" err="1" smtClean="0">
                <a:solidFill>
                  <a:schemeClr val="accent2">
                    <a:lumMod val="75000"/>
                  </a:schemeClr>
                </a:solidFill>
                <a:latin typeface="Sylfaen" pitchFamily="18" charset="0"/>
              </a:rPr>
              <a:t>Գտնել</a:t>
            </a: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  <a:latin typeface="Sylfaen" pitchFamily="18" charset="0"/>
              </a:rPr>
              <a:t>  </a:t>
            </a:r>
            <a:r>
              <a:rPr lang="en-CA" sz="2800" b="1" dirty="0" err="1">
                <a:solidFill>
                  <a:schemeClr val="accent2">
                    <a:lumMod val="75000"/>
                  </a:schemeClr>
                </a:solidFill>
                <a:latin typeface="Sylfaen" pitchFamily="18" charset="0"/>
              </a:rPr>
              <a:t>այն</a:t>
            </a: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  <a:latin typeface="Sylfaen" pitchFamily="18" charset="0"/>
              </a:rPr>
              <a:t>  </a:t>
            </a:r>
            <a:r>
              <a:rPr lang="en-CA" sz="2800" b="1" dirty="0" err="1">
                <a:solidFill>
                  <a:schemeClr val="accent2">
                    <a:lumMod val="75000"/>
                  </a:schemeClr>
                </a:solidFill>
                <a:latin typeface="Sylfaen" pitchFamily="18" charset="0"/>
              </a:rPr>
              <a:t>բոլոր</a:t>
            </a: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  <a:latin typeface="Sylfaen" pitchFamily="18" charset="0"/>
              </a:rPr>
              <a:t>  </a:t>
            </a:r>
            <a:r>
              <a:rPr lang="en-CA" sz="2800" b="1" dirty="0" err="1">
                <a:solidFill>
                  <a:schemeClr val="accent2">
                    <a:lumMod val="75000"/>
                  </a:schemeClr>
                </a:solidFill>
                <a:latin typeface="Sylfaen" pitchFamily="18" charset="0"/>
              </a:rPr>
              <a:t>պարզ</a:t>
            </a: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  <a:latin typeface="Sylfaen" pitchFamily="18" charset="0"/>
              </a:rPr>
              <a:t>  </a:t>
            </a:r>
            <a:r>
              <a:rPr lang="en-CA" sz="2800" b="1" dirty="0" err="1">
                <a:solidFill>
                  <a:schemeClr val="accent2">
                    <a:lumMod val="75000"/>
                  </a:schemeClr>
                </a:solidFill>
                <a:latin typeface="Sylfaen" pitchFamily="18" charset="0"/>
              </a:rPr>
              <a:t>թվերը</a:t>
            </a: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  <a:latin typeface="Sylfaen" pitchFamily="18" charset="0"/>
              </a:rPr>
              <a:t>,  </a:t>
            </a:r>
            <a:r>
              <a:rPr lang="en-CA" sz="2800" b="1" dirty="0" err="1">
                <a:solidFill>
                  <a:schemeClr val="accent2">
                    <a:lumMod val="75000"/>
                  </a:schemeClr>
                </a:solidFill>
                <a:latin typeface="Sylfaen" pitchFamily="18" charset="0"/>
              </a:rPr>
              <a:t>որոնք</a:t>
            </a: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  <a:latin typeface="Sylfaen" pitchFamily="18" charset="0"/>
              </a:rPr>
              <a:t> </a:t>
            </a: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  <a:latin typeface="Sylfaen" pitchFamily="18" charset="0"/>
                <a:sym typeface="WP MathB" pitchFamily="2" charset="2"/>
              </a:rPr>
              <a:t> ∗-ի  </a:t>
            </a:r>
            <a:r>
              <a:rPr lang="en-CA" sz="2800" b="1" dirty="0" err="1">
                <a:solidFill>
                  <a:schemeClr val="accent2">
                    <a:lumMod val="75000"/>
                  </a:schemeClr>
                </a:solidFill>
                <a:latin typeface="Sylfaen" pitchFamily="18" charset="0"/>
                <a:sym typeface="WP MathB" pitchFamily="2" charset="2"/>
              </a:rPr>
              <a:t>փոխարեն</a:t>
            </a: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  <a:latin typeface="Sylfaen" pitchFamily="18" charset="0"/>
                <a:sym typeface="WP MathB" pitchFamily="2" charset="2"/>
              </a:rPr>
              <a:t>  </a:t>
            </a:r>
            <a:r>
              <a:rPr lang="en-CA" sz="2800" b="1" dirty="0" err="1">
                <a:solidFill>
                  <a:schemeClr val="accent2">
                    <a:lumMod val="75000"/>
                  </a:schemeClr>
                </a:solidFill>
                <a:latin typeface="Sylfaen" pitchFamily="18" charset="0"/>
                <a:sym typeface="WP MathB" pitchFamily="2" charset="2"/>
              </a:rPr>
              <a:t>տեղադրելու</a:t>
            </a: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  <a:latin typeface="Sylfaen" pitchFamily="18" charset="0"/>
                <a:sym typeface="WP MathB" pitchFamily="2" charset="2"/>
              </a:rPr>
              <a:t>  </a:t>
            </a:r>
            <a:r>
              <a:rPr lang="en-CA" sz="2800" b="1" dirty="0" err="1">
                <a:solidFill>
                  <a:schemeClr val="accent2">
                    <a:lumMod val="75000"/>
                  </a:schemeClr>
                </a:solidFill>
                <a:latin typeface="Sylfaen" pitchFamily="18" charset="0"/>
                <a:sym typeface="WP MathB" pitchFamily="2" charset="2"/>
              </a:rPr>
              <a:t>դեպքում</a:t>
            </a: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  <a:latin typeface="Sylfaen" pitchFamily="18" charset="0"/>
                <a:sym typeface="WP MathB" pitchFamily="2" charset="2"/>
              </a:rPr>
              <a:t>  </a:t>
            </a:r>
            <a:r>
              <a:rPr lang="en-CA" sz="2800" b="1" dirty="0" err="1">
                <a:solidFill>
                  <a:schemeClr val="accent2">
                    <a:lumMod val="75000"/>
                  </a:schemeClr>
                </a:solidFill>
                <a:latin typeface="Sylfaen" pitchFamily="18" charset="0"/>
                <a:sym typeface="WP MathB" pitchFamily="2" charset="2"/>
              </a:rPr>
              <a:t>անհավասարությունը</a:t>
            </a: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  <a:latin typeface="Sylfaen" pitchFamily="18" charset="0"/>
                <a:sym typeface="WP MathB" pitchFamily="2" charset="2"/>
              </a:rPr>
              <a:t>  </a:t>
            </a:r>
            <a:r>
              <a:rPr lang="en-CA" sz="2800" b="1" dirty="0" err="1">
                <a:solidFill>
                  <a:schemeClr val="accent2">
                    <a:lumMod val="75000"/>
                  </a:schemeClr>
                </a:solidFill>
                <a:latin typeface="Sylfaen" pitchFamily="18" charset="0"/>
                <a:sym typeface="WP MathB" pitchFamily="2" charset="2"/>
              </a:rPr>
              <a:t>ճիշտ</a:t>
            </a: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  <a:latin typeface="Sylfaen" pitchFamily="18" charset="0"/>
                <a:sym typeface="WP MathB" pitchFamily="2" charset="2"/>
              </a:rPr>
              <a:t>  </a:t>
            </a:r>
            <a:r>
              <a:rPr lang="en-CA" sz="2800" b="1" dirty="0" err="1">
                <a:solidFill>
                  <a:schemeClr val="accent2">
                    <a:lumMod val="75000"/>
                  </a:schemeClr>
                </a:solidFill>
                <a:latin typeface="Sylfaen" pitchFamily="18" charset="0"/>
                <a:sym typeface="WP MathB" pitchFamily="2" charset="2"/>
              </a:rPr>
              <a:t>կլինի</a:t>
            </a: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  <a:latin typeface="Sylfaen" pitchFamily="18" charset="0"/>
                <a:sym typeface="WP MathB" pitchFamily="2" charset="2"/>
              </a:rPr>
              <a:t>:</a:t>
            </a:r>
            <a:endParaRPr lang="en-CA" b="1" dirty="0">
              <a:solidFill>
                <a:schemeClr val="accent2">
                  <a:lumMod val="75000"/>
                </a:schemeClr>
              </a:solidFill>
              <a:latin typeface="Sylfaen" pitchFamily="18" charset="0"/>
            </a:endParaRPr>
          </a:p>
        </p:txBody>
      </p:sp>
      <p:sp>
        <p:nvSpPr>
          <p:cNvPr id="1038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30724" name="Object 4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7096003" y="4419615"/>
          <a:ext cx="2419349" cy="360363"/>
        </p:xfrm>
        <a:graphic>
          <a:graphicData uri="http://schemas.openxmlformats.org/presentationml/2006/ole">
            <p:oleObj spid="_x0000_s1026" name="Equation" r:id="rId4" imgW="901309" imgH="177723" progId="">
              <p:embed/>
            </p:oleObj>
          </a:graphicData>
        </a:graphic>
      </p:graphicFrame>
      <p:sp>
        <p:nvSpPr>
          <p:cNvPr id="1039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30726" name="Object 6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7273149" y="5187964"/>
          <a:ext cx="2120900" cy="374650"/>
        </p:xfrm>
        <a:graphic>
          <a:graphicData uri="http://schemas.openxmlformats.org/presentationml/2006/ole">
            <p:oleObj spid="_x0000_s1027" name="Equation" r:id="rId6" imgW="761669" imgH="177723" progId="">
              <p:embed/>
            </p:oleObj>
          </a:graphicData>
        </a:graphic>
      </p:graphicFrame>
      <p:sp>
        <p:nvSpPr>
          <p:cNvPr id="1040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30728" name="Object 8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7187534" y="5949964"/>
          <a:ext cx="2305049" cy="374650"/>
        </p:xfrm>
        <a:graphic>
          <a:graphicData uri="http://schemas.openxmlformats.org/presentationml/2006/ole">
            <p:oleObj spid="_x0000_s1028" name="Equation" r:id="rId8" imgW="825480" imgH="177480" progId="">
              <p:embed/>
            </p:oleObj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72212" y="4327649"/>
            <a:ext cx="37592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600" b="1" dirty="0" err="1">
                <a:solidFill>
                  <a:srgbClr val="EE0060"/>
                </a:solidFill>
                <a:latin typeface="Sylfaen" pitchFamily="18" charset="0"/>
              </a:rPr>
              <a:t>Առաջին</a:t>
            </a:r>
            <a:r>
              <a:rPr lang="en-CA" sz="2600" b="1" dirty="0">
                <a:solidFill>
                  <a:srgbClr val="EE0060"/>
                </a:solidFill>
                <a:latin typeface="Sylfaen" pitchFamily="18" charset="0"/>
              </a:rPr>
              <a:t>  </a:t>
            </a:r>
            <a:r>
              <a:rPr lang="en-CA" sz="2600" b="1" dirty="0" err="1">
                <a:solidFill>
                  <a:srgbClr val="EE0060"/>
                </a:solidFill>
                <a:latin typeface="Sylfaen" pitchFamily="18" charset="0"/>
              </a:rPr>
              <a:t>խումբ</a:t>
            </a:r>
            <a:r>
              <a:rPr lang="en-CA" sz="2600" b="1" dirty="0">
                <a:solidFill>
                  <a:srgbClr val="EE0060"/>
                </a:solidFill>
                <a:latin typeface="Sylfaen" pitchFamily="18" charset="0"/>
              </a:rPr>
              <a:t>՝ </a:t>
            </a:r>
          </a:p>
          <a:p>
            <a:endParaRPr lang="en-CA" sz="2600" b="1" dirty="0">
              <a:solidFill>
                <a:srgbClr val="EE0060"/>
              </a:solidFill>
              <a:latin typeface="Sylfaen" pitchFamily="18" charset="0"/>
            </a:endParaRPr>
          </a:p>
          <a:p>
            <a:r>
              <a:rPr lang="en-CA" sz="2600" b="1" dirty="0" err="1">
                <a:solidFill>
                  <a:srgbClr val="0000FF"/>
                </a:solidFill>
                <a:latin typeface="Sylfaen" pitchFamily="18" charset="0"/>
              </a:rPr>
              <a:t>Երկրորդ</a:t>
            </a:r>
            <a:r>
              <a:rPr lang="en-CA" sz="2600" b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2600" b="1" dirty="0" err="1">
                <a:solidFill>
                  <a:srgbClr val="0000FF"/>
                </a:solidFill>
                <a:latin typeface="Sylfaen" pitchFamily="18" charset="0"/>
              </a:rPr>
              <a:t>խումբ</a:t>
            </a:r>
            <a:r>
              <a:rPr lang="en-CA" sz="2600" b="1" dirty="0">
                <a:solidFill>
                  <a:srgbClr val="0000FF"/>
                </a:solidFill>
                <a:latin typeface="Sylfaen" pitchFamily="18" charset="0"/>
              </a:rPr>
              <a:t>՝</a:t>
            </a:r>
          </a:p>
          <a:p>
            <a:endParaRPr lang="en-CA" sz="2600" b="1" dirty="0">
              <a:solidFill>
                <a:srgbClr val="0000FF"/>
              </a:solidFill>
              <a:latin typeface="Sylfaen" pitchFamily="18" charset="0"/>
            </a:endParaRPr>
          </a:p>
          <a:p>
            <a:r>
              <a:rPr lang="en-CA" sz="2600" b="1" dirty="0" err="1">
                <a:solidFill>
                  <a:srgbClr val="CC3300"/>
                </a:solidFill>
                <a:latin typeface="Sylfaen" pitchFamily="18" charset="0"/>
              </a:rPr>
              <a:t>Երրորդ</a:t>
            </a:r>
            <a:r>
              <a:rPr lang="en-CA" sz="2600" b="1" dirty="0">
                <a:solidFill>
                  <a:srgbClr val="CC3300"/>
                </a:solidFill>
                <a:latin typeface="Sylfaen" pitchFamily="18" charset="0"/>
              </a:rPr>
              <a:t>  </a:t>
            </a:r>
            <a:r>
              <a:rPr lang="en-CA" sz="2600" b="1" dirty="0" err="1">
                <a:solidFill>
                  <a:srgbClr val="CC3300"/>
                </a:solidFill>
                <a:latin typeface="Sylfaen" pitchFamily="18" charset="0"/>
              </a:rPr>
              <a:t>խումբ</a:t>
            </a:r>
            <a:r>
              <a:rPr lang="en-CA" sz="2600" b="1" dirty="0">
                <a:solidFill>
                  <a:srgbClr val="CC3300"/>
                </a:solidFill>
                <a:latin typeface="Sylfaen" pitchFamily="18" charset="0"/>
              </a:rPr>
              <a:t>՝</a:t>
            </a:r>
            <a:endParaRPr lang="en-CA" sz="2600" dirty="0">
              <a:solidFill>
                <a:srgbClr val="CC3300"/>
              </a:solidFill>
              <a:latin typeface="Sylfaen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277600" y="6324601"/>
            <a:ext cx="609600" cy="365125"/>
          </a:xfrm>
        </p:spPr>
        <p:txBody>
          <a:bodyPr/>
          <a:lstStyle/>
          <a:p>
            <a:pPr>
              <a:defRPr/>
            </a:pPr>
            <a:fld id="{81891948-85BE-49AC-8E7F-020C14046F3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8" name="Picture 17" descr="D:\1.Math-5grade-picture\boy-reading-book-studying-at-desk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1892" y="4196756"/>
            <a:ext cx="2506715" cy="2550882"/>
          </a:xfrm>
          <a:prstGeom prst="rect">
            <a:avLst/>
          </a:prstGeom>
          <a:noFill/>
        </p:spPr>
      </p:pic>
      <p:pic>
        <p:nvPicPr>
          <p:cNvPr id="19" name="Picture 11" descr="C:\Users\naira\Desktop\My documents\mat-nkar\dektember\15970104-Стрелка-эмблема-фиолетовый-синий-глянцевый,-как-загру�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225054" y="5816164"/>
            <a:ext cx="83557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227312" y="3528212"/>
            <a:ext cx="4114842" cy="584775"/>
          </a:xfrm>
          <a:prstGeom prst="rect">
            <a:avLst/>
          </a:prstGeom>
          <a:noFill/>
          <a:ln w="381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Sylfaen" pitchFamily="18" charset="0"/>
              </a:rPr>
              <a:t>Լուծումը  տեսնելու համար  սեղմի´ր  անհավասարման   վրա:  </a:t>
            </a:r>
            <a:endParaRPr lang="ru-RU" sz="1600" b="1" i="1" dirty="0">
              <a:latin typeface="Sylfaen" pitchFamily="18" charset="0"/>
            </a:endParaRPr>
          </a:p>
        </p:txBody>
      </p:sp>
      <p:sp>
        <p:nvSpPr>
          <p:cNvPr id="23" name="TextBox 22">
            <a:hlinkClick r:id="rId10" action="ppaction://hlinksldjump"/>
          </p:cNvPr>
          <p:cNvSpPr txBox="1"/>
          <p:nvPr/>
        </p:nvSpPr>
        <p:spPr>
          <a:xfrm>
            <a:off x="11228543" y="4317146"/>
            <a:ext cx="499880" cy="1736834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srgbClr val="002346"/>
                </a:solidFill>
                <a:latin typeface="Sylfaen" pitchFamily="18" charset="0"/>
              </a:rPr>
              <a:t>ԱՎԱՐՏ</a:t>
            </a:r>
            <a:endParaRPr lang="en-CA" sz="1600" b="1" dirty="0">
              <a:ln>
                <a:solidFill>
                  <a:srgbClr val="002060"/>
                </a:solidFill>
              </a:ln>
              <a:solidFill>
                <a:srgbClr val="002346"/>
              </a:solidFill>
              <a:latin typeface="Sylfae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895"/>
                                      </p:to>
                                    </p:animClr>
                                    <p:animClr clrSpc="rgb">
                                      <p:cBhvr>
                                        <p:cTn id="5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895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21" grpId="0"/>
      <p:bldP spid="22" grpId="0"/>
      <p:bldP spid="2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rgbClr val="FFFFFF"/>
          </a:solidFill>
          <a:ln w="476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latin typeface="Sylfaen" pitchFamily="18" charset="0"/>
            </a:endParaRPr>
          </a:p>
        </p:txBody>
      </p:sp>
      <p:sp>
        <p:nvSpPr>
          <p:cNvPr id="3083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6366933" y="1330326"/>
          <a:ext cx="3143251" cy="468313"/>
        </p:xfrm>
        <a:graphic>
          <a:graphicData uri="http://schemas.openxmlformats.org/presentationml/2006/ole">
            <p:oleObj spid="_x0000_s3074" name="Equation" r:id="rId3" imgW="901309" imgH="177723" progId="">
              <p:embed/>
            </p:oleObj>
          </a:graphicData>
        </a:graphic>
      </p:graphicFrame>
      <p:sp>
        <p:nvSpPr>
          <p:cNvPr id="3084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3085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8000" y="1219200"/>
            <a:ext cx="5080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400" b="1">
                <a:solidFill>
                  <a:srgbClr val="EE0060"/>
                </a:solidFill>
                <a:latin typeface="Sylfaen" pitchFamily="18" charset="0"/>
              </a:rPr>
              <a:t>Առաջին  խումբ՝ 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6383867" y="1981201"/>
          <a:ext cx="3094567" cy="466725"/>
        </p:xfrm>
        <a:graphic>
          <a:graphicData uri="http://schemas.openxmlformats.org/presentationml/2006/ole">
            <p:oleObj spid="_x0000_s3075" name="Equation" r:id="rId4" imgW="888840" imgH="177480" progId="">
              <p:embed/>
            </p:oleObj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6383868" y="2655888"/>
          <a:ext cx="3052233" cy="468312"/>
        </p:xfrm>
        <a:graphic>
          <a:graphicData uri="http://schemas.openxmlformats.org/presentationml/2006/ole">
            <p:oleObj spid="_x0000_s3076" name="Equation" r:id="rId5" imgW="876240" imgH="177480" progId="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6383868" y="3297238"/>
          <a:ext cx="3052233" cy="468312"/>
        </p:xfrm>
        <a:graphic>
          <a:graphicData uri="http://schemas.openxmlformats.org/presentationml/2006/ole">
            <p:oleObj spid="_x0000_s3077" name="Equation" r:id="rId6" imgW="876240" imgH="177480" progId="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6350001" y="3952876"/>
          <a:ext cx="3094567" cy="466725"/>
        </p:xfrm>
        <a:graphic>
          <a:graphicData uri="http://schemas.openxmlformats.org/presentationml/2006/ole">
            <p:oleObj spid="_x0000_s3078" name="Equation" r:id="rId7" imgW="888840" imgH="177480" progId="">
              <p:embed/>
            </p:oleObj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6369051" y="4648201"/>
          <a:ext cx="3234267" cy="468313"/>
        </p:xfrm>
        <a:graphic>
          <a:graphicData uri="http://schemas.openxmlformats.org/presentationml/2006/ole">
            <p:oleObj spid="_x0000_s3079" name="Equation" r:id="rId8" imgW="927000" imgH="177480" progId="">
              <p:embed/>
            </p:oleObj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6115051" y="4572000"/>
            <a:ext cx="3454400" cy="647700"/>
          </a:xfrm>
          <a:prstGeom prst="line">
            <a:avLst/>
          </a:prstGeom>
          <a:ln w="38100">
            <a:solidFill>
              <a:srgbClr val="F20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096000" y="4579938"/>
            <a:ext cx="3454400" cy="647700"/>
          </a:xfrm>
          <a:prstGeom prst="line">
            <a:avLst/>
          </a:prstGeom>
          <a:ln w="38100">
            <a:solidFill>
              <a:srgbClr val="F20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518400" y="5588000"/>
            <a:ext cx="101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sz="3200" b="1" dirty="0">
                <a:solidFill>
                  <a:srgbClr val="F2006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2,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753600" y="5588000"/>
            <a:ext cx="71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sz="3200" b="1" dirty="0">
                <a:solidFill>
                  <a:srgbClr val="F2006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7: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9042400" y="5588000"/>
            <a:ext cx="101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sz="3200" b="1" dirty="0">
                <a:solidFill>
                  <a:srgbClr val="F2006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5,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229600" y="5588000"/>
            <a:ext cx="101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sz="3200" b="1" dirty="0">
                <a:solidFill>
                  <a:srgbClr val="F2006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3,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7010400" y="2417763"/>
            <a:ext cx="431800" cy="0"/>
          </a:xfrm>
          <a:prstGeom prst="line">
            <a:avLst/>
          </a:prstGeom>
          <a:ln w="50800">
            <a:solidFill>
              <a:srgbClr val="00C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10400" y="3092450"/>
            <a:ext cx="431800" cy="0"/>
          </a:xfrm>
          <a:prstGeom prst="line">
            <a:avLst/>
          </a:prstGeom>
          <a:ln w="50800">
            <a:solidFill>
              <a:srgbClr val="00C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010400" y="3733800"/>
            <a:ext cx="431800" cy="0"/>
          </a:xfrm>
          <a:prstGeom prst="line">
            <a:avLst/>
          </a:prstGeom>
          <a:ln w="50800">
            <a:solidFill>
              <a:srgbClr val="00C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010400" y="4389438"/>
            <a:ext cx="431800" cy="0"/>
          </a:xfrm>
          <a:prstGeom prst="line">
            <a:avLst/>
          </a:prstGeom>
          <a:ln w="50800">
            <a:solidFill>
              <a:srgbClr val="00C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01" name="Picture 11" descr="C:\Users\naira\Desktop\My documents\mat-nkar\dektember\15970104-Стрелка-эмблема-фиолетовый-синий-глянцевый,-как-загру�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0203" y="178672"/>
            <a:ext cx="987973" cy="100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3200" y="4197350"/>
            <a:ext cx="5235903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470400" y="304800"/>
            <a:ext cx="3048000" cy="914400"/>
            <a:chOff x="762000" y="3733800"/>
            <a:chExt cx="2286000" cy="914400"/>
          </a:xfrm>
        </p:grpSpPr>
        <p:pic>
          <p:nvPicPr>
            <p:cNvPr id="3103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50025" y="3733800"/>
              <a:ext cx="2104697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762000" y="3886200"/>
              <a:ext cx="2286000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CA" sz="3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ylfaen"/>
                </a:rPr>
                <a:t>ԼՈՒԾՈՒՄ</a:t>
              </a:r>
              <a:endParaRPr lang="en-CA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endParaRP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791200" y="55880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sz="3200" b="1" dirty="0" err="1">
                <a:solidFill>
                  <a:srgbClr val="A8007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Պատ</a:t>
            </a:r>
            <a:r>
              <a:rPr lang="en-CA" sz="3200" b="1" dirty="0">
                <a:solidFill>
                  <a:srgbClr val="A8007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.՝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>
          <a:xfrm>
            <a:off x="11277600" y="6324601"/>
            <a:ext cx="609600" cy="365125"/>
          </a:xfrm>
        </p:spPr>
        <p:txBody>
          <a:bodyPr/>
          <a:lstStyle/>
          <a:p>
            <a:pPr>
              <a:defRPr/>
            </a:pPr>
            <a:fld id="{76AEE734-5562-4C12-8203-A625274BFC4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"/>
                            </p:stCondLst>
                            <p:childTnLst>
                              <p:par>
                                <p:cTn id="8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"/>
                            </p:stCondLst>
                            <p:childTnLst>
                              <p:par>
                                <p:cTn id="10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rgbClr val="FFFFFF"/>
          </a:solidFill>
          <a:ln w="476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latin typeface="Sylfaen" pitchFamily="18" charset="0"/>
            </a:endParaRPr>
          </a:p>
        </p:txBody>
      </p:sp>
      <p:pic>
        <p:nvPicPr>
          <p:cNvPr id="43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4197350"/>
            <a:ext cx="5235903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6847418" y="1208088"/>
          <a:ext cx="2567516" cy="468312"/>
        </p:xfrm>
        <a:graphic>
          <a:graphicData uri="http://schemas.openxmlformats.org/presentationml/2006/ole">
            <p:oleObj spid="_x0000_s4098" name="Equation" r:id="rId4" imgW="736560" imgH="177480" progId="">
              <p:embed/>
            </p:oleObj>
          </a:graphicData>
        </a:graphic>
      </p:graphicFrame>
      <p:sp>
        <p:nvSpPr>
          <p:cNvPr id="4109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4110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0259" y="1238835"/>
            <a:ext cx="39378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400" b="1" dirty="0" err="1">
                <a:solidFill>
                  <a:srgbClr val="0000FF"/>
                </a:solidFill>
                <a:latin typeface="Sylfaen" pitchFamily="18" charset="0"/>
              </a:rPr>
              <a:t>Երկրորդ</a:t>
            </a:r>
            <a:r>
              <a:rPr lang="en-CA" sz="3400" b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3400" b="1" dirty="0" err="1">
                <a:solidFill>
                  <a:srgbClr val="0000FF"/>
                </a:solidFill>
                <a:latin typeface="Sylfaen" pitchFamily="18" charset="0"/>
              </a:rPr>
              <a:t>խումբ</a:t>
            </a:r>
            <a:r>
              <a:rPr lang="en-CA" sz="3400" b="1" dirty="0">
                <a:solidFill>
                  <a:srgbClr val="0000FF"/>
                </a:solidFill>
                <a:latin typeface="Sylfaen" pitchFamily="18" charset="0"/>
              </a:rPr>
              <a:t>՝ 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6807200" y="1858963"/>
          <a:ext cx="2607733" cy="466725"/>
        </p:xfrm>
        <a:graphic>
          <a:graphicData uri="http://schemas.openxmlformats.org/presentationml/2006/ole">
            <p:oleObj spid="_x0000_s4099" name="Equation" r:id="rId5" imgW="749160" imgH="177480" progId="">
              <p:embed/>
            </p:oleObj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6849533" y="2533651"/>
          <a:ext cx="2565400" cy="468313"/>
        </p:xfrm>
        <a:graphic>
          <a:graphicData uri="http://schemas.openxmlformats.org/presentationml/2006/ole">
            <p:oleObj spid="_x0000_s4100" name="Equation" r:id="rId6" imgW="736560" imgH="177480" progId="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6849533" y="3175001"/>
          <a:ext cx="2565400" cy="468313"/>
        </p:xfrm>
        <a:graphic>
          <a:graphicData uri="http://schemas.openxmlformats.org/presentationml/2006/ole">
            <p:oleObj spid="_x0000_s4101" name="Equation" r:id="rId7" imgW="736560" imgH="177480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705601" y="5364163"/>
          <a:ext cx="2789767" cy="468312"/>
        </p:xfrm>
        <a:graphic>
          <a:graphicData uri="http://schemas.openxmlformats.org/presentationml/2006/ole">
            <p:oleObj spid="_x0000_s4102" name="Equation" r:id="rId8" imgW="799920" imgH="177480" progId="">
              <p:embed/>
            </p:oleObj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6502400" y="5287963"/>
            <a:ext cx="3168651" cy="647700"/>
          </a:xfrm>
          <a:prstGeom prst="line">
            <a:avLst/>
          </a:prstGeom>
          <a:ln w="38100">
            <a:solidFill>
              <a:srgbClr val="F20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502400" y="5295900"/>
            <a:ext cx="3168651" cy="647700"/>
          </a:xfrm>
          <a:prstGeom prst="line">
            <a:avLst/>
          </a:prstGeom>
          <a:ln w="38100">
            <a:solidFill>
              <a:srgbClr val="F20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269220" y="61214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sz="3200" b="1" dirty="0" err="1">
                <a:solidFill>
                  <a:srgbClr val="A8007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Պատ</a:t>
            </a:r>
            <a:r>
              <a:rPr lang="en-CA" sz="3200" b="1" dirty="0">
                <a:solidFill>
                  <a:srgbClr val="A8007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.՝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996420" y="6121400"/>
            <a:ext cx="101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sz="3200" b="1" dirty="0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2,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231620" y="6121400"/>
            <a:ext cx="81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sz="3200" b="1" dirty="0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7,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520420" y="6121400"/>
            <a:ext cx="101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sz="3200" b="1" dirty="0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5,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707620" y="6121400"/>
            <a:ext cx="101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sz="3200" b="1" dirty="0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3,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7281333" y="2295525"/>
            <a:ext cx="431800" cy="0"/>
          </a:xfrm>
          <a:prstGeom prst="line">
            <a:avLst/>
          </a:prstGeom>
          <a:ln w="50800">
            <a:solidFill>
              <a:srgbClr val="00C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81333" y="2970213"/>
            <a:ext cx="431800" cy="0"/>
          </a:xfrm>
          <a:prstGeom prst="line">
            <a:avLst/>
          </a:prstGeom>
          <a:ln w="50800">
            <a:solidFill>
              <a:srgbClr val="00C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81333" y="3611563"/>
            <a:ext cx="431800" cy="0"/>
          </a:xfrm>
          <a:prstGeom prst="line">
            <a:avLst/>
          </a:prstGeom>
          <a:ln w="50800">
            <a:solidFill>
              <a:srgbClr val="00C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5" name="Picture 11" descr="C:\Users\naira\Desktop\My documents\mat-nkar\dektember\15970104-Стрелка-эмблема-фиолетовый-синий-глянцевый,-как-загру�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8965" y="269330"/>
            <a:ext cx="1026511" cy="103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Object 7"/>
          <p:cNvGraphicFramePr>
            <a:graphicFrameLocks noChangeAspect="1"/>
          </p:cNvGraphicFramePr>
          <p:nvPr/>
        </p:nvGraphicFramePr>
        <p:xfrm>
          <a:off x="6805085" y="3829051"/>
          <a:ext cx="2609849" cy="468313"/>
        </p:xfrm>
        <a:graphic>
          <a:graphicData uri="http://schemas.openxmlformats.org/presentationml/2006/ole">
            <p:oleObj spid="_x0000_s4103" name="Equation" r:id="rId11" imgW="749160" imgH="177480" progId="">
              <p:embed/>
            </p:oleObj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7281333" y="4265613"/>
            <a:ext cx="431800" cy="0"/>
          </a:xfrm>
          <a:prstGeom prst="line">
            <a:avLst/>
          </a:prstGeom>
          <a:ln w="50800">
            <a:solidFill>
              <a:srgbClr val="00C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8"/>
          <p:cNvGraphicFramePr>
            <a:graphicFrameLocks noChangeAspect="1"/>
          </p:cNvGraphicFramePr>
          <p:nvPr/>
        </p:nvGraphicFramePr>
        <p:xfrm>
          <a:off x="6671734" y="4525963"/>
          <a:ext cx="2785533" cy="468312"/>
        </p:xfrm>
        <a:graphic>
          <a:graphicData uri="http://schemas.openxmlformats.org/presentationml/2006/ole">
            <p:oleObj spid="_x0000_s4104" name="Equation" r:id="rId12" imgW="799920" imgH="177480" progId="">
              <p:embed/>
            </p:oleObj>
          </a:graphicData>
        </a:graphic>
      </p:graphicFrame>
      <p:cxnSp>
        <p:nvCxnSpPr>
          <p:cNvPr id="41" name="Straight Connector 40"/>
          <p:cNvCxnSpPr/>
          <p:nvPr/>
        </p:nvCxnSpPr>
        <p:spPr>
          <a:xfrm>
            <a:off x="7232651" y="4962525"/>
            <a:ext cx="431800" cy="0"/>
          </a:xfrm>
          <a:prstGeom prst="line">
            <a:avLst/>
          </a:prstGeom>
          <a:ln w="50800">
            <a:solidFill>
              <a:srgbClr val="00C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9942820" y="6121400"/>
            <a:ext cx="111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sz="3200" b="1" dirty="0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11: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4587766" y="228600"/>
            <a:ext cx="2758965" cy="914400"/>
            <a:chOff x="762000" y="3733800"/>
            <a:chExt cx="2286000" cy="914400"/>
          </a:xfrm>
        </p:grpSpPr>
        <p:pic>
          <p:nvPicPr>
            <p:cNvPr id="4130" name="Picture 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3733800"/>
              <a:ext cx="2286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762000" y="3886200"/>
              <a:ext cx="2286000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CA" sz="3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ylfaen"/>
                </a:rPr>
                <a:t>ԼՈՒԾՈՒՄ</a:t>
              </a:r>
              <a:endParaRPr lang="en-CA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endParaRPr>
            </a:p>
          </p:txBody>
        </p:sp>
      </p:grp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>
          <a:xfrm>
            <a:off x="11074400" y="6324601"/>
            <a:ext cx="812800" cy="365125"/>
          </a:xfrm>
        </p:spPr>
        <p:txBody>
          <a:bodyPr/>
          <a:lstStyle/>
          <a:p>
            <a:pPr>
              <a:defRPr/>
            </a:pPr>
            <a:fld id="{680538DD-B398-401D-8BF6-E686955645B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31" grpId="0"/>
      <p:bldP spid="32" grpId="0"/>
      <p:bldP spid="33" grpId="0"/>
      <p:bldP spid="34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rgbClr val="FFFFFF"/>
          </a:solidFill>
          <a:ln w="476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latin typeface="Sylfaen" pitchFamily="18" charset="0"/>
            </a:endParaRPr>
          </a:p>
        </p:txBody>
      </p:sp>
      <p:sp>
        <p:nvSpPr>
          <p:cNvPr id="5131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6695017" y="1436688"/>
          <a:ext cx="2876549" cy="468312"/>
        </p:xfrm>
        <a:graphic>
          <a:graphicData uri="http://schemas.openxmlformats.org/presentationml/2006/ole">
            <p:oleObj spid="_x0000_s5122" name="Equation" r:id="rId3" imgW="825480" imgH="177480" progId="">
              <p:embed/>
            </p:oleObj>
          </a:graphicData>
        </a:graphic>
      </p:graphicFrame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5133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19200" y="1295400"/>
            <a:ext cx="5080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400" b="1" dirty="0" err="1">
                <a:solidFill>
                  <a:srgbClr val="C00000"/>
                </a:solidFill>
                <a:latin typeface="Sylfaen" pitchFamily="18" charset="0"/>
              </a:rPr>
              <a:t>Երրորդ</a:t>
            </a:r>
            <a:r>
              <a:rPr lang="en-CA" sz="3400" b="1" dirty="0">
                <a:solidFill>
                  <a:srgbClr val="C00000"/>
                </a:solidFill>
                <a:latin typeface="Sylfaen" pitchFamily="18" charset="0"/>
              </a:rPr>
              <a:t>  </a:t>
            </a:r>
            <a:r>
              <a:rPr lang="en-CA" sz="3400" b="1" dirty="0" err="1">
                <a:solidFill>
                  <a:srgbClr val="C00000"/>
                </a:solidFill>
                <a:latin typeface="Sylfaen" pitchFamily="18" charset="0"/>
              </a:rPr>
              <a:t>խումբ</a:t>
            </a:r>
            <a:r>
              <a:rPr lang="en-CA" sz="3400" b="1" dirty="0">
                <a:solidFill>
                  <a:srgbClr val="C00000"/>
                </a:solidFill>
                <a:latin typeface="Sylfaen" pitchFamily="18" charset="0"/>
              </a:rPr>
              <a:t>՝ 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6652685" y="2087564"/>
          <a:ext cx="2916767" cy="466725"/>
        </p:xfrm>
        <a:graphic>
          <a:graphicData uri="http://schemas.openxmlformats.org/presentationml/2006/ole">
            <p:oleObj spid="_x0000_s5123" name="Equation" r:id="rId4" imgW="838080" imgH="177480" progId="">
              <p:embed/>
            </p:oleObj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6695018" y="2762251"/>
          <a:ext cx="2874433" cy="468313"/>
        </p:xfrm>
        <a:graphic>
          <a:graphicData uri="http://schemas.openxmlformats.org/presentationml/2006/ole">
            <p:oleObj spid="_x0000_s5124" name="Equation" r:id="rId5" imgW="825480" imgH="177480" progId="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6695018" y="3403600"/>
          <a:ext cx="2874433" cy="468313"/>
        </p:xfrm>
        <a:graphic>
          <a:graphicData uri="http://schemas.openxmlformats.org/presentationml/2006/ole">
            <p:oleObj spid="_x0000_s5125" name="Equation" r:id="rId6" imgW="825480" imgH="177480" progId="">
              <p:embed/>
            </p:oleObj>
          </a:graphicData>
        </a:graphic>
      </p:graphicFrame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620000" y="5664200"/>
            <a:ext cx="101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sz="3200" b="1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2,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855200" y="5664200"/>
            <a:ext cx="81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sz="3200" b="1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7: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9144000" y="5664200"/>
            <a:ext cx="101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sz="3200" b="1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5,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331200" y="5664200"/>
            <a:ext cx="101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sz="3200" b="1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3,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7188200" y="2525713"/>
            <a:ext cx="431800" cy="0"/>
          </a:xfrm>
          <a:prstGeom prst="line">
            <a:avLst/>
          </a:prstGeom>
          <a:ln w="50800">
            <a:solidFill>
              <a:srgbClr val="00C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88200" y="3200400"/>
            <a:ext cx="431800" cy="0"/>
          </a:xfrm>
          <a:prstGeom prst="line">
            <a:avLst/>
          </a:prstGeom>
          <a:ln w="50800">
            <a:solidFill>
              <a:srgbClr val="00C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88200" y="3841750"/>
            <a:ext cx="431800" cy="0"/>
          </a:xfrm>
          <a:prstGeom prst="line">
            <a:avLst/>
          </a:prstGeom>
          <a:ln w="50800">
            <a:solidFill>
              <a:srgbClr val="00C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6" name="Picture 11" descr="C:\Users\naira\Desktop\My documents\mat-nkar\dektember\15970104-Стрелка-эмблема-фиолетовый-синий-глянцевый,-как-загру�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199" y="190499"/>
            <a:ext cx="994980" cy="99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Object 6"/>
          <p:cNvGraphicFramePr>
            <a:graphicFrameLocks noChangeAspect="1"/>
          </p:cNvGraphicFramePr>
          <p:nvPr/>
        </p:nvGraphicFramePr>
        <p:xfrm>
          <a:off x="6650567" y="4057651"/>
          <a:ext cx="2921000" cy="468313"/>
        </p:xfrm>
        <a:graphic>
          <a:graphicData uri="http://schemas.openxmlformats.org/presentationml/2006/ole">
            <p:oleObj spid="_x0000_s5126" name="Equation" r:id="rId9" imgW="838080" imgH="177480" progId="">
              <p:embed/>
            </p:oleObj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7188200" y="4495800"/>
            <a:ext cx="431800" cy="0"/>
          </a:xfrm>
          <a:prstGeom prst="line">
            <a:avLst/>
          </a:prstGeom>
          <a:ln w="50800">
            <a:solidFill>
              <a:srgbClr val="00C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7"/>
          <p:cNvGraphicFramePr>
            <a:graphicFrameLocks noChangeAspect="1"/>
          </p:cNvGraphicFramePr>
          <p:nvPr/>
        </p:nvGraphicFramePr>
        <p:xfrm>
          <a:off x="6517218" y="4754563"/>
          <a:ext cx="3094567" cy="468312"/>
        </p:xfrm>
        <a:graphic>
          <a:graphicData uri="http://schemas.openxmlformats.org/presentationml/2006/ole">
            <p:oleObj spid="_x0000_s5127" name="Equation" r:id="rId10" imgW="888840" imgH="177480" progId="">
              <p:embed/>
            </p:oleObj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6483352" y="4648200"/>
            <a:ext cx="3168649" cy="647700"/>
          </a:xfrm>
          <a:prstGeom prst="line">
            <a:avLst/>
          </a:prstGeom>
          <a:ln w="38100">
            <a:solidFill>
              <a:srgbClr val="F20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464300" y="4656138"/>
            <a:ext cx="3168651" cy="647700"/>
          </a:xfrm>
          <a:prstGeom prst="line">
            <a:avLst/>
          </a:prstGeom>
          <a:ln w="38100">
            <a:solidFill>
              <a:srgbClr val="F20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3200" y="4197350"/>
            <a:ext cx="522013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918840" y="228600"/>
            <a:ext cx="2743201" cy="914400"/>
            <a:chOff x="762000" y="3733800"/>
            <a:chExt cx="2286000" cy="9144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3733800"/>
              <a:ext cx="2286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762000" y="3886200"/>
              <a:ext cx="2286000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CA" sz="3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ylfaen"/>
                </a:rPr>
                <a:t>ԼՈՒԾՈՒՄ</a:t>
              </a:r>
              <a:endParaRPr lang="en-CA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ylfaen" pitchFamily="18" charset="0"/>
              </a:endParaRP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588000" y="56642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sz="3200" b="1" dirty="0" err="1"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Պատ</a:t>
            </a:r>
            <a:r>
              <a:rPr lang="en-CA" sz="3200" b="1" dirty="0"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.՝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>
          <a:xfrm>
            <a:off x="11277600" y="6324601"/>
            <a:ext cx="609600" cy="365125"/>
          </a:xfrm>
        </p:spPr>
        <p:txBody>
          <a:bodyPr/>
          <a:lstStyle/>
          <a:p>
            <a:pPr>
              <a:defRPr/>
            </a:pPr>
            <a:fld id="{2F54495C-318E-4C40-ABC0-3D0B804655F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"/>
                            </p:stCondLst>
                            <p:childTnLst>
                              <p:par>
                                <p:cTn id="8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"/>
                            </p:stCondLst>
                            <p:childTnLst>
                              <p:par>
                                <p:cTn id="10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/>
      <p:bldP spid="32" grpId="0"/>
      <p:bldP spid="33" grpId="0"/>
      <p:bldP spid="34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68352" y="0"/>
            <a:ext cx="11008489" cy="6629400"/>
            <a:chOff x="576000" y="0"/>
            <a:chExt cx="7920000" cy="6629400"/>
          </a:xfrm>
        </p:grpSpPr>
        <p:pic>
          <p:nvPicPr>
            <p:cNvPr id="25610" name="Picture 2" descr="C:\Users\naira\Desktop\BLOKNOT\9ed886db86393b4c8d246d57ae4a3586.png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20000"/>
            </a:blip>
            <a:srcRect/>
            <a:stretch>
              <a:fillRect/>
            </a:stretch>
          </p:blipFill>
          <p:spPr bwMode="auto">
            <a:xfrm>
              <a:off x="609600" y="0"/>
              <a:ext cx="7848600" cy="662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Picture 9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-20000"/>
            </a:blip>
            <a:srcRect/>
            <a:stretch>
              <a:fillRect/>
            </a:stretch>
          </p:blipFill>
          <p:spPr bwMode="auto">
            <a:xfrm>
              <a:off x="576000" y="5334000"/>
              <a:ext cx="7920000" cy="831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77600" y="6340476"/>
            <a:ext cx="609600" cy="365125"/>
          </a:xfrm>
        </p:spPr>
        <p:txBody>
          <a:bodyPr/>
          <a:lstStyle/>
          <a:p>
            <a:pPr>
              <a:defRPr/>
            </a:pPr>
            <a:fld id="{9C33A180-6B9D-42CE-9FAD-2014B3B2592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2" name="Picture 8" descr="C:\Users\naira\AppData\Local\Temp\Rar$DI75.158\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1200" y="119064"/>
            <a:ext cx="38608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y="23000" kx="-1199993" algn="bl" rotWithShape="0">
              <a:srgbClr val="000000">
                <a:alpha val="2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 rot="21600000">
            <a:off x="1396114" y="1134070"/>
            <a:ext cx="7721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600" b="1" i="1" dirty="0">
                <a:ln w="0">
                  <a:solidFill>
                    <a:srgbClr val="CC0000"/>
                  </a:solidFill>
                </a:ln>
                <a:solidFill>
                  <a:srgbClr val="FF1515"/>
                </a:solidFill>
                <a:latin typeface="Sylfaen" pitchFamily="18" charset="0"/>
              </a:rPr>
              <a:t>ՏՆԱՅԻՆ  ՀԱՆՁՆԱՐԱՐՈՒԹՅՈՒՆ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94534" y="4035970"/>
            <a:ext cx="5959365" cy="108256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600" b="1" dirty="0" err="1">
                <a:solidFill>
                  <a:srgbClr val="00826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 pitchFamily="18" charset="0"/>
              </a:rPr>
              <a:t>Կատարել</a:t>
            </a:r>
            <a:r>
              <a:rPr lang="en-CA" sz="2600" b="1" dirty="0">
                <a:solidFill>
                  <a:srgbClr val="00826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 pitchFamily="18" charset="0"/>
              </a:rPr>
              <a:t>  </a:t>
            </a:r>
            <a:r>
              <a:rPr lang="en-CA" sz="2600" b="1" dirty="0">
                <a:solidFill>
                  <a:srgbClr val="00826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/>
              </a:rPr>
              <a:t>№ 1000,  1006 ա, բ,  1013  </a:t>
            </a:r>
            <a:r>
              <a:rPr lang="en-CA" sz="2600" b="1" dirty="0" err="1">
                <a:solidFill>
                  <a:srgbClr val="00826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/>
              </a:rPr>
              <a:t>առաջադրանքները</a:t>
            </a:r>
            <a:r>
              <a:rPr lang="en-CA" sz="2600" b="1" dirty="0">
                <a:solidFill>
                  <a:srgbClr val="00826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ylfaen" pitchFamily="18" charset="0"/>
              </a:rPr>
              <a:t>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35200" y="2613026"/>
            <a:ext cx="8839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b="1" i="1" dirty="0">
                <a:solidFill>
                  <a:srgbClr val="008269"/>
                </a:solidFill>
              </a:rPr>
              <a:t>      </a:t>
            </a:r>
            <a:r>
              <a:rPr lang="en-CA" sz="2600" b="1" i="1" dirty="0" err="1">
                <a:solidFill>
                  <a:srgbClr val="008269"/>
                </a:solidFill>
                <a:latin typeface="Sylfaen" pitchFamily="18" charset="0"/>
              </a:rPr>
              <a:t>Ուսումնասիրել</a:t>
            </a:r>
            <a:r>
              <a:rPr lang="en-CA" sz="2600" b="1" i="1" dirty="0">
                <a:solidFill>
                  <a:srgbClr val="008269"/>
                </a:solidFill>
                <a:latin typeface="Sylfaen" pitchFamily="18" charset="0"/>
              </a:rPr>
              <a:t>  </a:t>
            </a:r>
            <a:r>
              <a:rPr lang="en-CA" sz="2600" b="1" i="1" dirty="0" err="1">
                <a:solidFill>
                  <a:srgbClr val="008269"/>
                </a:solidFill>
                <a:latin typeface="Sylfaen" pitchFamily="18" charset="0"/>
              </a:rPr>
              <a:t>դասագրքի</a:t>
            </a:r>
            <a:r>
              <a:rPr lang="en-CA" sz="2600" b="1" i="1" dirty="0">
                <a:solidFill>
                  <a:srgbClr val="008269"/>
                </a:solidFill>
                <a:latin typeface="Sylfaen" pitchFamily="18" charset="0"/>
              </a:rPr>
              <a:t>  134  </a:t>
            </a:r>
            <a:r>
              <a:rPr lang="en-CA" sz="2600" b="1" i="1" dirty="0" err="1">
                <a:solidFill>
                  <a:srgbClr val="008269"/>
                </a:solidFill>
                <a:latin typeface="Sylfaen" pitchFamily="18" charset="0"/>
              </a:rPr>
              <a:t>էջի</a:t>
            </a:r>
            <a:r>
              <a:rPr lang="en-CA" sz="2600" b="1" i="1" dirty="0">
                <a:solidFill>
                  <a:srgbClr val="008269"/>
                </a:solidFill>
                <a:latin typeface="Sylfaen" pitchFamily="18" charset="0"/>
              </a:rPr>
              <a:t>  </a:t>
            </a:r>
            <a:r>
              <a:rPr lang="en-CA" sz="2600" b="1" i="1" dirty="0" err="1">
                <a:solidFill>
                  <a:srgbClr val="008269"/>
                </a:solidFill>
                <a:latin typeface="Sylfaen" pitchFamily="18" charset="0"/>
              </a:rPr>
              <a:t>պարզ</a:t>
            </a:r>
            <a:r>
              <a:rPr lang="en-CA" sz="2600" b="1" i="1" dirty="0">
                <a:solidFill>
                  <a:srgbClr val="008269"/>
                </a:solidFill>
                <a:latin typeface="Sylfaen" pitchFamily="18" charset="0"/>
              </a:rPr>
              <a:t>  </a:t>
            </a:r>
            <a:r>
              <a:rPr lang="en-CA" sz="2600" b="1" i="1" dirty="0" err="1">
                <a:solidFill>
                  <a:srgbClr val="008269"/>
                </a:solidFill>
                <a:latin typeface="Sylfaen" pitchFamily="18" charset="0"/>
              </a:rPr>
              <a:t>թվերի</a:t>
            </a:r>
            <a:r>
              <a:rPr lang="en-CA" sz="2600" b="1" i="1" dirty="0">
                <a:solidFill>
                  <a:srgbClr val="008269"/>
                </a:solidFill>
                <a:latin typeface="Sylfaen" pitchFamily="18" charset="0"/>
              </a:rPr>
              <a:t>  </a:t>
            </a:r>
            <a:r>
              <a:rPr lang="en-CA" sz="2600" b="1" i="1" dirty="0" err="1">
                <a:solidFill>
                  <a:srgbClr val="008269"/>
                </a:solidFill>
                <a:latin typeface="Sylfaen" pitchFamily="18" charset="0"/>
              </a:rPr>
              <a:t>աղյուսակը</a:t>
            </a:r>
            <a:r>
              <a:rPr lang="en-CA" sz="2600" b="1" i="1" dirty="0">
                <a:solidFill>
                  <a:srgbClr val="008269"/>
                </a:solidFill>
                <a:latin typeface="Sylfaen" pitchFamily="18" charset="0"/>
              </a:rPr>
              <a:t>:</a:t>
            </a:r>
          </a:p>
        </p:txBody>
      </p:sp>
      <p:sp>
        <p:nvSpPr>
          <p:cNvPr id="25609" name="TextBox 38"/>
          <p:cNvSpPr txBox="1">
            <a:spLocks noChangeArrowheads="1"/>
          </p:cNvSpPr>
          <p:nvPr/>
        </p:nvSpPr>
        <p:spPr bwMode="auto">
          <a:xfrm>
            <a:off x="5486400" y="5943601"/>
            <a:ext cx="579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CA" b="1" dirty="0" err="1">
                <a:solidFill>
                  <a:srgbClr val="003D7A"/>
                </a:solidFill>
                <a:latin typeface="Courier Unicode" pitchFamily="18" charset="0"/>
              </a:rPr>
              <a:t>Գայանե</a:t>
            </a:r>
            <a:r>
              <a:rPr lang="en-CA" b="1" dirty="0">
                <a:solidFill>
                  <a:srgbClr val="003D7A"/>
                </a:solidFill>
                <a:latin typeface="Courier Unicode" pitchFamily="18" charset="0"/>
              </a:rPr>
              <a:t> </a:t>
            </a:r>
            <a:r>
              <a:rPr lang="en-CA" b="1" dirty="0" err="1">
                <a:solidFill>
                  <a:srgbClr val="003D7A"/>
                </a:solidFill>
                <a:latin typeface="Courier Unicode" pitchFamily="18" charset="0"/>
              </a:rPr>
              <a:t>Սիմոնյան</a:t>
            </a:r>
            <a:endParaRPr lang="en-CA" b="1" dirty="0">
              <a:solidFill>
                <a:srgbClr val="003D7A"/>
              </a:solidFill>
              <a:latin typeface="Courier Unicode" pitchFamily="18" charset="0"/>
            </a:endParaRPr>
          </a:p>
          <a:p>
            <a:pPr algn="r"/>
            <a:r>
              <a:rPr lang="en-CA" b="1" dirty="0" err="1">
                <a:solidFill>
                  <a:srgbClr val="003D7A"/>
                </a:solidFill>
                <a:latin typeface="Courier Unicode" pitchFamily="18" charset="0"/>
              </a:rPr>
              <a:t>Կոտայքի</a:t>
            </a:r>
            <a:r>
              <a:rPr lang="en-CA" b="1" dirty="0">
                <a:solidFill>
                  <a:srgbClr val="003D7A"/>
                </a:solidFill>
                <a:latin typeface="Courier Unicode" pitchFamily="18" charset="0"/>
              </a:rPr>
              <a:t> </a:t>
            </a:r>
            <a:r>
              <a:rPr lang="en-CA" b="1" dirty="0" err="1">
                <a:solidFill>
                  <a:srgbClr val="003D7A"/>
                </a:solidFill>
                <a:latin typeface="Courier Unicode" pitchFamily="18" charset="0"/>
              </a:rPr>
              <a:t>մարզի</a:t>
            </a:r>
            <a:r>
              <a:rPr lang="en-CA" b="1" dirty="0">
                <a:solidFill>
                  <a:srgbClr val="003D7A"/>
                </a:solidFill>
                <a:latin typeface="Courier Unicode" pitchFamily="18" charset="0"/>
              </a:rPr>
              <a:t> </a:t>
            </a:r>
            <a:r>
              <a:rPr lang="en-CA" b="1" dirty="0" err="1">
                <a:solidFill>
                  <a:srgbClr val="003D7A"/>
                </a:solidFill>
                <a:latin typeface="Courier Unicode" pitchFamily="18" charset="0"/>
              </a:rPr>
              <a:t>Ակունքի</a:t>
            </a:r>
            <a:r>
              <a:rPr lang="en-CA" b="1" dirty="0">
                <a:solidFill>
                  <a:srgbClr val="003D7A"/>
                </a:solidFill>
                <a:latin typeface="Courier Unicode" pitchFamily="18" charset="0"/>
              </a:rPr>
              <a:t> </a:t>
            </a:r>
            <a:r>
              <a:rPr lang="en-CA" b="1" dirty="0" err="1">
                <a:solidFill>
                  <a:srgbClr val="003D7A"/>
                </a:solidFill>
                <a:latin typeface="Courier Unicode" pitchFamily="18" charset="0"/>
              </a:rPr>
              <a:t>միջն</a:t>
            </a:r>
            <a:r>
              <a:rPr lang="en-CA" b="1" dirty="0">
                <a:solidFill>
                  <a:srgbClr val="003D7A"/>
                </a:solidFill>
                <a:latin typeface="Courier Unicode" pitchFamily="18" charset="0"/>
              </a:rPr>
              <a:t>. </a:t>
            </a:r>
            <a:r>
              <a:rPr lang="en-CA" b="1" dirty="0" err="1">
                <a:solidFill>
                  <a:srgbClr val="003D7A"/>
                </a:solidFill>
                <a:latin typeface="Courier Unicode" pitchFamily="18" charset="0"/>
              </a:rPr>
              <a:t>դպրոց</a:t>
            </a:r>
            <a:endParaRPr lang="en-CA" b="1" dirty="0">
              <a:solidFill>
                <a:srgbClr val="003D7A"/>
              </a:solidFill>
              <a:latin typeface="Courier Unicode" pitchFamily="18" charset="0"/>
            </a:endParaRPr>
          </a:p>
        </p:txBody>
      </p:sp>
      <p:pic>
        <p:nvPicPr>
          <p:cNvPr id="13" name="Picture 31" descr="C:\Users\naira\Desktop\My documents\mat-nkar\noyember\13331420-Счастливые-дети-на-красочные-много-красочных-книг-1.jpg"/>
          <p:cNvPicPr>
            <a:picLocks noChangeAspect="1" noChangeArrowheads="1"/>
          </p:cNvPicPr>
          <p:nvPr/>
        </p:nvPicPr>
        <p:blipFill>
          <a:blip r:embed="rId5" cstate="print">
            <a:lum bright="-10000" contrast="31000"/>
          </a:blip>
          <a:srcRect l="2721" t="16385" r="72598" b="30568"/>
          <a:stretch>
            <a:fillRect/>
          </a:stretch>
        </p:blipFill>
        <p:spPr bwMode="auto">
          <a:xfrm>
            <a:off x="236483" y="3763921"/>
            <a:ext cx="2017981" cy="299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grpSp>
        <p:nvGrpSpPr>
          <p:cNvPr id="2" name="Group 7"/>
          <p:cNvGrpSpPr/>
          <p:nvPr/>
        </p:nvGrpSpPr>
        <p:grpSpPr>
          <a:xfrm>
            <a:off x="3358055" y="599086"/>
            <a:ext cx="7945821" cy="5919150"/>
            <a:chOff x="2615847" y="-333574"/>
            <a:chExt cx="8957168" cy="6712776"/>
          </a:xfrm>
        </p:grpSpPr>
        <p:pic>
          <p:nvPicPr>
            <p:cNvPr id="1027" name="Picture 3" descr="D:\1.Math-5grade-picture\Reasons-Why-Math-is-Important-4-1.jpg"/>
            <p:cNvPicPr>
              <a:picLocks noChangeAspect="1" noChangeArrowheads="1"/>
            </p:cNvPicPr>
            <p:nvPr/>
          </p:nvPicPr>
          <p:blipFill>
            <a:blip r:embed="rId2" cstate="print"/>
            <a:srcRect r="93141"/>
            <a:stretch>
              <a:fillRect/>
            </a:stretch>
          </p:blipFill>
          <p:spPr bwMode="auto">
            <a:xfrm>
              <a:off x="2615847" y="-333574"/>
              <a:ext cx="8957168" cy="6712776"/>
            </a:xfrm>
            <a:prstGeom prst="rect">
              <a:avLst/>
            </a:prstGeom>
            <a:noFill/>
          </p:spPr>
        </p:pic>
        <p:pic>
          <p:nvPicPr>
            <p:cNvPr id="1026" name="Picture 2" descr="D:\1.Math-5grade-picture\մմմ-11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5708B"/>
                </a:clrFrom>
                <a:clrTo>
                  <a:srgbClr val="F5708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47815" y="233473"/>
              <a:ext cx="7788303" cy="5840889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236489" y="6006347"/>
            <a:ext cx="4698117" cy="646331"/>
          </a:xfrm>
          <a:prstGeom prst="rect">
            <a:avLst/>
          </a:prstGeom>
          <a:solidFill>
            <a:srgbClr val="69B4FF"/>
          </a:solidFill>
          <a:ln w="0">
            <a:solidFill>
              <a:srgbClr val="2190FF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Unicode" pitchFamily="18" charset="0"/>
              </a:rPr>
              <a:t>Գայանե Սիմոնյան</a:t>
            </a:r>
          </a:p>
          <a:p>
            <a:r>
              <a:rPr lang="en-CA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Unicode" pitchFamily="18" charset="0"/>
              </a:rPr>
              <a:t>Կոտայքի</a:t>
            </a:r>
            <a:r>
              <a:rPr lang="en-CA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Unicode" pitchFamily="18" charset="0"/>
              </a:rPr>
              <a:t> </a:t>
            </a:r>
            <a:r>
              <a:rPr lang="en-CA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Unicode" pitchFamily="18" charset="0"/>
              </a:rPr>
              <a:t>մարզի</a:t>
            </a:r>
            <a:r>
              <a:rPr lang="en-CA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Unicode" pitchFamily="18" charset="0"/>
              </a:rPr>
              <a:t> </a:t>
            </a:r>
            <a:r>
              <a:rPr lang="en-CA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Unicode" pitchFamily="18" charset="0"/>
              </a:rPr>
              <a:t>Ակունքի</a:t>
            </a:r>
            <a:r>
              <a:rPr lang="en-CA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Unicode" pitchFamily="18" charset="0"/>
              </a:rPr>
              <a:t> </a:t>
            </a:r>
            <a:r>
              <a:rPr lang="en-CA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Unicode" pitchFamily="18" charset="0"/>
              </a:rPr>
              <a:t>միջն</a:t>
            </a:r>
            <a:r>
              <a:rPr lang="en-CA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Unicode" pitchFamily="18" charset="0"/>
              </a:rPr>
              <a:t>. </a:t>
            </a:r>
            <a:r>
              <a:rPr lang="en-CA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Unicode" pitchFamily="18" charset="0"/>
              </a:rPr>
              <a:t>դպրոց</a:t>
            </a:r>
            <a:endParaRPr lang="en-CA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Unicod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635" y="246089"/>
            <a:ext cx="6300180" cy="769441"/>
          </a:xfrm>
          <a:prstGeom prst="rect">
            <a:avLst/>
          </a:prstGeom>
          <a:solidFill>
            <a:srgbClr val="FFEFF7"/>
          </a:solidFill>
          <a:ln>
            <a:solidFill>
              <a:srgbClr val="F6007B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0">
                  <a:solidFill>
                    <a:srgbClr val="DA006D"/>
                  </a:solidFill>
                </a:ln>
                <a:solidFill>
                  <a:srgbClr val="FF81C0"/>
                </a:solidFill>
                <a:uFill>
                  <a:solidFill>
                    <a:schemeClr val="bg1"/>
                  </a:solidFill>
                </a:uFill>
                <a:latin typeface="Courier Unicode" pitchFamily="18" charset="0"/>
              </a:rPr>
              <a:t>ՇՆՈՐՀԱԿԱԼՈՒԹՅՈՒՆ</a:t>
            </a:r>
            <a:endParaRPr lang="en-CA" sz="4000" b="1" spc="300" dirty="0">
              <a:ln w="0">
                <a:solidFill>
                  <a:srgbClr val="DA006D"/>
                </a:solidFill>
              </a:ln>
              <a:solidFill>
                <a:srgbClr val="FF81C0"/>
              </a:solidFill>
              <a:uFill>
                <a:solidFill>
                  <a:schemeClr val="bg1"/>
                </a:solidFill>
              </a:uFill>
              <a:latin typeface="Courier Unicode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68011" y="2879535"/>
            <a:ext cx="403596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z="1600" b="1" dirty="0" err="1" smtClean="0">
                <a:latin typeface="Sylfaen" pitchFamily="18" charset="0"/>
              </a:rPr>
              <a:t>Դասագիրք</a:t>
            </a:r>
            <a:r>
              <a:rPr lang="en-CA" sz="1600" b="1" dirty="0" smtClean="0">
                <a:latin typeface="Sylfaen" pitchFamily="18" charset="0"/>
              </a:rPr>
              <a:t>՝</a:t>
            </a:r>
            <a:r>
              <a:rPr lang="en-CA" sz="1600" dirty="0" smtClean="0">
                <a:latin typeface="Sylfaen" pitchFamily="18" charset="0"/>
              </a:rPr>
              <a:t> </a:t>
            </a:r>
          </a:p>
          <a:p>
            <a:r>
              <a:rPr lang="en-CA" sz="1600" dirty="0" smtClean="0">
                <a:latin typeface="Sylfaen" pitchFamily="18" charset="0"/>
              </a:rPr>
              <a:t>Բ.  </a:t>
            </a:r>
            <a:r>
              <a:rPr lang="en-CA" sz="1600" dirty="0" err="1" smtClean="0">
                <a:latin typeface="Sylfaen" pitchFamily="18" charset="0"/>
              </a:rPr>
              <a:t>Նահապետյան</a:t>
            </a:r>
            <a:r>
              <a:rPr lang="en-CA" sz="1600" dirty="0" smtClean="0">
                <a:latin typeface="Sylfaen" pitchFamily="18" charset="0"/>
              </a:rPr>
              <a:t>,  Ա.  </a:t>
            </a:r>
            <a:r>
              <a:rPr lang="en-CA" sz="1600" dirty="0" err="1" smtClean="0">
                <a:latin typeface="Sylfaen" pitchFamily="18" charset="0"/>
              </a:rPr>
              <a:t>Աբրահամյան</a:t>
            </a:r>
            <a:r>
              <a:rPr lang="en-CA" sz="1600" dirty="0" smtClean="0">
                <a:latin typeface="Sylfaen" pitchFamily="18" charset="0"/>
              </a:rPr>
              <a:t>, «</a:t>
            </a:r>
            <a:r>
              <a:rPr lang="en-CA" sz="1600" dirty="0" err="1" smtClean="0">
                <a:latin typeface="Sylfaen" pitchFamily="18" charset="0"/>
              </a:rPr>
              <a:t>Մաթեմատիկա</a:t>
            </a:r>
            <a:r>
              <a:rPr lang="en-CA" sz="1600" dirty="0" smtClean="0">
                <a:latin typeface="Sylfaen" pitchFamily="18" charset="0"/>
              </a:rPr>
              <a:t> 5» </a:t>
            </a:r>
            <a:r>
              <a:rPr lang="en-CA" sz="1600" dirty="0" err="1" smtClean="0">
                <a:latin typeface="Sylfaen" pitchFamily="18" charset="0"/>
              </a:rPr>
              <a:t>հիմնական</a:t>
            </a:r>
            <a:r>
              <a:rPr lang="en-CA" sz="1600" dirty="0" smtClean="0">
                <a:latin typeface="Sylfaen" pitchFamily="18" charset="0"/>
              </a:rPr>
              <a:t>  </a:t>
            </a:r>
            <a:r>
              <a:rPr lang="en-CA" sz="1600" dirty="0" err="1" smtClean="0">
                <a:latin typeface="Sylfaen" pitchFamily="18" charset="0"/>
              </a:rPr>
              <a:t>դպրոցի</a:t>
            </a:r>
            <a:r>
              <a:rPr lang="en-CA" sz="1600" dirty="0" smtClean="0">
                <a:latin typeface="Sylfaen" pitchFamily="18" charset="0"/>
              </a:rPr>
              <a:t>  5-րդ  </a:t>
            </a:r>
            <a:r>
              <a:rPr lang="en-CA" sz="1600" dirty="0" err="1" smtClean="0">
                <a:latin typeface="Sylfaen" pitchFamily="18" charset="0"/>
              </a:rPr>
              <a:t>դասարանի</a:t>
            </a:r>
            <a:r>
              <a:rPr lang="en-CA" sz="1600" dirty="0" smtClean="0">
                <a:latin typeface="Sylfaen" pitchFamily="18" charset="0"/>
              </a:rPr>
              <a:t>  </a:t>
            </a:r>
            <a:r>
              <a:rPr lang="en-CA" sz="1600" dirty="0" err="1" smtClean="0">
                <a:latin typeface="Sylfaen" pitchFamily="18" charset="0"/>
              </a:rPr>
              <a:t>դասագիրք</a:t>
            </a:r>
            <a:r>
              <a:rPr lang="en-CA" sz="1600" dirty="0" smtClean="0">
                <a:latin typeface="Sylfaen" pitchFamily="18" charset="0"/>
              </a:rPr>
              <a:t>,</a:t>
            </a:r>
            <a:r>
              <a:rPr lang="ru-RU" sz="1600" dirty="0" smtClean="0">
                <a:latin typeface="Sylfaen" pitchFamily="18" charset="0"/>
              </a:rPr>
              <a:t> </a:t>
            </a:r>
            <a:r>
              <a:rPr lang="en-CA" sz="1600" dirty="0" smtClean="0">
                <a:latin typeface="Sylfaen" pitchFamily="18" charset="0"/>
              </a:rPr>
              <a:t>«</a:t>
            </a:r>
            <a:r>
              <a:rPr lang="en-CA" sz="1600" dirty="0" err="1" smtClean="0">
                <a:latin typeface="Sylfaen" pitchFamily="18" charset="0"/>
              </a:rPr>
              <a:t>Մանմար</a:t>
            </a:r>
            <a:r>
              <a:rPr lang="en-CA" sz="1600" dirty="0" smtClean="0">
                <a:latin typeface="Sylfaen" pitchFamily="18" charset="0"/>
              </a:rPr>
              <a:t>»   </a:t>
            </a:r>
            <a:r>
              <a:rPr lang="en-CA" sz="1600" dirty="0" err="1" smtClean="0">
                <a:latin typeface="Sylfaen" pitchFamily="18" charset="0"/>
              </a:rPr>
              <a:t>հրատարակչություն</a:t>
            </a:r>
            <a:r>
              <a:rPr lang="en-CA" sz="1600" dirty="0" smtClean="0">
                <a:latin typeface="Sylfaen" pitchFamily="18" charset="0"/>
              </a:rPr>
              <a:t>,  </a:t>
            </a:r>
            <a:r>
              <a:rPr lang="en-CA" sz="1600" dirty="0" err="1" smtClean="0">
                <a:latin typeface="Sylfaen" pitchFamily="18" charset="0"/>
              </a:rPr>
              <a:t>Երևան</a:t>
            </a:r>
            <a:r>
              <a:rPr lang="en-CA" sz="1600" dirty="0" smtClean="0">
                <a:latin typeface="Sylfaen" pitchFamily="18" charset="0"/>
              </a:rPr>
              <a:t>  201</a:t>
            </a:r>
            <a:r>
              <a:rPr lang="ru-RU" sz="1600" dirty="0" smtClean="0">
                <a:latin typeface="Sylfaen" pitchFamily="18" charset="0"/>
              </a:rPr>
              <a:t>9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8196" name="TextBox 11"/>
          <p:cNvSpPr txBox="1">
            <a:spLocks noChangeArrowheads="1"/>
          </p:cNvSpPr>
          <p:nvPr/>
        </p:nvSpPr>
        <p:spPr bwMode="auto">
          <a:xfrm>
            <a:off x="1930400" y="466726"/>
            <a:ext cx="975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 b="1" i="1">
                <a:solidFill>
                  <a:srgbClr val="990033"/>
                </a:solidFill>
                <a:latin typeface="Sylfaen" pitchFamily="18" charset="0"/>
              </a:rPr>
              <a:t>1. Ի</a:t>
            </a:r>
            <a:r>
              <a:rPr lang="hy-AM" sz="2800" b="1" i="1">
                <a:solidFill>
                  <a:srgbClr val="990033"/>
                </a:solidFill>
                <a:latin typeface="Sylfaen" pitchFamily="18" charset="0"/>
              </a:rPr>
              <a:t>՞</a:t>
            </a:r>
            <a:r>
              <a:rPr lang="en-CA" sz="2800" b="1" i="1">
                <a:solidFill>
                  <a:srgbClr val="990033"/>
                </a:solidFill>
                <a:latin typeface="Sylfaen" pitchFamily="18" charset="0"/>
              </a:rPr>
              <a:t>նչ  է  բնական  թվի  բաժանարարը:</a:t>
            </a:r>
          </a:p>
        </p:txBody>
      </p:sp>
      <p:sp>
        <p:nvSpPr>
          <p:cNvPr id="8197" name="TextBox 12"/>
          <p:cNvSpPr txBox="1">
            <a:spLocks noChangeArrowheads="1"/>
          </p:cNvSpPr>
          <p:nvPr/>
        </p:nvSpPr>
        <p:spPr bwMode="auto">
          <a:xfrm>
            <a:off x="1930400" y="1533526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 b="1" i="1">
                <a:solidFill>
                  <a:srgbClr val="990033"/>
                </a:solidFill>
                <a:latin typeface="Sylfaen" pitchFamily="18" charset="0"/>
              </a:rPr>
              <a:t>2. Ի</a:t>
            </a:r>
            <a:r>
              <a:rPr lang="hy-AM" sz="2800" b="1" i="1">
                <a:solidFill>
                  <a:srgbClr val="990033"/>
                </a:solidFill>
                <a:latin typeface="Sylfaen" pitchFamily="18" charset="0"/>
              </a:rPr>
              <a:t>՞</a:t>
            </a:r>
            <a:r>
              <a:rPr lang="en-CA" sz="2800" b="1" i="1">
                <a:solidFill>
                  <a:srgbClr val="990033"/>
                </a:solidFill>
                <a:latin typeface="Sylfaen" pitchFamily="18" charset="0"/>
              </a:rPr>
              <a:t>նչ  է  բնական  թվի  բազմապատիկը:</a:t>
            </a:r>
          </a:p>
        </p:txBody>
      </p: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1930400" y="2551114"/>
            <a:ext cx="9245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 b="1" i="1">
                <a:solidFill>
                  <a:srgbClr val="990033"/>
                </a:solidFill>
                <a:latin typeface="Sylfaen" pitchFamily="18" charset="0"/>
              </a:rPr>
              <a:t>3. Ինչպե</a:t>
            </a:r>
            <a:r>
              <a:rPr lang="hy-AM" sz="2800" b="1" i="1">
                <a:solidFill>
                  <a:srgbClr val="990033"/>
                </a:solidFill>
                <a:latin typeface="Sylfaen" pitchFamily="18" charset="0"/>
              </a:rPr>
              <a:t>՞</a:t>
            </a:r>
            <a:r>
              <a:rPr lang="en-CA" sz="2800" b="1" i="1">
                <a:solidFill>
                  <a:srgbClr val="990033"/>
                </a:solidFill>
                <a:latin typeface="Sylfaen" pitchFamily="18" charset="0"/>
              </a:rPr>
              <a:t>ս  կարելի  է  ստանալ  բնական  թվի  ցանկացած  բազմապատիկ:   </a:t>
            </a:r>
          </a:p>
        </p:txBody>
      </p:sp>
      <p:sp>
        <p:nvSpPr>
          <p:cNvPr id="8200" name="TextBox 17"/>
          <p:cNvSpPr txBox="1">
            <a:spLocks noChangeArrowheads="1"/>
          </p:cNvSpPr>
          <p:nvPr/>
        </p:nvSpPr>
        <p:spPr bwMode="auto">
          <a:xfrm>
            <a:off x="1930400" y="5218114"/>
            <a:ext cx="965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 b="1" i="1">
                <a:solidFill>
                  <a:srgbClr val="990033"/>
                </a:solidFill>
                <a:latin typeface="Sylfaen" pitchFamily="18" charset="0"/>
              </a:rPr>
              <a:t>5. Ինչպե</a:t>
            </a:r>
            <a:r>
              <a:rPr lang="hy-AM" sz="2800" b="1" i="1">
                <a:solidFill>
                  <a:srgbClr val="990033"/>
                </a:solidFill>
                <a:latin typeface="Sylfaen" pitchFamily="18" charset="0"/>
              </a:rPr>
              <a:t>՞</a:t>
            </a:r>
            <a:r>
              <a:rPr lang="en-CA" sz="2800" b="1" i="1">
                <a:solidFill>
                  <a:srgbClr val="990033"/>
                </a:solidFill>
                <a:latin typeface="Sylfaen" pitchFamily="18" charset="0"/>
              </a:rPr>
              <a:t>ս   թվի   գրառումով  որոշել,  թե  այն  արդյոք  բաժանվում  է  5-ի:</a:t>
            </a:r>
          </a:p>
        </p:txBody>
      </p:sp>
      <p:sp>
        <p:nvSpPr>
          <p:cNvPr id="8202" name="TextBox 19"/>
          <p:cNvSpPr txBox="1">
            <a:spLocks noChangeArrowheads="1"/>
          </p:cNvSpPr>
          <p:nvPr/>
        </p:nvSpPr>
        <p:spPr bwMode="auto">
          <a:xfrm>
            <a:off x="1930400" y="3886200"/>
            <a:ext cx="9245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 b="1" i="1" dirty="0">
                <a:solidFill>
                  <a:srgbClr val="990033"/>
                </a:solidFill>
                <a:latin typeface="Sylfaen" pitchFamily="18" charset="0"/>
              </a:rPr>
              <a:t>4. </a:t>
            </a:r>
            <a:r>
              <a:rPr lang="en-CA" sz="2800" b="1" i="1" dirty="0" err="1">
                <a:solidFill>
                  <a:srgbClr val="990033"/>
                </a:solidFill>
                <a:latin typeface="Sylfaen" pitchFamily="18" charset="0"/>
              </a:rPr>
              <a:t>Ինչպե</a:t>
            </a:r>
            <a:r>
              <a:rPr lang="hy-AM" sz="2800" b="1" i="1" dirty="0">
                <a:solidFill>
                  <a:srgbClr val="990033"/>
                </a:solidFill>
                <a:latin typeface="Sylfaen" pitchFamily="18" charset="0"/>
              </a:rPr>
              <a:t>՞</a:t>
            </a:r>
            <a:r>
              <a:rPr lang="en-CA" sz="2800" b="1" i="1" dirty="0">
                <a:solidFill>
                  <a:srgbClr val="990033"/>
                </a:solidFill>
                <a:latin typeface="Sylfaen" pitchFamily="18" charset="0"/>
              </a:rPr>
              <a:t>ս   </a:t>
            </a:r>
            <a:r>
              <a:rPr lang="en-CA" sz="2800" b="1" i="1" dirty="0" err="1">
                <a:solidFill>
                  <a:srgbClr val="990033"/>
                </a:solidFill>
                <a:latin typeface="Sylfaen" pitchFamily="18" charset="0"/>
              </a:rPr>
              <a:t>թվի</a:t>
            </a:r>
            <a:r>
              <a:rPr lang="en-CA" sz="2800" b="1" i="1" dirty="0">
                <a:solidFill>
                  <a:srgbClr val="990033"/>
                </a:solidFill>
                <a:latin typeface="Sylfaen" pitchFamily="18" charset="0"/>
              </a:rPr>
              <a:t>   </a:t>
            </a:r>
            <a:r>
              <a:rPr lang="en-CA" sz="2800" b="1" i="1" dirty="0" err="1">
                <a:solidFill>
                  <a:srgbClr val="990033"/>
                </a:solidFill>
                <a:latin typeface="Sylfaen" pitchFamily="18" charset="0"/>
              </a:rPr>
              <a:t>գրառումով</a:t>
            </a:r>
            <a:r>
              <a:rPr lang="en-CA" sz="2800" b="1" i="1" dirty="0">
                <a:solidFill>
                  <a:srgbClr val="990033"/>
                </a:solidFill>
                <a:latin typeface="Sylfaen" pitchFamily="18" charset="0"/>
              </a:rPr>
              <a:t>  </a:t>
            </a:r>
            <a:r>
              <a:rPr lang="en-CA" sz="2800" b="1" i="1" dirty="0" err="1">
                <a:solidFill>
                  <a:srgbClr val="990033"/>
                </a:solidFill>
                <a:latin typeface="Sylfaen" pitchFamily="18" charset="0"/>
              </a:rPr>
              <a:t>որոշել</a:t>
            </a:r>
            <a:r>
              <a:rPr lang="en-CA" sz="2800" b="1" i="1" dirty="0">
                <a:solidFill>
                  <a:srgbClr val="990033"/>
                </a:solidFill>
                <a:latin typeface="Sylfaen" pitchFamily="18" charset="0"/>
              </a:rPr>
              <a:t>,  </a:t>
            </a:r>
            <a:r>
              <a:rPr lang="en-CA" sz="2800" b="1" i="1" dirty="0" err="1">
                <a:solidFill>
                  <a:srgbClr val="990033"/>
                </a:solidFill>
                <a:latin typeface="Sylfaen" pitchFamily="18" charset="0"/>
              </a:rPr>
              <a:t>թե</a:t>
            </a:r>
            <a:r>
              <a:rPr lang="en-CA" sz="2800" b="1" i="1" dirty="0">
                <a:solidFill>
                  <a:srgbClr val="990033"/>
                </a:solidFill>
                <a:latin typeface="Sylfaen" pitchFamily="18" charset="0"/>
              </a:rPr>
              <a:t>  </a:t>
            </a:r>
            <a:r>
              <a:rPr lang="en-CA" sz="2800" b="1" i="1" dirty="0" err="1">
                <a:solidFill>
                  <a:srgbClr val="990033"/>
                </a:solidFill>
                <a:latin typeface="Sylfaen" pitchFamily="18" charset="0"/>
              </a:rPr>
              <a:t>այն</a:t>
            </a:r>
            <a:r>
              <a:rPr lang="en-CA" sz="2800" b="1" i="1" dirty="0">
                <a:solidFill>
                  <a:srgbClr val="990033"/>
                </a:solidFill>
                <a:latin typeface="Sylfaen" pitchFamily="18" charset="0"/>
              </a:rPr>
              <a:t>  </a:t>
            </a:r>
            <a:r>
              <a:rPr lang="en-CA" sz="2800" b="1" i="1" dirty="0" err="1">
                <a:solidFill>
                  <a:srgbClr val="990033"/>
                </a:solidFill>
                <a:latin typeface="Sylfaen" pitchFamily="18" charset="0"/>
              </a:rPr>
              <a:t>արդյոք</a:t>
            </a:r>
            <a:r>
              <a:rPr lang="en-CA" sz="2800" b="1" i="1" dirty="0">
                <a:solidFill>
                  <a:srgbClr val="990033"/>
                </a:solidFill>
                <a:latin typeface="Sylfaen" pitchFamily="18" charset="0"/>
              </a:rPr>
              <a:t>  </a:t>
            </a:r>
            <a:r>
              <a:rPr lang="en-CA" sz="2800" b="1" i="1" dirty="0" err="1">
                <a:solidFill>
                  <a:srgbClr val="990033"/>
                </a:solidFill>
                <a:latin typeface="Sylfaen" pitchFamily="18" charset="0"/>
              </a:rPr>
              <a:t>բաժանվում</a:t>
            </a:r>
            <a:r>
              <a:rPr lang="en-CA" sz="2800" b="1" i="1" dirty="0">
                <a:solidFill>
                  <a:srgbClr val="990033"/>
                </a:solidFill>
                <a:latin typeface="Sylfaen" pitchFamily="18" charset="0"/>
              </a:rPr>
              <a:t>  է 10-ի:</a:t>
            </a:r>
          </a:p>
        </p:txBody>
      </p:sp>
      <p:pic>
        <p:nvPicPr>
          <p:cNvPr id="1331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035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39978" y="76200"/>
            <a:ext cx="736292" cy="68580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en-CA" sz="2800" b="1" dirty="0">
                <a:ln>
                  <a:solidFill>
                    <a:srgbClr val="002060"/>
                  </a:solidFill>
                </a:ln>
                <a:solidFill>
                  <a:srgbClr val="002346"/>
                </a:solidFill>
                <a:latin typeface="Sylfaen" pitchFamily="18" charset="0"/>
              </a:rPr>
              <a:t>ՄՏՔԻ ՄԱՐԶԱՆՔ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5F7FA-A8C2-4CB6-9579-E6E17D3237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183524" y="2698968"/>
            <a:ext cx="8153400" cy="1384300"/>
          </a:xfrm>
          <a:prstGeom prst="rect">
            <a:avLst/>
          </a:prstGeom>
          <a:solidFill>
            <a:srgbClr val="F9E7F3"/>
          </a:solidFill>
          <a:ln w="57150">
            <a:solidFill>
              <a:srgbClr val="CC3399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86002D"/>
                </a:solidFill>
                <a:latin typeface="Sylfaen" pitchFamily="18" charset="0"/>
                <a:cs typeface="Times New Roman" pitchFamily="18" charset="0"/>
              </a:rPr>
              <a:t>Պարզ</a:t>
            </a:r>
            <a:r>
              <a:rPr lang="en-US" sz="2800" b="1" dirty="0">
                <a:solidFill>
                  <a:srgbClr val="86002D"/>
                </a:solidFill>
                <a:latin typeface="Sylfae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86002D"/>
                </a:solidFill>
                <a:latin typeface="Sylfaen" pitchFamily="18" charset="0"/>
                <a:cs typeface="Times New Roman" pitchFamily="18" charset="0"/>
              </a:rPr>
              <a:t>թվերն</a:t>
            </a:r>
            <a:r>
              <a:rPr lang="en-US" sz="2800" b="1" dirty="0">
                <a:solidFill>
                  <a:srgbClr val="86002D"/>
                </a:solidFill>
                <a:latin typeface="Sylfae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86002D"/>
                </a:solidFill>
                <a:latin typeface="Sylfaen" pitchFamily="18" charset="0"/>
                <a:cs typeface="Times New Roman" pitchFamily="18" charset="0"/>
              </a:rPr>
              <a:t>այնքան</a:t>
            </a:r>
            <a:r>
              <a:rPr lang="en-US" sz="2800" b="1" dirty="0">
                <a:solidFill>
                  <a:srgbClr val="86002D"/>
                </a:solidFill>
                <a:latin typeface="Sylfae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86002D"/>
                </a:solidFill>
                <a:latin typeface="Sylfaen" pitchFamily="18" charset="0"/>
                <a:cs typeface="Times New Roman" pitchFamily="18" charset="0"/>
              </a:rPr>
              <a:t>էլ</a:t>
            </a:r>
            <a:r>
              <a:rPr lang="en-US" sz="2800" b="1" dirty="0">
                <a:solidFill>
                  <a:srgbClr val="86002D"/>
                </a:solidFill>
                <a:latin typeface="Sylfae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86002D"/>
                </a:solidFill>
                <a:latin typeface="Sylfaen" pitchFamily="18" charset="0"/>
                <a:cs typeface="Times New Roman" pitchFamily="18" charset="0"/>
              </a:rPr>
              <a:t>պարզ</a:t>
            </a:r>
            <a:r>
              <a:rPr lang="en-US" sz="2800" b="1" dirty="0">
                <a:solidFill>
                  <a:srgbClr val="86002D"/>
                </a:solidFill>
                <a:latin typeface="Sylfae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86002D"/>
                </a:solidFill>
                <a:latin typeface="Sylfaen" pitchFamily="18" charset="0"/>
                <a:cs typeface="Times New Roman" pitchFamily="18" charset="0"/>
              </a:rPr>
              <a:t>չեն</a:t>
            </a:r>
            <a:r>
              <a:rPr lang="en-US" sz="2800" b="1" dirty="0">
                <a:solidFill>
                  <a:srgbClr val="86002D"/>
                </a:solidFill>
                <a:latin typeface="Sylfaen" pitchFamily="18" charset="0"/>
                <a:cs typeface="Times New Roman" pitchFamily="18" charset="0"/>
              </a:rPr>
              <a:t>,  </a:t>
            </a:r>
          </a:p>
          <a:p>
            <a:pPr algn="ctr"/>
            <a:r>
              <a:rPr lang="en-US" sz="2800" b="1" dirty="0" err="1">
                <a:solidFill>
                  <a:srgbClr val="86002D"/>
                </a:solidFill>
                <a:latin typeface="Sylfaen" pitchFamily="18" charset="0"/>
                <a:cs typeface="Times New Roman" pitchFamily="18" charset="0"/>
              </a:rPr>
              <a:t>որքան</a:t>
            </a:r>
            <a:r>
              <a:rPr lang="en-US" sz="2800" b="1" dirty="0">
                <a:solidFill>
                  <a:srgbClr val="86002D"/>
                </a:solidFill>
                <a:latin typeface="Sylfae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86002D"/>
                </a:solidFill>
                <a:latin typeface="Sylfaen" pitchFamily="18" charset="0"/>
                <a:cs typeface="Times New Roman" pitchFamily="18" charset="0"/>
              </a:rPr>
              <a:t>կարող</a:t>
            </a:r>
            <a:r>
              <a:rPr lang="en-US" sz="2800" b="1" dirty="0">
                <a:solidFill>
                  <a:srgbClr val="86002D"/>
                </a:solidFill>
                <a:latin typeface="Sylfaen" pitchFamily="18" charset="0"/>
                <a:cs typeface="Times New Roman" pitchFamily="18" charset="0"/>
              </a:rPr>
              <a:t>  է  </a:t>
            </a:r>
            <a:r>
              <a:rPr lang="en-US" sz="2800" b="1" dirty="0" err="1">
                <a:solidFill>
                  <a:srgbClr val="86002D"/>
                </a:solidFill>
                <a:latin typeface="Sylfaen" pitchFamily="18" charset="0"/>
                <a:cs typeface="Times New Roman" pitchFamily="18" charset="0"/>
              </a:rPr>
              <a:t>թվալ</a:t>
            </a:r>
            <a:r>
              <a:rPr lang="en-US" sz="2800" b="1" dirty="0">
                <a:solidFill>
                  <a:srgbClr val="86002D"/>
                </a:solidFill>
                <a:latin typeface="Sylfae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86002D"/>
                </a:solidFill>
                <a:latin typeface="Sylfaen" pitchFamily="18" charset="0"/>
                <a:cs typeface="Times New Roman" pitchFamily="18" charset="0"/>
              </a:rPr>
              <a:t>առաջին</a:t>
            </a:r>
            <a:r>
              <a:rPr lang="en-US" sz="2800" b="1" dirty="0">
                <a:solidFill>
                  <a:srgbClr val="86002D"/>
                </a:solidFill>
                <a:latin typeface="Sylfae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86002D"/>
                </a:solidFill>
                <a:latin typeface="Sylfaen" pitchFamily="18" charset="0"/>
                <a:cs typeface="Times New Roman" pitchFamily="18" charset="0"/>
              </a:rPr>
              <a:t>հայացքից</a:t>
            </a:r>
            <a:r>
              <a:rPr lang="en-US" sz="2800" b="1" dirty="0">
                <a:solidFill>
                  <a:srgbClr val="86002D"/>
                </a:solidFill>
                <a:latin typeface="Sylfaen" pitchFamily="18" charset="0"/>
                <a:cs typeface="Times New Roman" pitchFamily="18" charset="0"/>
              </a:rPr>
              <a:t>:</a:t>
            </a:r>
            <a:endParaRPr lang="en-US" sz="2800" b="1" i="1" dirty="0">
              <a:solidFill>
                <a:srgbClr val="86002D"/>
              </a:solidFill>
              <a:latin typeface="Sylfaen" pitchFamily="18" charset="0"/>
            </a:endParaRPr>
          </a:p>
          <a:p>
            <a:pPr algn="r"/>
            <a:r>
              <a:rPr lang="en-US" sz="2800" b="1" i="1" dirty="0">
                <a:solidFill>
                  <a:srgbClr val="86002D"/>
                </a:solidFill>
                <a:latin typeface="Sylfaen" pitchFamily="18" charset="0"/>
              </a:rPr>
              <a:t>   </a:t>
            </a:r>
            <a:r>
              <a:rPr lang="en-US" sz="2800" b="1" i="1" dirty="0">
                <a:solidFill>
                  <a:srgbClr val="003366"/>
                </a:solidFill>
                <a:latin typeface="Sylfaen" pitchFamily="18" charset="0"/>
              </a:rPr>
              <a:t>Ֆ. Ե. </a:t>
            </a:r>
            <a:r>
              <a:rPr lang="en-US" sz="2800" b="1" i="1" dirty="0" err="1">
                <a:solidFill>
                  <a:srgbClr val="003366"/>
                </a:solidFill>
                <a:latin typeface="Sylfaen" pitchFamily="18" charset="0"/>
              </a:rPr>
              <a:t>Տոպորիշչեվ</a:t>
            </a:r>
            <a:r>
              <a:rPr lang="en-US" sz="2800" b="1" i="1" dirty="0">
                <a:solidFill>
                  <a:srgbClr val="003366"/>
                </a:solidFill>
                <a:latin typeface="Sylfaen" pitchFamily="18" charset="0"/>
              </a:rPr>
              <a:t>            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200" grpId="0"/>
      <p:bldP spid="8202" grpId="0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8199" name="TextBox 15"/>
          <p:cNvSpPr txBox="1">
            <a:spLocks noChangeArrowheads="1"/>
          </p:cNvSpPr>
          <p:nvPr/>
        </p:nvSpPr>
        <p:spPr bwMode="auto">
          <a:xfrm>
            <a:off x="1828800" y="1828800"/>
            <a:ext cx="9245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 b="1" i="1">
                <a:solidFill>
                  <a:srgbClr val="990033"/>
                </a:solidFill>
                <a:latin typeface="Sylfaen" pitchFamily="18" charset="0"/>
              </a:rPr>
              <a:t>7. Ինչպիսի</a:t>
            </a:r>
            <a:r>
              <a:rPr lang="hy-AM" sz="2800" b="1" i="1">
                <a:solidFill>
                  <a:srgbClr val="990033"/>
                </a:solidFill>
                <a:latin typeface="Sylfaen" pitchFamily="18" charset="0"/>
              </a:rPr>
              <a:t>՞</a:t>
            </a:r>
            <a:r>
              <a:rPr lang="en-CA" sz="2800" b="1" i="1">
                <a:solidFill>
                  <a:srgbClr val="990033"/>
                </a:solidFill>
                <a:latin typeface="Sylfaen" pitchFamily="18" charset="0"/>
              </a:rPr>
              <a:t>  թիվն  է  կոչվում  զույգ  թիվ,   ինչպիսի</a:t>
            </a:r>
            <a:r>
              <a:rPr lang="hy-AM" sz="2800" b="1" i="1">
                <a:solidFill>
                  <a:srgbClr val="990033"/>
                </a:solidFill>
                <a:latin typeface="Sylfaen" pitchFamily="18" charset="0"/>
              </a:rPr>
              <a:t>՞</a:t>
            </a:r>
            <a:r>
              <a:rPr lang="en-CA" sz="2800" b="1" i="1">
                <a:solidFill>
                  <a:srgbClr val="990033"/>
                </a:solidFill>
                <a:latin typeface="Sylfaen" pitchFamily="18" charset="0"/>
              </a:rPr>
              <a:t>  թիվը՝  կենտ: </a:t>
            </a:r>
          </a:p>
        </p:txBody>
      </p:sp>
      <p:sp>
        <p:nvSpPr>
          <p:cNvPr id="8201" name="TextBox 18"/>
          <p:cNvSpPr txBox="1">
            <a:spLocks noChangeArrowheads="1"/>
          </p:cNvSpPr>
          <p:nvPr/>
        </p:nvSpPr>
        <p:spPr bwMode="auto">
          <a:xfrm>
            <a:off x="1828800" y="493714"/>
            <a:ext cx="8636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 b="1" i="1" dirty="0">
                <a:solidFill>
                  <a:srgbClr val="990033"/>
                </a:solidFill>
                <a:latin typeface="Sylfaen" pitchFamily="18" charset="0"/>
              </a:rPr>
              <a:t>6. </a:t>
            </a:r>
            <a:r>
              <a:rPr lang="en-CA" sz="2800" b="1" i="1" dirty="0" err="1">
                <a:solidFill>
                  <a:srgbClr val="990033"/>
                </a:solidFill>
                <a:latin typeface="Sylfaen" pitchFamily="18" charset="0"/>
              </a:rPr>
              <a:t>Ինչպե</a:t>
            </a:r>
            <a:r>
              <a:rPr lang="hy-AM" sz="2800" b="1" i="1" dirty="0">
                <a:solidFill>
                  <a:srgbClr val="990033"/>
                </a:solidFill>
                <a:latin typeface="Sylfaen" pitchFamily="18" charset="0"/>
              </a:rPr>
              <a:t>՞</a:t>
            </a:r>
            <a:r>
              <a:rPr lang="en-CA" sz="2800" b="1" i="1" dirty="0">
                <a:solidFill>
                  <a:srgbClr val="990033"/>
                </a:solidFill>
                <a:latin typeface="Sylfaen" pitchFamily="18" charset="0"/>
              </a:rPr>
              <a:t>ս   </a:t>
            </a:r>
            <a:r>
              <a:rPr lang="en-CA" sz="2800" b="1" i="1" dirty="0" err="1">
                <a:solidFill>
                  <a:srgbClr val="990033"/>
                </a:solidFill>
                <a:latin typeface="Sylfaen" pitchFamily="18" charset="0"/>
              </a:rPr>
              <a:t>թվի</a:t>
            </a:r>
            <a:r>
              <a:rPr lang="en-CA" sz="2800" b="1" i="1" dirty="0">
                <a:solidFill>
                  <a:srgbClr val="990033"/>
                </a:solidFill>
                <a:latin typeface="Sylfaen" pitchFamily="18" charset="0"/>
              </a:rPr>
              <a:t>   </a:t>
            </a:r>
            <a:r>
              <a:rPr lang="en-CA" sz="2800" b="1" i="1" dirty="0" err="1">
                <a:solidFill>
                  <a:srgbClr val="990033"/>
                </a:solidFill>
                <a:latin typeface="Sylfaen" pitchFamily="18" charset="0"/>
              </a:rPr>
              <a:t>գրառումով</a:t>
            </a:r>
            <a:r>
              <a:rPr lang="en-CA" sz="2800" b="1" i="1" dirty="0">
                <a:solidFill>
                  <a:srgbClr val="990033"/>
                </a:solidFill>
                <a:latin typeface="Sylfaen" pitchFamily="18" charset="0"/>
              </a:rPr>
              <a:t>  </a:t>
            </a:r>
            <a:r>
              <a:rPr lang="en-CA" sz="2800" b="1" i="1" dirty="0" err="1">
                <a:solidFill>
                  <a:srgbClr val="990033"/>
                </a:solidFill>
                <a:latin typeface="Sylfaen" pitchFamily="18" charset="0"/>
              </a:rPr>
              <a:t>որոշել</a:t>
            </a:r>
            <a:r>
              <a:rPr lang="en-CA" sz="2800" b="1" i="1" dirty="0">
                <a:solidFill>
                  <a:srgbClr val="990033"/>
                </a:solidFill>
                <a:latin typeface="Sylfaen" pitchFamily="18" charset="0"/>
              </a:rPr>
              <a:t>,  </a:t>
            </a:r>
            <a:r>
              <a:rPr lang="en-CA" sz="2800" b="1" i="1" dirty="0" err="1">
                <a:solidFill>
                  <a:srgbClr val="990033"/>
                </a:solidFill>
                <a:latin typeface="Sylfaen" pitchFamily="18" charset="0"/>
              </a:rPr>
              <a:t>թե</a:t>
            </a:r>
            <a:r>
              <a:rPr lang="en-CA" sz="2800" b="1" i="1" dirty="0">
                <a:solidFill>
                  <a:srgbClr val="990033"/>
                </a:solidFill>
                <a:latin typeface="Sylfaen" pitchFamily="18" charset="0"/>
              </a:rPr>
              <a:t>  </a:t>
            </a:r>
            <a:r>
              <a:rPr lang="en-CA" sz="2800" b="1" i="1" dirty="0" err="1">
                <a:solidFill>
                  <a:srgbClr val="990033"/>
                </a:solidFill>
                <a:latin typeface="Sylfaen" pitchFamily="18" charset="0"/>
              </a:rPr>
              <a:t>այն</a:t>
            </a:r>
            <a:r>
              <a:rPr lang="en-CA" sz="2800" b="1" i="1" dirty="0">
                <a:solidFill>
                  <a:srgbClr val="990033"/>
                </a:solidFill>
                <a:latin typeface="Sylfaen" pitchFamily="18" charset="0"/>
              </a:rPr>
              <a:t>  </a:t>
            </a:r>
            <a:r>
              <a:rPr lang="en-CA" sz="2800" b="1" i="1" dirty="0" err="1">
                <a:solidFill>
                  <a:srgbClr val="990033"/>
                </a:solidFill>
                <a:latin typeface="Sylfaen" pitchFamily="18" charset="0"/>
              </a:rPr>
              <a:t>արդյոք</a:t>
            </a:r>
            <a:r>
              <a:rPr lang="en-CA" sz="2800" b="1" i="1" dirty="0">
                <a:solidFill>
                  <a:srgbClr val="990033"/>
                </a:solidFill>
                <a:latin typeface="Sylfaen" pitchFamily="18" charset="0"/>
              </a:rPr>
              <a:t>  </a:t>
            </a:r>
            <a:r>
              <a:rPr lang="en-CA" sz="2800" b="1" i="1" dirty="0" err="1">
                <a:solidFill>
                  <a:srgbClr val="990033"/>
                </a:solidFill>
                <a:latin typeface="Sylfaen" pitchFamily="18" charset="0"/>
              </a:rPr>
              <a:t>բաժանվում</a:t>
            </a:r>
            <a:r>
              <a:rPr lang="en-CA" sz="2800" b="1" i="1" dirty="0">
                <a:solidFill>
                  <a:srgbClr val="990033"/>
                </a:solidFill>
                <a:latin typeface="Sylfaen" pitchFamily="18" charset="0"/>
              </a:rPr>
              <a:t>  է  2-ի:</a:t>
            </a:r>
          </a:p>
        </p:txBody>
      </p:sp>
      <p:sp>
        <p:nvSpPr>
          <p:cNvPr id="8203" name="TextBox 20"/>
          <p:cNvSpPr txBox="1">
            <a:spLocks noChangeArrowheads="1"/>
          </p:cNvSpPr>
          <p:nvPr/>
        </p:nvSpPr>
        <p:spPr bwMode="auto">
          <a:xfrm>
            <a:off x="1860332" y="3281860"/>
            <a:ext cx="843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 b="1" i="1" dirty="0">
                <a:solidFill>
                  <a:srgbClr val="990033"/>
                </a:solidFill>
                <a:latin typeface="Sylfaen" pitchFamily="18" charset="0"/>
              </a:rPr>
              <a:t>8. Ո</a:t>
            </a:r>
            <a:r>
              <a:rPr lang="hy-AM" sz="2800" b="1" i="1" dirty="0">
                <a:solidFill>
                  <a:srgbClr val="990033"/>
                </a:solidFill>
                <a:latin typeface="Sylfaen" pitchFamily="18" charset="0"/>
              </a:rPr>
              <a:t>՞</a:t>
            </a:r>
            <a:r>
              <a:rPr lang="en-CA" sz="2800" b="1" i="1" dirty="0">
                <a:solidFill>
                  <a:srgbClr val="990033"/>
                </a:solidFill>
                <a:latin typeface="Sylfaen" pitchFamily="18" charset="0"/>
              </a:rPr>
              <a:t>ր ն  է  3-ին  </a:t>
            </a:r>
            <a:r>
              <a:rPr lang="en-CA" sz="2800" b="1" i="1" dirty="0" err="1">
                <a:solidFill>
                  <a:srgbClr val="990033"/>
                </a:solidFill>
                <a:latin typeface="Sylfaen" pitchFamily="18" charset="0"/>
              </a:rPr>
              <a:t>բաժանելիության</a:t>
            </a:r>
            <a:r>
              <a:rPr lang="en-CA" sz="2800" b="1" i="1" dirty="0">
                <a:solidFill>
                  <a:srgbClr val="990033"/>
                </a:solidFill>
                <a:latin typeface="Sylfaen" pitchFamily="18" charset="0"/>
              </a:rPr>
              <a:t>  </a:t>
            </a:r>
            <a:r>
              <a:rPr lang="en-CA" sz="2800" b="1" i="1" dirty="0" err="1">
                <a:solidFill>
                  <a:srgbClr val="990033"/>
                </a:solidFill>
                <a:latin typeface="Sylfaen" pitchFamily="18" charset="0"/>
              </a:rPr>
              <a:t>հայտանիշը</a:t>
            </a:r>
            <a:r>
              <a:rPr lang="en-CA" sz="2800" b="1" i="1" dirty="0">
                <a:solidFill>
                  <a:srgbClr val="990033"/>
                </a:solidFill>
                <a:latin typeface="Sylfaen" pitchFamily="18" charset="0"/>
              </a:rPr>
              <a:t>:</a:t>
            </a:r>
          </a:p>
        </p:txBody>
      </p:sp>
      <p:sp>
        <p:nvSpPr>
          <p:cNvPr id="8204" name="TextBox 21"/>
          <p:cNvSpPr txBox="1">
            <a:spLocks noChangeArrowheads="1"/>
          </p:cNvSpPr>
          <p:nvPr/>
        </p:nvSpPr>
        <p:spPr bwMode="auto">
          <a:xfrm>
            <a:off x="1930400" y="4343401"/>
            <a:ext cx="975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 b="1" i="1">
                <a:solidFill>
                  <a:srgbClr val="990033"/>
                </a:solidFill>
                <a:latin typeface="Sylfaen" pitchFamily="18" charset="0"/>
              </a:rPr>
              <a:t>9. Ինչպիսի</a:t>
            </a:r>
            <a:r>
              <a:rPr lang="hy-AM" sz="2800" b="1" i="1">
                <a:solidFill>
                  <a:srgbClr val="990033"/>
                </a:solidFill>
                <a:latin typeface="Sylfaen" pitchFamily="18" charset="0"/>
              </a:rPr>
              <a:t>՞</a:t>
            </a:r>
            <a:r>
              <a:rPr lang="en-CA" sz="2800" b="1" i="1">
                <a:solidFill>
                  <a:srgbClr val="990033"/>
                </a:solidFill>
                <a:latin typeface="Sylfaen" pitchFamily="18" charset="0"/>
              </a:rPr>
              <a:t>  թվերն  են  բաժանվում  9-ի:</a:t>
            </a:r>
          </a:p>
        </p:txBody>
      </p:sp>
      <p:sp>
        <p:nvSpPr>
          <p:cNvPr id="8205" name="TextBox 22"/>
          <p:cNvSpPr txBox="1">
            <a:spLocks noChangeArrowheads="1"/>
          </p:cNvSpPr>
          <p:nvPr/>
        </p:nvSpPr>
        <p:spPr bwMode="auto">
          <a:xfrm>
            <a:off x="1828800" y="5181600"/>
            <a:ext cx="7924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 b="1" i="1">
                <a:solidFill>
                  <a:srgbClr val="990033"/>
                </a:solidFill>
                <a:latin typeface="Sylfaen" pitchFamily="18" charset="0"/>
              </a:rPr>
              <a:t>10. Ինչպե</a:t>
            </a:r>
            <a:r>
              <a:rPr lang="hy-AM" sz="2800" b="1" i="1">
                <a:solidFill>
                  <a:srgbClr val="990033"/>
                </a:solidFill>
                <a:latin typeface="Sylfaen" pitchFamily="18" charset="0"/>
              </a:rPr>
              <a:t>՞</a:t>
            </a:r>
            <a:r>
              <a:rPr lang="en-CA" sz="2800" b="1" i="1">
                <a:solidFill>
                  <a:srgbClr val="990033"/>
                </a:solidFill>
                <a:latin typeface="Sylfaen" pitchFamily="18" charset="0"/>
              </a:rPr>
              <a:t>ս  է  ձևակերպվում  4-ին  բաժանելիության    հայտանիշը:   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FBA4F-C76D-4148-8538-6D4F8A01B80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035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39978" y="76200"/>
            <a:ext cx="736292" cy="68580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en-CA" sz="2800" b="1" dirty="0">
                <a:ln>
                  <a:solidFill>
                    <a:srgbClr val="002060"/>
                  </a:solidFill>
                </a:ln>
                <a:solidFill>
                  <a:srgbClr val="002346"/>
                </a:solidFill>
                <a:latin typeface="Sylfaen" pitchFamily="18" charset="0"/>
              </a:rPr>
              <a:t>ՄՏՔԻ ՄԱՐԶԱՆՔ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1" grpId="0"/>
      <p:bldP spid="8203" grpId="0"/>
      <p:bldP spid="8204" grpId="0"/>
      <p:bldP spid="82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40" name="Cloud 39"/>
          <p:cNvSpPr/>
          <p:nvPr/>
        </p:nvSpPr>
        <p:spPr>
          <a:xfrm>
            <a:off x="8128000" y="4419600"/>
            <a:ext cx="3680372" cy="1828800"/>
          </a:xfrm>
          <a:prstGeom prst="cloud">
            <a:avLst/>
          </a:prstGeom>
          <a:solidFill>
            <a:srgbClr val="FFB3FF"/>
          </a:solidFill>
          <a:ln>
            <a:solidFill>
              <a:srgbClr val="CC33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3600" b="1" dirty="0">
              <a:solidFill>
                <a:srgbClr val="0033CC"/>
              </a:solidFill>
              <a:latin typeface="Sylfaen" pitchFamily="18" charset="0"/>
            </a:endParaRPr>
          </a:p>
        </p:txBody>
      </p:sp>
      <p:sp>
        <p:nvSpPr>
          <p:cNvPr id="37" name="Cloud 36"/>
          <p:cNvSpPr/>
          <p:nvPr/>
        </p:nvSpPr>
        <p:spPr>
          <a:xfrm>
            <a:off x="7721600" y="152400"/>
            <a:ext cx="4023710" cy="1928648"/>
          </a:xfrm>
          <a:prstGeom prst="cloud">
            <a:avLst/>
          </a:prstGeom>
          <a:solidFill>
            <a:srgbClr val="C1FFFF"/>
          </a:solidFill>
          <a:ln>
            <a:solidFill>
              <a:srgbClr val="0082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defRPr/>
            </a:pPr>
            <a:endParaRPr lang="en-CA" sz="3600" b="1" dirty="0">
              <a:solidFill>
                <a:srgbClr val="FF0066"/>
              </a:solidFill>
              <a:latin typeface="Sylfaen" pitchFamily="18" charset="0"/>
            </a:endParaRPr>
          </a:p>
        </p:txBody>
      </p:sp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607842" y="31532"/>
            <a:ext cx="2235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800" b="1" dirty="0" smtClean="0">
                <a:ln w="0">
                  <a:solidFill>
                    <a:srgbClr val="008269"/>
                  </a:solidFill>
                </a:ln>
                <a:solidFill>
                  <a:srgbClr val="00B08E"/>
                </a:solidFill>
                <a:latin typeface="Sylfaen" pitchFamily="18" charset="0"/>
              </a:rPr>
              <a:t>ԲՆԱԿԱՆ ԹԻՎԸ</a:t>
            </a:r>
            <a:endParaRPr lang="en-CA" sz="2800" b="1" dirty="0">
              <a:ln w="0">
                <a:solidFill>
                  <a:srgbClr val="008269"/>
                </a:solidFill>
              </a:ln>
              <a:solidFill>
                <a:srgbClr val="00B08E"/>
              </a:solidFill>
              <a:latin typeface="Sylfaen" pitchFamily="18" charset="0"/>
            </a:endParaRPr>
          </a:p>
        </p:txBody>
      </p:sp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2946400" y="152401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 b="1" dirty="0" smtClean="0">
                <a:ln w="0">
                  <a:solidFill>
                    <a:srgbClr val="008269"/>
                  </a:solidFill>
                </a:ln>
                <a:solidFill>
                  <a:srgbClr val="00B08E"/>
                </a:solidFill>
                <a:latin typeface="Sylfaen" pitchFamily="18" charset="0"/>
              </a:rPr>
              <a:t>  ԲԱԺԱՆԱՐԱՐՆԵՐԸ</a:t>
            </a:r>
            <a:endParaRPr lang="en-CA" sz="2800" b="1" dirty="0">
              <a:ln w="0">
                <a:solidFill>
                  <a:srgbClr val="008269"/>
                </a:solidFill>
              </a:ln>
              <a:solidFill>
                <a:srgbClr val="00B08E"/>
              </a:solidFill>
              <a:latin typeface="Sylfaen" pitchFamily="18" charset="0"/>
            </a:endParaRPr>
          </a:p>
        </p:txBody>
      </p:sp>
      <p:sp>
        <p:nvSpPr>
          <p:cNvPr id="9220" name="TextBox 9"/>
          <p:cNvSpPr txBox="1">
            <a:spLocks noChangeArrowheads="1"/>
          </p:cNvSpPr>
          <p:nvPr/>
        </p:nvSpPr>
        <p:spPr bwMode="auto">
          <a:xfrm>
            <a:off x="1212196" y="1676400"/>
            <a:ext cx="101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3600" b="1" dirty="0">
                <a:solidFill>
                  <a:srgbClr val="004386"/>
                </a:solidFill>
                <a:latin typeface="Sylfaen" pitchFamily="18" charset="0"/>
              </a:rPr>
              <a:t>11</a:t>
            </a:r>
          </a:p>
        </p:txBody>
      </p:sp>
      <p:sp>
        <p:nvSpPr>
          <p:cNvPr id="9221" name="TextBox 10"/>
          <p:cNvSpPr txBox="1">
            <a:spLocks noChangeArrowheads="1"/>
          </p:cNvSpPr>
          <p:nvPr/>
        </p:nvSpPr>
        <p:spPr bwMode="auto">
          <a:xfrm>
            <a:off x="3251200" y="914401"/>
            <a:ext cx="325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 b="1" dirty="0">
                <a:solidFill>
                  <a:srgbClr val="CC0066"/>
                </a:solidFill>
                <a:latin typeface="Sylfaen" pitchFamily="18" charset="0"/>
              </a:rPr>
              <a:t>1</a:t>
            </a:r>
            <a:r>
              <a:rPr lang="en-CA" sz="3600" b="1" dirty="0">
                <a:solidFill>
                  <a:srgbClr val="004386"/>
                </a:solidFill>
                <a:latin typeface="Sylfaen" pitchFamily="18" charset="0"/>
              </a:rPr>
              <a:t>, 2, 3, </a:t>
            </a:r>
            <a:r>
              <a:rPr lang="en-CA" sz="3600" b="1" dirty="0">
                <a:solidFill>
                  <a:srgbClr val="CC0066"/>
                </a:solidFill>
                <a:latin typeface="Sylfaen" pitchFamily="18" charset="0"/>
              </a:rPr>
              <a:t>6</a:t>
            </a:r>
            <a:r>
              <a:rPr lang="en-CA" sz="3600" b="1" dirty="0">
                <a:solidFill>
                  <a:srgbClr val="990033"/>
                </a:solidFill>
                <a:latin typeface="Sylfaen" pitchFamily="18" charset="0"/>
              </a:rPr>
              <a:t> </a:t>
            </a:r>
          </a:p>
        </p:txBody>
      </p:sp>
      <p:sp>
        <p:nvSpPr>
          <p:cNvPr id="9222" name="TextBox 11"/>
          <p:cNvSpPr txBox="1">
            <a:spLocks noChangeArrowheads="1"/>
          </p:cNvSpPr>
          <p:nvPr/>
        </p:nvSpPr>
        <p:spPr bwMode="auto">
          <a:xfrm>
            <a:off x="1212196" y="990601"/>
            <a:ext cx="101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3600" b="1" dirty="0">
                <a:solidFill>
                  <a:srgbClr val="004386"/>
                </a:solidFill>
                <a:latin typeface="Sylfaen" pitchFamily="18" charset="0"/>
              </a:rPr>
              <a:t> 6</a:t>
            </a:r>
          </a:p>
        </p:txBody>
      </p:sp>
      <p:sp>
        <p:nvSpPr>
          <p:cNvPr id="9223" name="TextBox 12"/>
          <p:cNvSpPr txBox="1">
            <a:spLocks noChangeArrowheads="1"/>
          </p:cNvSpPr>
          <p:nvPr/>
        </p:nvSpPr>
        <p:spPr bwMode="auto">
          <a:xfrm>
            <a:off x="1219200" y="2438401"/>
            <a:ext cx="101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3600" b="1" dirty="0">
                <a:solidFill>
                  <a:srgbClr val="004386"/>
                </a:solidFill>
                <a:latin typeface="Sylfaen" pitchFamily="18" charset="0"/>
              </a:rPr>
              <a:t>13</a:t>
            </a:r>
          </a:p>
        </p:txBody>
      </p:sp>
      <p:sp>
        <p:nvSpPr>
          <p:cNvPr id="9224" name="TextBox 13"/>
          <p:cNvSpPr txBox="1">
            <a:spLocks noChangeArrowheads="1"/>
          </p:cNvSpPr>
          <p:nvPr/>
        </p:nvSpPr>
        <p:spPr bwMode="auto">
          <a:xfrm>
            <a:off x="1219200" y="3124200"/>
            <a:ext cx="101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3600" b="1">
                <a:solidFill>
                  <a:srgbClr val="004386"/>
                </a:solidFill>
                <a:latin typeface="Sylfaen" pitchFamily="18" charset="0"/>
              </a:rPr>
              <a:t>16</a:t>
            </a:r>
          </a:p>
        </p:txBody>
      </p:sp>
      <p:sp>
        <p:nvSpPr>
          <p:cNvPr id="9225" name="TextBox 14"/>
          <p:cNvSpPr txBox="1">
            <a:spLocks noChangeArrowheads="1"/>
          </p:cNvSpPr>
          <p:nvPr/>
        </p:nvSpPr>
        <p:spPr bwMode="auto">
          <a:xfrm>
            <a:off x="1219200" y="5867401"/>
            <a:ext cx="101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3600" b="1">
                <a:solidFill>
                  <a:srgbClr val="004386"/>
                </a:solidFill>
                <a:latin typeface="Sylfaen" pitchFamily="18" charset="0"/>
              </a:rPr>
              <a:t>25</a:t>
            </a:r>
          </a:p>
        </p:txBody>
      </p:sp>
      <p:sp>
        <p:nvSpPr>
          <p:cNvPr id="9226" name="TextBox 15"/>
          <p:cNvSpPr txBox="1">
            <a:spLocks noChangeArrowheads="1"/>
          </p:cNvSpPr>
          <p:nvPr/>
        </p:nvSpPr>
        <p:spPr bwMode="auto">
          <a:xfrm>
            <a:off x="1219200" y="4495801"/>
            <a:ext cx="101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3600" b="1">
                <a:solidFill>
                  <a:srgbClr val="004386"/>
                </a:solidFill>
                <a:latin typeface="Sylfaen" pitchFamily="18" charset="0"/>
              </a:rPr>
              <a:t>12</a:t>
            </a:r>
          </a:p>
        </p:txBody>
      </p:sp>
      <p:sp>
        <p:nvSpPr>
          <p:cNvPr id="9227" name="TextBox 16"/>
          <p:cNvSpPr txBox="1">
            <a:spLocks noChangeArrowheads="1"/>
          </p:cNvSpPr>
          <p:nvPr/>
        </p:nvSpPr>
        <p:spPr bwMode="auto">
          <a:xfrm>
            <a:off x="1219200" y="5181601"/>
            <a:ext cx="101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3600" b="1">
                <a:solidFill>
                  <a:srgbClr val="004386"/>
                </a:solidFill>
                <a:latin typeface="Sylfaen" pitchFamily="18" charset="0"/>
              </a:rPr>
              <a:t>7</a:t>
            </a:r>
          </a:p>
        </p:txBody>
      </p:sp>
      <p:sp>
        <p:nvSpPr>
          <p:cNvPr id="9228" name="TextBox 17"/>
          <p:cNvSpPr txBox="1">
            <a:spLocks noChangeArrowheads="1"/>
          </p:cNvSpPr>
          <p:nvPr/>
        </p:nvSpPr>
        <p:spPr bwMode="auto">
          <a:xfrm>
            <a:off x="1219200" y="3733800"/>
            <a:ext cx="101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3600" b="1">
                <a:solidFill>
                  <a:srgbClr val="004386"/>
                </a:solidFill>
                <a:latin typeface="Sylfaen" pitchFamily="18" charset="0"/>
              </a:rPr>
              <a:t>23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948267" y="1008063"/>
            <a:ext cx="6739467" cy="5543550"/>
            <a:chOff x="864000" y="1008000"/>
            <a:chExt cx="5054400" cy="5544000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871938" y="1008000"/>
              <a:ext cx="0" cy="5544000"/>
            </a:xfrm>
            <a:prstGeom prst="line">
              <a:avLst/>
            </a:prstGeom>
            <a:ln w="25400">
              <a:solidFill>
                <a:srgbClr val="00B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>
              <a:off x="908448" y="1600185"/>
              <a:ext cx="5003602" cy="0"/>
            </a:xfrm>
            <a:prstGeom prst="line">
              <a:avLst/>
            </a:prstGeom>
            <a:ln w="25400">
              <a:solidFill>
                <a:srgbClr val="00B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>
              <a:off x="908448" y="2362247"/>
              <a:ext cx="5003602" cy="0"/>
            </a:xfrm>
            <a:prstGeom prst="line">
              <a:avLst/>
            </a:prstGeom>
            <a:ln w="25400">
              <a:solidFill>
                <a:srgbClr val="00B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>
              <a:off x="908448" y="3048103"/>
              <a:ext cx="5003602" cy="0"/>
            </a:xfrm>
            <a:prstGeom prst="line">
              <a:avLst/>
            </a:prstGeom>
            <a:ln w="25400">
              <a:solidFill>
                <a:srgbClr val="00B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>
              <a:off x="908448" y="3733958"/>
              <a:ext cx="5003602" cy="0"/>
            </a:xfrm>
            <a:prstGeom prst="line">
              <a:avLst/>
            </a:prstGeom>
            <a:ln w="25400">
              <a:solidFill>
                <a:srgbClr val="00B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>
              <a:off x="908448" y="4427753"/>
              <a:ext cx="5003602" cy="0"/>
            </a:xfrm>
            <a:prstGeom prst="line">
              <a:avLst/>
            </a:prstGeom>
            <a:ln w="25400">
              <a:solidFill>
                <a:srgbClr val="00B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>
              <a:off x="914798" y="5181876"/>
              <a:ext cx="5003602" cy="0"/>
            </a:xfrm>
            <a:prstGeom prst="line">
              <a:avLst/>
            </a:prstGeom>
            <a:ln w="25400">
              <a:solidFill>
                <a:srgbClr val="00B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>
              <a:off x="914798" y="5867731"/>
              <a:ext cx="5003602" cy="0"/>
            </a:xfrm>
            <a:prstGeom prst="line">
              <a:avLst/>
            </a:prstGeom>
            <a:ln w="25400">
              <a:solidFill>
                <a:srgbClr val="00B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864000" y="6552000"/>
              <a:ext cx="5003602" cy="0"/>
            </a:xfrm>
            <a:prstGeom prst="line">
              <a:avLst/>
            </a:prstGeom>
            <a:ln w="25400">
              <a:solidFill>
                <a:srgbClr val="00B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>
              <a:off x="2133950" y="1008000"/>
              <a:ext cx="0" cy="5544000"/>
            </a:xfrm>
            <a:prstGeom prst="line">
              <a:avLst/>
            </a:prstGeom>
            <a:ln w="25400">
              <a:solidFill>
                <a:srgbClr val="00B0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30" name="TextBox 42"/>
          <p:cNvSpPr txBox="1">
            <a:spLocks noChangeArrowheads="1"/>
          </p:cNvSpPr>
          <p:nvPr/>
        </p:nvSpPr>
        <p:spPr bwMode="auto">
          <a:xfrm>
            <a:off x="3251200" y="1676400"/>
            <a:ext cx="233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 b="1" dirty="0">
                <a:solidFill>
                  <a:srgbClr val="CC0066"/>
                </a:solidFill>
                <a:latin typeface="Sylfaen" pitchFamily="18" charset="0"/>
              </a:rPr>
              <a:t>1, 11 </a:t>
            </a:r>
          </a:p>
        </p:txBody>
      </p:sp>
      <p:sp>
        <p:nvSpPr>
          <p:cNvPr id="9231" name="TextBox 43"/>
          <p:cNvSpPr txBox="1">
            <a:spLocks noChangeArrowheads="1"/>
          </p:cNvSpPr>
          <p:nvPr/>
        </p:nvSpPr>
        <p:spPr bwMode="auto">
          <a:xfrm>
            <a:off x="3251200" y="2362201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 b="1" dirty="0">
                <a:solidFill>
                  <a:srgbClr val="CC0066"/>
                </a:solidFill>
                <a:latin typeface="Sylfaen" pitchFamily="18" charset="0"/>
              </a:rPr>
              <a:t>1, 13 </a:t>
            </a:r>
          </a:p>
        </p:txBody>
      </p:sp>
      <p:sp>
        <p:nvSpPr>
          <p:cNvPr id="9232" name="TextBox 44"/>
          <p:cNvSpPr txBox="1">
            <a:spLocks noChangeArrowheads="1"/>
          </p:cNvSpPr>
          <p:nvPr/>
        </p:nvSpPr>
        <p:spPr bwMode="auto">
          <a:xfrm>
            <a:off x="3251200" y="3048001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 b="1" dirty="0">
                <a:solidFill>
                  <a:srgbClr val="CC0066"/>
                </a:solidFill>
                <a:latin typeface="Sylfaen" pitchFamily="18" charset="0"/>
              </a:rPr>
              <a:t>1, </a:t>
            </a:r>
            <a:r>
              <a:rPr lang="en-CA" sz="3600" b="1" dirty="0">
                <a:solidFill>
                  <a:srgbClr val="004386"/>
                </a:solidFill>
                <a:latin typeface="Sylfaen" pitchFamily="18" charset="0"/>
              </a:rPr>
              <a:t>2, 4, 8, </a:t>
            </a:r>
            <a:r>
              <a:rPr lang="en-CA" sz="3600" b="1" dirty="0">
                <a:solidFill>
                  <a:srgbClr val="CC0066"/>
                </a:solidFill>
                <a:latin typeface="Sylfaen" pitchFamily="18" charset="0"/>
              </a:rPr>
              <a:t>16</a:t>
            </a:r>
            <a:r>
              <a:rPr lang="en-CA" sz="3600" b="1" dirty="0">
                <a:solidFill>
                  <a:srgbClr val="990033"/>
                </a:solidFill>
                <a:latin typeface="Sylfaen" pitchFamily="18" charset="0"/>
              </a:rPr>
              <a:t> </a:t>
            </a:r>
          </a:p>
        </p:txBody>
      </p:sp>
      <p:sp>
        <p:nvSpPr>
          <p:cNvPr id="9233" name="TextBox 45"/>
          <p:cNvSpPr txBox="1">
            <a:spLocks noChangeArrowheads="1"/>
          </p:cNvSpPr>
          <p:nvPr/>
        </p:nvSpPr>
        <p:spPr bwMode="auto">
          <a:xfrm>
            <a:off x="3258204" y="5867401"/>
            <a:ext cx="284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 b="1">
                <a:solidFill>
                  <a:srgbClr val="CC0066"/>
                </a:solidFill>
                <a:latin typeface="Sylfaen" pitchFamily="18" charset="0"/>
              </a:rPr>
              <a:t>1</a:t>
            </a:r>
            <a:r>
              <a:rPr lang="en-CA" sz="3600" b="1">
                <a:solidFill>
                  <a:srgbClr val="004386"/>
                </a:solidFill>
                <a:latin typeface="Sylfaen" pitchFamily="18" charset="0"/>
              </a:rPr>
              <a:t>, 5,</a:t>
            </a:r>
            <a:r>
              <a:rPr lang="en-CA" sz="3600" b="1">
                <a:solidFill>
                  <a:srgbClr val="CC0066"/>
                </a:solidFill>
                <a:latin typeface="Sylfaen" pitchFamily="18" charset="0"/>
              </a:rPr>
              <a:t> 25 </a:t>
            </a:r>
          </a:p>
        </p:txBody>
      </p:sp>
      <p:sp>
        <p:nvSpPr>
          <p:cNvPr id="9234" name="TextBox 46"/>
          <p:cNvSpPr txBox="1">
            <a:spLocks noChangeArrowheads="1"/>
          </p:cNvSpPr>
          <p:nvPr/>
        </p:nvSpPr>
        <p:spPr bwMode="auto">
          <a:xfrm>
            <a:off x="3258204" y="4495801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 b="1" dirty="0">
                <a:solidFill>
                  <a:srgbClr val="CC0066"/>
                </a:solidFill>
                <a:latin typeface="Sylfaen" pitchFamily="18" charset="0"/>
              </a:rPr>
              <a:t>1</a:t>
            </a:r>
            <a:r>
              <a:rPr lang="en-CA" sz="3600" b="1" dirty="0">
                <a:solidFill>
                  <a:srgbClr val="004386"/>
                </a:solidFill>
                <a:latin typeface="Sylfaen" pitchFamily="18" charset="0"/>
              </a:rPr>
              <a:t>, 2, 3, 4, 6, </a:t>
            </a:r>
            <a:r>
              <a:rPr lang="en-CA" sz="3600" b="1" dirty="0">
                <a:solidFill>
                  <a:srgbClr val="CC0066"/>
                </a:solidFill>
                <a:latin typeface="Sylfaen" pitchFamily="18" charset="0"/>
              </a:rPr>
              <a:t>12</a:t>
            </a:r>
            <a:r>
              <a:rPr lang="en-CA" sz="3600" b="1" dirty="0">
                <a:solidFill>
                  <a:srgbClr val="990033"/>
                </a:solidFill>
                <a:latin typeface="Sylfaen" pitchFamily="18" charset="0"/>
              </a:rPr>
              <a:t> </a:t>
            </a:r>
          </a:p>
        </p:txBody>
      </p:sp>
      <p:sp>
        <p:nvSpPr>
          <p:cNvPr id="9235" name="TextBox 47"/>
          <p:cNvSpPr txBox="1">
            <a:spLocks noChangeArrowheads="1"/>
          </p:cNvSpPr>
          <p:nvPr/>
        </p:nvSpPr>
        <p:spPr bwMode="auto">
          <a:xfrm>
            <a:off x="3251200" y="37338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 b="1">
                <a:solidFill>
                  <a:srgbClr val="CC0066"/>
                </a:solidFill>
                <a:latin typeface="Sylfaen" pitchFamily="18" charset="0"/>
              </a:rPr>
              <a:t>1, 23 </a:t>
            </a:r>
          </a:p>
        </p:txBody>
      </p:sp>
      <p:sp>
        <p:nvSpPr>
          <p:cNvPr id="9236" name="TextBox 48"/>
          <p:cNvSpPr txBox="1">
            <a:spLocks noChangeArrowheads="1"/>
          </p:cNvSpPr>
          <p:nvPr/>
        </p:nvSpPr>
        <p:spPr bwMode="auto">
          <a:xfrm>
            <a:off x="3258204" y="5181601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 b="1">
                <a:solidFill>
                  <a:srgbClr val="CC0066"/>
                </a:solidFill>
                <a:latin typeface="Sylfaen" pitchFamily="18" charset="0"/>
              </a:rPr>
              <a:t>1, 7 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940800" y="2031129"/>
            <a:ext cx="254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b="1" dirty="0" err="1">
                <a:solidFill>
                  <a:srgbClr val="FF0066"/>
                </a:solidFill>
                <a:latin typeface="Sylfaen" pitchFamily="18" charset="0"/>
              </a:rPr>
              <a:t>Պարզ</a:t>
            </a:r>
            <a:r>
              <a:rPr lang="en-CA" sz="2400" b="1" dirty="0">
                <a:solidFill>
                  <a:srgbClr val="FF0066"/>
                </a:solidFill>
                <a:latin typeface="Sylfaen" pitchFamily="18" charset="0"/>
              </a:rPr>
              <a:t>  </a:t>
            </a:r>
            <a:r>
              <a:rPr lang="en-CA" sz="2400" b="1" dirty="0" err="1">
                <a:solidFill>
                  <a:srgbClr val="FF0066"/>
                </a:solidFill>
                <a:latin typeface="Sylfaen" pitchFamily="18" charset="0"/>
              </a:rPr>
              <a:t>թվեր</a:t>
            </a:r>
            <a:endParaRPr lang="en-CA" sz="2400" b="1" dirty="0">
              <a:solidFill>
                <a:srgbClr val="FF0066"/>
              </a:solidFill>
              <a:latin typeface="Sylfaen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331200" y="3962401"/>
            <a:ext cx="386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b="1">
                <a:solidFill>
                  <a:srgbClr val="0033CC"/>
                </a:solidFill>
                <a:latin typeface="Sylfaen" pitchFamily="18" charset="0"/>
              </a:rPr>
              <a:t>Բաղադրյալ  թվեր</a:t>
            </a:r>
          </a:p>
        </p:txBody>
      </p:sp>
      <p:pic>
        <p:nvPicPr>
          <p:cNvPr id="15397" name="Picture 37" descr="C:\Users\naira\Desktop\My documents\mat-nkar\89913252501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85" r="32373"/>
          <a:stretch>
            <a:fillRect/>
          </a:stretch>
        </p:blipFill>
        <p:spPr bwMode="auto">
          <a:xfrm>
            <a:off x="10327218" y="2396362"/>
            <a:ext cx="186478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D3841-A482-41DB-9786-504BB44F569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8997E-7 4.81481E-6 L 0.5648 -0.16899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683E-6 3.7037E-6 L 0.6909 -0.30764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683E-6 4.81481E-6 L 0.75082 -0.42084 " pathEditMode="relative" rAng="0" ptsTypes="AA">
                                      <p:cBhvr>
                                        <p:cTn id="180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683E-6 3.7037E-6 L 0.63215 -0.59514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" y="-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10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8997E-7 4.81481E-6 L 0.66432 0.52986 " pathEditMode="relative" rAng="0" ptsTypes="AA">
                                      <p:cBhvr>
                                        <p:cTn id="19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683E-6 3.7037E-6 L 0.72698 0.31504 " pathEditMode="relative" rAng="0" ptsTypes="AA">
                                      <p:cBhvr>
                                        <p:cTn id="20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683E-6 3.7037E-6 L 0.76345 0.01458 " pathEditMode="relative" rAng="0" ptsTypes="AA">
                                      <p:cBhvr>
                                        <p:cTn id="20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683E-6 3.7037E-6 L 0.61014 -0.09885 " pathEditMode="relative" rAng="0" ptsTypes="AA">
                                      <p:cBhvr>
                                        <p:cTn id="20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7" grpId="0" animBg="1"/>
      <p:bldP spid="9219" grpId="0"/>
      <p:bldP spid="9220" grpId="0"/>
      <p:bldP spid="9220" grpId="1"/>
      <p:bldP spid="9220" grpId="2"/>
      <p:bldP spid="9221" grpId="0"/>
      <p:bldP spid="9222" grpId="0"/>
      <p:bldP spid="9222" grpId="1"/>
      <p:bldP spid="9223" grpId="0"/>
      <p:bldP spid="9223" grpId="1"/>
      <p:bldP spid="9223" grpId="2"/>
      <p:bldP spid="9224" grpId="0"/>
      <p:bldP spid="9224" grpId="1"/>
      <p:bldP spid="9225" grpId="0"/>
      <p:bldP spid="9225" grpId="1"/>
      <p:bldP spid="9226" grpId="0"/>
      <p:bldP spid="9226" grpId="1"/>
      <p:bldP spid="9227" grpId="0"/>
      <p:bldP spid="9227" grpId="1"/>
      <p:bldP spid="9227" grpId="2"/>
      <p:bldP spid="9228" grpId="0"/>
      <p:bldP spid="9228" grpId="1"/>
      <p:bldP spid="9228" grpId="2"/>
      <p:bldP spid="9230" grpId="0"/>
      <p:bldP spid="9230" grpId="1"/>
      <p:bldP spid="9231" grpId="0"/>
      <p:bldP spid="9231" grpId="1"/>
      <p:bldP spid="9232" grpId="0"/>
      <p:bldP spid="9233" grpId="0"/>
      <p:bldP spid="9234" grpId="0"/>
      <p:bldP spid="9235" grpId="0"/>
      <p:bldP spid="9235" grpId="1"/>
      <p:bldP spid="9236" grpId="0"/>
      <p:bldP spid="9236" grpId="1"/>
      <p:bldP spid="35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016000" y="533400"/>
            <a:ext cx="762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42836" y="524450"/>
            <a:ext cx="812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4000" b="1" spc="300" dirty="0">
                <a:ln w="0">
                  <a:solidFill>
                    <a:srgbClr val="EA005F"/>
                  </a:solidFill>
                </a:ln>
                <a:solidFill>
                  <a:srgbClr val="FF71AA"/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ԲԱՂԱԴՐՅԱԼ  ԹՎԵՐ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7600" y="1576544"/>
            <a:ext cx="9855200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800" b="1" dirty="0" err="1" smtClean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Այն</a:t>
            </a:r>
            <a:r>
              <a:rPr lang="en-CA" sz="2800" b="1" dirty="0" smtClean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  </a:t>
            </a:r>
            <a:r>
              <a:rPr lang="en-CA" sz="2800" b="1" dirty="0" err="1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բնական</a:t>
            </a:r>
            <a:r>
              <a:rPr lang="en-CA" sz="2800" b="1" dirty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  </a:t>
            </a:r>
            <a:r>
              <a:rPr lang="en-CA" sz="2800" b="1" dirty="0" err="1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թիվը</a:t>
            </a:r>
            <a:r>
              <a:rPr lang="en-CA" sz="2800" b="1" dirty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,  </a:t>
            </a:r>
            <a:r>
              <a:rPr lang="en-CA" sz="2800" b="1" dirty="0" err="1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որն</a:t>
            </a:r>
            <a:r>
              <a:rPr lang="en-CA" sz="2800" b="1" dirty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  </a:t>
            </a:r>
            <a:r>
              <a:rPr lang="en-CA" sz="2800" b="1" dirty="0" err="1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իրենից</a:t>
            </a:r>
            <a:r>
              <a:rPr lang="en-CA" sz="2800" b="1" dirty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   և  1-ից  </a:t>
            </a:r>
            <a:r>
              <a:rPr lang="en-CA" sz="2800" b="1" dirty="0" err="1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բացի</a:t>
            </a:r>
            <a:r>
              <a:rPr lang="en-CA" sz="2800" b="1" dirty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  </a:t>
            </a:r>
            <a:r>
              <a:rPr lang="en-CA" sz="2800" b="1" dirty="0" err="1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ունի</a:t>
            </a:r>
            <a:r>
              <a:rPr lang="en-CA" sz="2800" b="1" dirty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  </a:t>
            </a:r>
            <a:r>
              <a:rPr lang="en-CA" sz="2800" b="1" dirty="0" err="1" smtClean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նաև</a:t>
            </a:r>
            <a:r>
              <a:rPr lang="ru-RU" sz="2800" b="1" dirty="0" smtClean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 </a:t>
            </a:r>
            <a:r>
              <a:rPr lang="en-CA" sz="2800" b="1" dirty="0" err="1" smtClean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այլ</a:t>
            </a:r>
            <a:r>
              <a:rPr lang="en-CA" sz="2800" b="1" dirty="0" smtClean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  </a:t>
            </a:r>
            <a:r>
              <a:rPr lang="en-CA" sz="2800" b="1" dirty="0" err="1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բաժանարարներ</a:t>
            </a:r>
            <a:r>
              <a:rPr lang="en-CA" sz="2800" b="1" dirty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,  </a:t>
            </a:r>
            <a:r>
              <a:rPr lang="en-CA" sz="2800" b="1" dirty="0" err="1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կոչվում</a:t>
            </a:r>
            <a:r>
              <a:rPr lang="en-CA" sz="2800" b="1" dirty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  է  </a:t>
            </a:r>
            <a:r>
              <a:rPr lang="ru-RU" sz="2800" b="1" dirty="0" smtClean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 </a:t>
            </a:r>
            <a:r>
              <a:rPr lang="en-CA" sz="2800" b="1" i="1" spc="300" dirty="0" err="1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բաղադրյալ</a:t>
            </a:r>
            <a:r>
              <a:rPr lang="en-CA" sz="2800" b="1" i="1" spc="300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  </a:t>
            </a:r>
            <a:r>
              <a:rPr lang="en-CA" sz="2800" b="1" i="1" spc="300" dirty="0" err="1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թիվ</a:t>
            </a:r>
            <a:r>
              <a:rPr lang="en-CA" sz="2800" b="1" i="1" spc="300" dirty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:</a:t>
            </a:r>
          </a:p>
        </p:txBody>
      </p:sp>
      <p:pic>
        <p:nvPicPr>
          <p:cNvPr id="21513" name="Picture 9" descr="C:\Users\naira\Desktop\mat-nkar\1278787205_b1accebf05a5-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rot="-1464492">
            <a:off x="483511" y="3220048"/>
            <a:ext cx="1513417" cy="163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:\Users\naira\Desktop\mat-nkar\1278787205_b1accebf05a5-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rot="622612">
            <a:off x="2754693" y="3293930"/>
            <a:ext cx="1646767" cy="146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:\Users\naira\Desktop\mat-nkar\1278787205_b1accebf05a5-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rot="-492951">
            <a:off x="4861425" y="3206073"/>
            <a:ext cx="1432983" cy="147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C:\Users\naira\Desktop\mat-nkar\1278787205_b1accebf05a5-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rot="1076857">
            <a:off x="7072773" y="3029434"/>
            <a:ext cx="1325033" cy="152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lowchart: Connector 26"/>
          <p:cNvSpPr/>
          <p:nvPr/>
        </p:nvSpPr>
        <p:spPr>
          <a:xfrm>
            <a:off x="8636000" y="5715000"/>
            <a:ext cx="324000" cy="324000"/>
          </a:xfrm>
          <a:prstGeom prst="flowChartConnector">
            <a:avLst/>
          </a:prstGeom>
          <a:solidFill>
            <a:srgbClr val="8C3F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8" name="Flowchart: Connector 27"/>
          <p:cNvSpPr/>
          <p:nvPr/>
        </p:nvSpPr>
        <p:spPr>
          <a:xfrm>
            <a:off x="9448800" y="5715000"/>
            <a:ext cx="324000" cy="324000"/>
          </a:xfrm>
          <a:prstGeom prst="flowChartConnector">
            <a:avLst/>
          </a:prstGeom>
          <a:solidFill>
            <a:srgbClr val="8C3F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9" name="Flowchart: Connector 28"/>
          <p:cNvSpPr/>
          <p:nvPr/>
        </p:nvSpPr>
        <p:spPr>
          <a:xfrm>
            <a:off x="10160000" y="5715000"/>
            <a:ext cx="324000" cy="324000"/>
          </a:xfrm>
          <a:prstGeom prst="flowChartConnector">
            <a:avLst/>
          </a:prstGeom>
          <a:solidFill>
            <a:srgbClr val="8C3F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38945">
            <a:off x="8890001" y="3351213"/>
            <a:ext cx="1784351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15335">
            <a:off x="681567" y="5159375"/>
            <a:ext cx="1873251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34066">
            <a:off x="6786033" y="5083175"/>
            <a:ext cx="1574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C:\Users\naira\Desktop\mat-nkar\10-15.bmp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27491">
            <a:off x="4849284" y="5053013"/>
            <a:ext cx="162348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9" descr="C:\Users\naira\Desktop\mat-nkar\10-14.bmp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51494">
            <a:off x="2813051" y="5048250"/>
            <a:ext cx="171873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B786F-F405-4AC8-8B87-F17C0B8DD8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50740" y="344217"/>
            <a:ext cx="518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4000" b="1" spc="300" dirty="0">
                <a:ln w="0">
                  <a:solidFill>
                    <a:srgbClr val="EA005F"/>
                  </a:solidFill>
                </a:ln>
                <a:solidFill>
                  <a:srgbClr val="FF71AA"/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ՊԱՐԶ  ԹՎԵՐ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7600" y="1361081"/>
            <a:ext cx="10261600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800" b="1" dirty="0">
                <a:solidFill>
                  <a:srgbClr val="0033CC"/>
                </a:solidFill>
                <a:latin typeface="Sylfaen" pitchFamily="18" charset="0"/>
              </a:rPr>
              <a:t>  </a:t>
            </a:r>
            <a:r>
              <a:rPr lang="en-CA" sz="2800" b="1" dirty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Այն  </a:t>
            </a:r>
            <a:r>
              <a:rPr lang="en-CA" sz="2800" b="1" dirty="0" err="1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բնական</a:t>
            </a:r>
            <a:r>
              <a:rPr lang="en-CA" sz="2800" b="1" dirty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  </a:t>
            </a:r>
            <a:r>
              <a:rPr lang="en-CA" sz="2800" b="1" dirty="0" err="1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թիվը</a:t>
            </a:r>
            <a:r>
              <a:rPr lang="en-CA" sz="2800" b="1" dirty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,  </a:t>
            </a:r>
            <a:r>
              <a:rPr lang="en-CA" sz="2800" b="1" dirty="0" err="1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որն</a:t>
            </a:r>
            <a:r>
              <a:rPr lang="en-CA" sz="2800" b="1" dirty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  </a:t>
            </a:r>
            <a:r>
              <a:rPr lang="en-CA" sz="2800" b="1" dirty="0" err="1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ունի</a:t>
            </a:r>
            <a:r>
              <a:rPr lang="en-CA" sz="2800" b="1" dirty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  </a:t>
            </a:r>
            <a:r>
              <a:rPr lang="en-CA" sz="2800" b="1" dirty="0" err="1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միայն</a:t>
            </a:r>
            <a:r>
              <a:rPr lang="en-CA" sz="2800" b="1" dirty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  </a:t>
            </a:r>
            <a:r>
              <a:rPr lang="en-CA" sz="2800" b="1" dirty="0" err="1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երկու</a:t>
            </a:r>
            <a:r>
              <a:rPr lang="en-CA" sz="2800" b="1" dirty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  </a:t>
            </a:r>
            <a:r>
              <a:rPr lang="en-CA" sz="2800" b="1" dirty="0" err="1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բաժանարար</a:t>
            </a:r>
            <a:r>
              <a:rPr lang="en-CA" sz="2800" b="1" dirty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՝  </a:t>
            </a:r>
            <a:r>
              <a:rPr lang="en-CA" sz="2800" b="1" dirty="0" err="1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ինքը</a:t>
            </a:r>
            <a:r>
              <a:rPr lang="en-CA" sz="2800" b="1" dirty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  և  1-ը,  </a:t>
            </a:r>
            <a:r>
              <a:rPr lang="en-CA" sz="2800" b="1" dirty="0" err="1" smtClean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կոչվում</a:t>
            </a:r>
            <a:r>
              <a:rPr lang="en-CA" sz="2800" b="1" dirty="0" smtClean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  </a:t>
            </a:r>
            <a:r>
              <a:rPr lang="en-CA" sz="2800" b="1" dirty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է </a:t>
            </a:r>
            <a:r>
              <a:rPr lang="ru-RU" sz="2800" b="1" dirty="0" smtClean="0">
                <a:solidFill>
                  <a:srgbClr val="00826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 </a:t>
            </a:r>
            <a:r>
              <a:rPr lang="en-CA" sz="2800" b="1" i="1" spc="300" dirty="0" err="1" smtClean="0">
                <a:solidFill>
                  <a:srgbClr val="CC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պարզ</a:t>
            </a:r>
            <a:r>
              <a:rPr lang="en-CA" sz="2800" b="1" i="1" spc="300" dirty="0" smtClean="0">
                <a:solidFill>
                  <a:srgbClr val="CC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  </a:t>
            </a:r>
            <a:r>
              <a:rPr lang="en-CA" sz="2800" b="1" i="1" spc="300" dirty="0" err="1">
                <a:solidFill>
                  <a:srgbClr val="CC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թիվ</a:t>
            </a:r>
            <a:r>
              <a:rPr lang="en-CA" sz="2800" b="1" i="1" spc="300" dirty="0">
                <a:solidFill>
                  <a:srgbClr val="CC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:</a:t>
            </a:r>
          </a:p>
        </p:txBody>
      </p:sp>
      <p:pic>
        <p:nvPicPr>
          <p:cNvPr id="22531" name="Picture 3" descr="C:\Users\naira\Desktop\mat-nkar\1278787205_b1accebf05a5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rot="-1093227">
            <a:off x="842083" y="3182101"/>
            <a:ext cx="1919817" cy="172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naira\Desktop\mat-nkar\1278787205_b1accebf05a5-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rot="941202">
            <a:off x="3135100" y="2876685"/>
            <a:ext cx="1784351" cy="172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Users\naira\Desktop\mat-nkar\1278787205_b1accebf05a5-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5027085" y="2995448"/>
            <a:ext cx="1881716" cy="173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:\Users\naira\Desktop\mat-nkar\1278787205_b1accebf05a5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rot="1173573">
            <a:off x="7241118" y="3294063"/>
            <a:ext cx="1627716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>
            <a:spLocks/>
          </p:cNvSpPr>
          <p:nvPr/>
        </p:nvSpPr>
        <p:spPr>
          <a:xfrm>
            <a:off x="8636001" y="5797551"/>
            <a:ext cx="324000" cy="324000"/>
          </a:xfrm>
          <a:prstGeom prst="ellipse">
            <a:avLst/>
          </a:prstGeom>
          <a:solidFill>
            <a:srgbClr val="00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7" name="Oval 16"/>
          <p:cNvSpPr>
            <a:spLocks/>
          </p:cNvSpPr>
          <p:nvPr/>
        </p:nvSpPr>
        <p:spPr>
          <a:xfrm>
            <a:off x="9550401" y="5797551"/>
            <a:ext cx="324000" cy="324000"/>
          </a:xfrm>
          <a:prstGeom prst="ellipse">
            <a:avLst/>
          </a:prstGeom>
          <a:solidFill>
            <a:srgbClr val="00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" name="Oval 17"/>
          <p:cNvSpPr>
            <a:spLocks/>
          </p:cNvSpPr>
          <p:nvPr/>
        </p:nvSpPr>
        <p:spPr>
          <a:xfrm>
            <a:off x="10464801" y="5797551"/>
            <a:ext cx="324000" cy="324000"/>
          </a:xfrm>
          <a:prstGeom prst="ellipse">
            <a:avLst/>
          </a:prstGeom>
          <a:solidFill>
            <a:srgbClr val="00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11281" name="Picture 17" descr="C:\Users\naira\Desktop\mat-nkar\10-11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139841">
            <a:off x="9406467" y="3319464"/>
            <a:ext cx="1784351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8" descr="C:\Users\naira\Desktop\mat-nkar\10-13.bmp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21667">
            <a:off x="1718734" y="5010151"/>
            <a:ext cx="166581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19" descr="C:\Users\naira\Desktop\mat-nkar\10-17.bmp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53856">
            <a:off x="4011085" y="4967289"/>
            <a:ext cx="1678516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0" descr="C:\Users\naira\Desktop\mat-nkar\10-19.bmp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36573">
            <a:off x="6290734" y="5059363"/>
            <a:ext cx="167851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0F402-30CB-44FA-844A-819B880BDC8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pic>
        <p:nvPicPr>
          <p:cNvPr id="23554" name="Picture 2" descr="C:\Users\naira\Desktop\mat-nkar\1278787205_b1accebf05a5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rot="627174">
            <a:off x="8164867" y="554490"/>
            <a:ext cx="2235200" cy="217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3555" name="Picture 3" descr="C:\Users\naira\Desktop\mat-nkar\1278787205_b1accebf05a5-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rot="985140">
            <a:off x="9888323" y="4374602"/>
            <a:ext cx="2235200" cy="217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2451" y="5722938"/>
            <a:ext cx="7518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 b="1" dirty="0">
                <a:solidFill>
                  <a:srgbClr val="CC0066"/>
                </a:solidFill>
                <a:latin typeface="Sylfaen" pitchFamily="18" charset="0"/>
              </a:rPr>
              <a:t>2-ը  </a:t>
            </a:r>
            <a:r>
              <a:rPr lang="en-CA" sz="2400" b="1" dirty="0" err="1">
                <a:solidFill>
                  <a:srgbClr val="CC0066"/>
                </a:solidFill>
                <a:latin typeface="Sylfaen" pitchFamily="18" charset="0"/>
              </a:rPr>
              <a:t>զույգ</a:t>
            </a:r>
            <a:r>
              <a:rPr lang="en-CA" sz="2400" b="1" dirty="0">
                <a:solidFill>
                  <a:srgbClr val="CC0066"/>
                </a:solidFill>
                <a:latin typeface="Sylfaen" pitchFamily="18" charset="0"/>
              </a:rPr>
              <a:t>  </a:t>
            </a:r>
            <a:r>
              <a:rPr lang="en-CA" sz="2400" b="1" dirty="0" err="1">
                <a:solidFill>
                  <a:srgbClr val="CC0066"/>
                </a:solidFill>
                <a:latin typeface="Sylfaen" pitchFamily="18" charset="0"/>
              </a:rPr>
              <a:t>թիվ</a:t>
            </a:r>
            <a:r>
              <a:rPr lang="en-CA" sz="2400" b="1" dirty="0">
                <a:solidFill>
                  <a:srgbClr val="CC0066"/>
                </a:solidFill>
                <a:latin typeface="Sylfaen" pitchFamily="18" charset="0"/>
              </a:rPr>
              <a:t>  է  և,  </a:t>
            </a:r>
            <a:r>
              <a:rPr lang="en-CA" sz="2400" b="1" dirty="0" err="1">
                <a:solidFill>
                  <a:srgbClr val="CC0066"/>
                </a:solidFill>
                <a:latin typeface="Sylfaen" pitchFamily="18" charset="0"/>
              </a:rPr>
              <a:t>բացի</a:t>
            </a:r>
            <a:r>
              <a:rPr lang="en-CA" sz="2400" b="1" dirty="0">
                <a:solidFill>
                  <a:srgbClr val="CC0066"/>
                </a:solidFill>
                <a:latin typeface="Sylfaen" pitchFamily="18" charset="0"/>
              </a:rPr>
              <a:t>  2-ից,  </a:t>
            </a:r>
          </a:p>
          <a:p>
            <a:pPr algn="ctr"/>
            <a:r>
              <a:rPr lang="en-CA" sz="2400" b="1" dirty="0" err="1">
                <a:solidFill>
                  <a:srgbClr val="0000FF"/>
                </a:solidFill>
                <a:latin typeface="Sylfaen" pitchFamily="18" charset="0"/>
              </a:rPr>
              <a:t>մնացած</a:t>
            </a:r>
            <a:r>
              <a:rPr lang="en-CA" sz="2400" b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2400" b="1" dirty="0" err="1">
                <a:solidFill>
                  <a:srgbClr val="0000FF"/>
                </a:solidFill>
                <a:latin typeface="Sylfaen" pitchFamily="18" charset="0"/>
              </a:rPr>
              <a:t>պարզ</a:t>
            </a:r>
            <a:r>
              <a:rPr lang="en-CA" sz="2400" b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2400" b="1" dirty="0" err="1">
                <a:solidFill>
                  <a:srgbClr val="0000FF"/>
                </a:solidFill>
                <a:latin typeface="Sylfaen" pitchFamily="18" charset="0"/>
              </a:rPr>
              <a:t>թվերը</a:t>
            </a:r>
            <a:r>
              <a:rPr lang="en-CA" sz="2400" b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2400" b="1" dirty="0" err="1">
                <a:solidFill>
                  <a:srgbClr val="0000FF"/>
                </a:solidFill>
                <a:latin typeface="Sylfaen" pitchFamily="18" charset="0"/>
              </a:rPr>
              <a:t>կենտ</a:t>
            </a:r>
            <a:r>
              <a:rPr lang="en-CA" sz="2400" b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2400" b="1" dirty="0" err="1">
                <a:solidFill>
                  <a:srgbClr val="0000FF"/>
                </a:solidFill>
                <a:latin typeface="Sylfaen" pitchFamily="18" charset="0"/>
              </a:rPr>
              <a:t>են</a:t>
            </a:r>
            <a:r>
              <a:rPr lang="en-CA" sz="2400" b="1" dirty="0">
                <a:solidFill>
                  <a:srgbClr val="0000FF"/>
                </a:solidFill>
                <a:latin typeface="Sylfaen" pitchFamily="18" charset="0"/>
              </a:rPr>
              <a:t>:</a:t>
            </a:r>
          </a:p>
        </p:txBody>
      </p:sp>
      <p:pic>
        <p:nvPicPr>
          <p:cNvPr id="12297" name="Picture 9" descr="C:\Users\naira\Desktop\mat-nkar\animations\shkolnye_kartinki_60.gif"/>
          <p:cNvPicPr>
            <a:picLocks noChangeAspect="1" noChangeArrowheads="1" noCrop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113945" y="5799138"/>
            <a:ext cx="829659" cy="80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loud Callout 13"/>
          <p:cNvSpPr/>
          <p:nvPr/>
        </p:nvSpPr>
        <p:spPr>
          <a:xfrm>
            <a:off x="472958" y="262756"/>
            <a:ext cx="6227379" cy="2514600"/>
          </a:xfrm>
          <a:prstGeom prst="cloudCallout">
            <a:avLst>
              <a:gd name="adj1" fmla="val 74003"/>
              <a:gd name="adj2" fmla="val 11965"/>
            </a:avLst>
          </a:prstGeom>
          <a:solidFill>
            <a:srgbClr val="A3FFDA"/>
          </a:solidFill>
          <a:ln>
            <a:solidFill>
              <a:srgbClr val="00826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Ես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եզակի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եմ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ու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յուրահատուկ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, </a:t>
            </a: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ունեմ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միայն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 </a:t>
            </a: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մեկ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բաժանարար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՝  </a:t>
            </a: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ինքս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:  </a:t>
            </a: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Այդ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պատճառով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էլ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2200" b="1" i="1" dirty="0">
                <a:solidFill>
                  <a:srgbClr val="FF0000"/>
                </a:solidFill>
                <a:latin typeface="Sylfaen" pitchFamily="18" charset="0"/>
              </a:rPr>
              <a:t> ո</a:t>
            </a:r>
            <a:r>
              <a:rPr lang="hy-AM" sz="2200" b="1" i="1" dirty="0">
                <a:solidFill>
                  <a:srgbClr val="FF0000"/>
                </a:solidFill>
                <a:latin typeface="Sylfaen" pitchFamily="18" charset="0"/>
              </a:rPr>
              <a:t>՛</a:t>
            </a:r>
            <a:r>
              <a:rPr lang="en-CA" sz="2200" b="1" i="1" dirty="0">
                <a:solidFill>
                  <a:srgbClr val="FF0000"/>
                </a:solidFill>
                <a:latin typeface="Sylfaen" pitchFamily="18" charset="0"/>
              </a:rPr>
              <a:t>չ  </a:t>
            </a:r>
            <a:r>
              <a:rPr lang="en-CA" sz="2200" b="1" i="1" dirty="0" err="1">
                <a:solidFill>
                  <a:srgbClr val="FF0000"/>
                </a:solidFill>
                <a:latin typeface="Sylfaen" pitchFamily="18" charset="0"/>
              </a:rPr>
              <a:t>պարզ</a:t>
            </a:r>
            <a:r>
              <a:rPr lang="en-CA" sz="2200" b="1" i="1" dirty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2200" b="1" i="1" dirty="0" err="1">
                <a:solidFill>
                  <a:srgbClr val="FF0000"/>
                </a:solidFill>
                <a:latin typeface="Sylfaen" pitchFamily="18" charset="0"/>
              </a:rPr>
              <a:t>եմ</a:t>
            </a:r>
            <a:r>
              <a:rPr lang="en-CA" sz="2200" b="1" i="1" dirty="0">
                <a:solidFill>
                  <a:srgbClr val="FF0000"/>
                </a:solidFill>
                <a:latin typeface="Sylfaen" pitchFamily="18" charset="0"/>
              </a:rPr>
              <a:t>,  ո</a:t>
            </a:r>
            <a:r>
              <a:rPr lang="hy-AM" sz="2200" b="1" i="1" dirty="0">
                <a:solidFill>
                  <a:srgbClr val="FF0000"/>
                </a:solidFill>
                <a:latin typeface="Sylfaen" pitchFamily="18" charset="0"/>
              </a:rPr>
              <a:t>՛</a:t>
            </a:r>
            <a:r>
              <a:rPr lang="en-CA" sz="2200" b="1" i="1" dirty="0">
                <a:solidFill>
                  <a:srgbClr val="FF0000"/>
                </a:solidFill>
                <a:latin typeface="Sylfaen" pitchFamily="18" charset="0"/>
              </a:rPr>
              <a:t>չ  </a:t>
            </a:r>
            <a:r>
              <a:rPr lang="en-CA" sz="2200" b="1" i="1" dirty="0" err="1">
                <a:solidFill>
                  <a:srgbClr val="FF0000"/>
                </a:solidFill>
                <a:latin typeface="Sylfaen" pitchFamily="18" charset="0"/>
              </a:rPr>
              <a:t>էլ</a:t>
            </a:r>
            <a:r>
              <a:rPr lang="en-CA" sz="2200" b="1" i="1" dirty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2200" b="1" i="1" dirty="0" err="1">
                <a:solidFill>
                  <a:srgbClr val="FF0000"/>
                </a:solidFill>
                <a:latin typeface="Sylfaen" pitchFamily="18" charset="0"/>
              </a:rPr>
              <a:t>բաղադրյալ</a:t>
            </a:r>
            <a:r>
              <a:rPr lang="en-CA" sz="2200" b="1" i="1" dirty="0">
                <a:solidFill>
                  <a:srgbClr val="FF0000"/>
                </a:solidFill>
                <a:latin typeface="Sylfaen" pitchFamily="18" charset="0"/>
              </a:rPr>
              <a:t>: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2443675" y="2806262"/>
            <a:ext cx="6984104" cy="2840476"/>
          </a:xfrm>
          <a:prstGeom prst="cloudCallout">
            <a:avLst>
              <a:gd name="adj1" fmla="val 53730"/>
              <a:gd name="adj2" fmla="val 41623"/>
            </a:avLst>
          </a:prstGeom>
          <a:solidFill>
            <a:srgbClr val="FFCCFF"/>
          </a:solidFill>
          <a:ln>
            <a:solidFill>
              <a:srgbClr val="CC33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Իսկ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ես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2200" b="1" i="1" dirty="0" err="1">
                <a:solidFill>
                  <a:srgbClr val="FF0000"/>
                </a:solidFill>
                <a:latin typeface="Sylfaen" pitchFamily="18" charset="0"/>
              </a:rPr>
              <a:t>պարզ</a:t>
            </a:r>
            <a:r>
              <a:rPr lang="en-CA" sz="2200" b="1" i="1" dirty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2200" b="1" i="1" dirty="0" err="1">
                <a:solidFill>
                  <a:srgbClr val="FF0000"/>
                </a:solidFill>
                <a:latin typeface="Sylfaen" pitchFamily="18" charset="0"/>
              </a:rPr>
              <a:t>թիվ</a:t>
            </a:r>
            <a:r>
              <a:rPr lang="en-CA" sz="2200" b="1" i="1" dirty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2200" b="1" i="1" dirty="0" err="1">
                <a:solidFill>
                  <a:srgbClr val="FF0000"/>
                </a:solidFill>
                <a:latin typeface="Sylfaen" pitchFamily="18" charset="0"/>
              </a:rPr>
              <a:t>եմ</a:t>
            </a:r>
            <a:r>
              <a:rPr lang="en-CA" sz="2200" b="1" i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՝ </a:t>
            </a: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բոլորից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կրտսերը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:  </a:t>
            </a: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Ես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նույնպես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յուրահատուկ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եմ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  և  </a:t>
            </a: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տարբերվում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 </a:t>
            </a: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եմ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իմ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բոլոր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en-CA" sz="2200" b="1" i="1" dirty="0" err="1">
                <a:solidFill>
                  <a:srgbClr val="0000FF"/>
                </a:solidFill>
                <a:latin typeface="Sylfaen" pitchFamily="18" charset="0"/>
              </a:rPr>
              <a:t>ընկերներից</a:t>
            </a:r>
            <a:r>
              <a:rPr lang="en-CA" sz="2200" b="1" i="1" dirty="0">
                <a:solidFill>
                  <a:srgbClr val="0000FF"/>
                </a:solidFill>
                <a:latin typeface="Sylfaen" pitchFamily="18" charset="0"/>
              </a:rPr>
              <a:t>: 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641822" y="4871603"/>
            <a:ext cx="40044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400" b="1" i="1" dirty="0">
                <a:solidFill>
                  <a:srgbClr val="FF0000"/>
                </a:solidFill>
                <a:latin typeface="Sylfaen" pitchFamily="18" charset="0"/>
              </a:rPr>
              <a:t>ԿՌԱՀԵ</a:t>
            </a:r>
            <a:r>
              <a:rPr lang="hy-AM" sz="2400" b="1" i="1" dirty="0">
                <a:solidFill>
                  <a:srgbClr val="FF0000"/>
                </a:solidFill>
                <a:latin typeface="Sylfaen" pitchFamily="18" charset="0"/>
              </a:rPr>
              <a:t>՛</a:t>
            </a:r>
            <a:r>
              <a:rPr lang="en-CA" sz="2400" b="1" i="1" dirty="0">
                <a:solidFill>
                  <a:srgbClr val="FF0000"/>
                </a:solidFill>
                <a:latin typeface="Sylfaen" pitchFamily="18" charset="0"/>
              </a:rPr>
              <a:t>Ք,  ԹԵ  ԻՆՉՈՒ</a:t>
            </a:r>
            <a:r>
              <a:rPr lang="en-CA" sz="2400" b="1" i="1" dirty="0" smtClean="0">
                <a:solidFill>
                  <a:srgbClr val="FF0066"/>
                </a:solidFill>
                <a:latin typeface="Sylfaen" pitchFamily="18" charset="0"/>
              </a:rPr>
              <a:t>:</a:t>
            </a:r>
            <a:endParaRPr lang="en-CA" sz="2400" b="1" i="1" dirty="0">
              <a:solidFill>
                <a:srgbClr val="FF0066"/>
              </a:solidFill>
              <a:latin typeface="Sylfae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0E7F3-28AD-4F84-9E95-5618082584F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59624" y="205612"/>
            <a:ext cx="9765879" cy="877163"/>
          </a:xfrm>
          <a:prstGeom prst="rect">
            <a:avLst/>
          </a:prstGeom>
          <a:solidFill>
            <a:srgbClr val="FF97E4"/>
          </a:solidFill>
          <a:ln w="9525">
            <a:noFill/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2400" b="1" dirty="0" err="1">
                <a:solidFill>
                  <a:schemeClr val="bg1"/>
                </a:solidFill>
                <a:latin typeface="Sylfaen" pitchFamily="18" charset="0"/>
              </a:rPr>
              <a:t>Օգտվելով</a:t>
            </a:r>
            <a:r>
              <a:rPr lang="en-CA" sz="2400" b="1" dirty="0"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2400" b="1" dirty="0" err="1">
                <a:solidFill>
                  <a:schemeClr val="bg1"/>
                </a:solidFill>
                <a:latin typeface="Sylfaen" pitchFamily="18" charset="0"/>
              </a:rPr>
              <a:t>բնական</a:t>
            </a:r>
            <a:r>
              <a:rPr lang="en-CA" sz="2400" b="1" dirty="0"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2400" b="1" dirty="0" err="1">
                <a:solidFill>
                  <a:schemeClr val="bg1"/>
                </a:solidFill>
                <a:latin typeface="Sylfaen" pitchFamily="18" charset="0"/>
              </a:rPr>
              <a:t>թվերի</a:t>
            </a:r>
            <a:r>
              <a:rPr lang="en-CA" sz="2400" b="1" dirty="0"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2400" b="1" dirty="0" err="1">
                <a:solidFill>
                  <a:schemeClr val="bg1"/>
                </a:solidFill>
                <a:latin typeface="Sylfaen" pitchFamily="18" charset="0"/>
              </a:rPr>
              <a:t>բաժանելիության</a:t>
            </a:r>
            <a:r>
              <a:rPr lang="en-CA" sz="2400" b="1" dirty="0"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2400" b="1" dirty="0" err="1">
                <a:solidFill>
                  <a:schemeClr val="bg1"/>
                </a:solidFill>
                <a:latin typeface="Sylfaen" pitchFamily="18" charset="0"/>
              </a:rPr>
              <a:t>հայտանիշներից</a:t>
            </a:r>
            <a:r>
              <a:rPr lang="en-CA" sz="2400" b="1" dirty="0">
                <a:solidFill>
                  <a:schemeClr val="bg1"/>
                </a:solidFill>
                <a:latin typeface="Sylfaen" pitchFamily="18" charset="0"/>
              </a:rPr>
              <a:t>՝  </a:t>
            </a:r>
            <a:r>
              <a:rPr lang="en-CA" sz="2400" b="1" dirty="0" err="1">
                <a:solidFill>
                  <a:schemeClr val="bg1"/>
                </a:solidFill>
                <a:latin typeface="Sylfaen" pitchFamily="18" charset="0"/>
              </a:rPr>
              <a:t>ցույց</a:t>
            </a:r>
            <a:r>
              <a:rPr lang="en-CA" sz="2400" b="1" dirty="0"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2400" b="1" dirty="0" err="1">
                <a:solidFill>
                  <a:schemeClr val="bg1"/>
                </a:solidFill>
                <a:latin typeface="Sylfaen" pitchFamily="18" charset="0"/>
              </a:rPr>
              <a:t>տալ</a:t>
            </a:r>
            <a:r>
              <a:rPr lang="en-CA" sz="2400" b="1" dirty="0">
                <a:solidFill>
                  <a:schemeClr val="bg1"/>
                </a:solidFill>
                <a:latin typeface="Sylfaen" pitchFamily="18" charset="0"/>
              </a:rPr>
              <a:t>,  </a:t>
            </a:r>
            <a:r>
              <a:rPr lang="en-CA" sz="2400" b="1" dirty="0" err="1">
                <a:solidFill>
                  <a:schemeClr val="bg1"/>
                </a:solidFill>
                <a:latin typeface="Sylfaen" pitchFamily="18" charset="0"/>
              </a:rPr>
              <a:t>որ</a:t>
            </a:r>
            <a:r>
              <a:rPr lang="en-CA" sz="2400" b="1" dirty="0"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2400" b="1" dirty="0" err="1">
                <a:solidFill>
                  <a:schemeClr val="bg1"/>
                </a:solidFill>
                <a:latin typeface="Sylfaen" pitchFamily="18" charset="0"/>
              </a:rPr>
              <a:t>տրված</a:t>
            </a:r>
            <a:r>
              <a:rPr lang="en-CA" sz="2400" b="1" dirty="0"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2400" b="1" dirty="0" err="1">
                <a:solidFill>
                  <a:schemeClr val="bg1"/>
                </a:solidFill>
                <a:latin typeface="Sylfaen" pitchFamily="18" charset="0"/>
              </a:rPr>
              <a:t>թիվը</a:t>
            </a:r>
            <a:r>
              <a:rPr lang="en-CA" sz="2400" b="1" dirty="0">
                <a:solidFill>
                  <a:schemeClr val="bg1"/>
                </a:solidFill>
                <a:latin typeface="Sylfaen" pitchFamily="18" charset="0"/>
              </a:rPr>
              <a:t>  </a:t>
            </a:r>
            <a:r>
              <a:rPr lang="en-CA" sz="2400" b="1" dirty="0" err="1">
                <a:solidFill>
                  <a:schemeClr val="bg1"/>
                </a:solidFill>
                <a:latin typeface="Sylfaen" pitchFamily="18" charset="0"/>
              </a:rPr>
              <a:t>բաղադրյալ</a:t>
            </a:r>
            <a:r>
              <a:rPr lang="en-CA" sz="2400" b="1" dirty="0">
                <a:solidFill>
                  <a:schemeClr val="bg1"/>
                </a:solidFill>
                <a:latin typeface="Sylfaen" pitchFamily="18" charset="0"/>
              </a:rPr>
              <a:t>  է</a:t>
            </a:r>
            <a:r>
              <a:rPr lang="en-CA" sz="2400" b="1" dirty="0" smtClean="0">
                <a:solidFill>
                  <a:schemeClr val="bg1"/>
                </a:solidFill>
                <a:latin typeface="Sylfaen" pitchFamily="18" charset="0"/>
              </a:rPr>
              <a:t>.</a:t>
            </a:r>
            <a:endParaRPr lang="ru-RU" sz="2400" b="1" dirty="0" smtClean="0">
              <a:solidFill>
                <a:schemeClr val="bg1"/>
              </a:solidFill>
              <a:latin typeface="Sylfaen" pitchFamily="18" charset="0"/>
            </a:endParaRPr>
          </a:p>
          <a:p>
            <a:pPr algn="ctr">
              <a:defRPr/>
            </a:pPr>
            <a:endParaRPr lang="en-CA" sz="200" b="1" dirty="0">
              <a:solidFill>
                <a:srgbClr val="005782"/>
              </a:solidFill>
              <a:latin typeface="Sylfae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44146" y="1266498"/>
            <a:ext cx="599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b="1" dirty="0">
                <a:ln w="0">
                  <a:solidFill>
                    <a:srgbClr val="008269"/>
                  </a:solidFill>
                </a:ln>
                <a:solidFill>
                  <a:srgbClr val="00B08E"/>
                </a:solidFill>
                <a:latin typeface="Sylfaen" pitchFamily="18" charset="0"/>
              </a:rPr>
              <a:t>ա) 382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42546" y="1634363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Թվի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  </a:t>
            </a:r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գրառումը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  </a:t>
            </a:r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վերջանում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  է  2  </a:t>
            </a:r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թվանշանով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՝  </a:t>
            </a:r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բաժանվում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  է  </a:t>
            </a:r>
            <a:r>
              <a:rPr lang="en-CA" sz="2000" b="1" i="1" dirty="0">
                <a:ln w="0">
                  <a:solidFill>
                    <a:srgbClr val="008269"/>
                  </a:solidFill>
                </a:ln>
                <a:solidFill>
                  <a:srgbClr val="00B08E"/>
                </a:solidFill>
                <a:latin typeface="Sylfaen" pitchFamily="18" charset="0"/>
              </a:rPr>
              <a:t>2-ի: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44146" y="2209800"/>
            <a:ext cx="599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b="1">
                <a:ln w="0">
                  <a:solidFill>
                    <a:srgbClr val="008269"/>
                  </a:solidFill>
                </a:ln>
                <a:solidFill>
                  <a:srgbClr val="00B08E"/>
                </a:solidFill>
                <a:latin typeface="Sylfaen" pitchFamily="18" charset="0"/>
              </a:rPr>
              <a:t>բ) 430 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97792" y="4437996"/>
            <a:ext cx="599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b="1" dirty="0">
                <a:ln w="0">
                  <a:solidFill>
                    <a:srgbClr val="008269"/>
                  </a:solidFill>
                </a:ln>
                <a:solidFill>
                  <a:srgbClr val="00B08E"/>
                </a:solidFill>
                <a:latin typeface="Sylfaen" pitchFamily="18" charset="0"/>
              </a:rPr>
              <a:t>դ) 285 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60856" y="3134706"/>
            <a:ext cx="599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b="1" dirty="0">
                <a:ln w="0">
                  <a:solidFill>
                    <a:srgbClr val="008269"/>
                  </a:solidFill>
                </a:ln>
                <a:solidFill>
                  <a:srgbClr val="00B08E"/>
                </a:solidFill>
                <a:latin typeface="Sylfaen" pitchFamily="18" charset="0"/>
              </a:rPr>
              <a:t>գ) 6303 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60856" y="5473264"/>
            <a:ext cx="599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b="1" dirty="0">
                <a:ln w="0">
                  <a:solidFill>
                    <a:srgbClr val="008269"/>
                  </a:solidFill>
                </a:ln>
                <a:solidFill>
                  <a:srgbClr val="00B08E"/>
                </a:solidFill>
                <a:latin typeface="Sylfaen" pitchFamily="18" charset="0"/>
              </a:rPr>
              <a:t>ե) 99999 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42546" y="2577665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Թվի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  </a:t>
            </a:r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գրառումը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  </a:t>
            </a:r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վերջանում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  է  0  </a:t>
            </a:r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թվանշանով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՝  </a:t>
            </a:r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բաժանվում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  է  </a:t>
            </a:r>
            <a:r>
              <a:rPr lang="en-CA" sz="2000" b="1" i="1" dirty="0">
                <a:ln w="0">
                  <a:solidFill>
                    <a:srgbClr val="008269"/>
                  </a:solidFill>
                </a:ln>
                <a:solidFill>
                  <a:srgbClr val="00B08E"/>
                </a:solidFill>
                <a:latin typeface="Sylfaen" pitchFamily="18" charset="0"/>
              </a:rPr>
              <a:t>10-ի: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96192" y="4882061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Թվի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  </a:t>
            </a:r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գրառումը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  </a:t>
            </a:r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վերջանում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  է  5  </a:t>
            </a:r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թվանշանով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՝  </a:t>
            </a:r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բաժանվում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  է  </a:t>
            </a:r>
            <a:r>
              <a:rPr lang="en-CA" sz="2000" b="1" i="1" dirty="0">
                <a:ln w="0">
                  <a:solidFill>
                    <a:srgbClr val="008269"/>
                  </a:solidFill>
                </a:ln>
                <a:solidFill>
                  <a:srgbClr val="00B08E"/>
                </a:solidFill>
                <a:latin typeface="Sylfaen" pitchFamily="18" charset="0"/>
              </a:rPr>
              <a:t>5-ի: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59255" y="3578771"/>
            <a:ext cx="65671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6+3+0+3=12:  12-ը  </a:t>
            </a:r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բաժանվում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  է  3-ի:  6303-ը  </a:t>
            </a:r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նույնպես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  </a:t>
            </a:r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բաժանվում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  է  </a:t>
            </a:r>
            <a:r>
              <a:rPr lang="en-CA" sz="2000" b="1" i="1" dirty="0">
                <a:ln w="0">
                  <a:solidFill>
                    <a:srgbClr val="008269"/>
                  </a:solidFill>
                </a:ln>
                <a:solidFill>
                  <a:srgbClr val="00B08E"/>
                </a:solidFill>
                <a:latin typeface="Sylfaen" pitchFamily="18" charset="0"/>
              </a:rPr>
              <a:t>3-ի: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59256" y="5891928"/>
            <a:ext cx="6977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Ակնհայտ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  է,  </a:t>
            </a:r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որ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  </a:t>
            </a:r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թվի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  </a:t>
            </a:r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թվանշանների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  </a:t>
            </a:r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գումարը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  </a:t>
            </a:r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բաժանվում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  է  9-ի,  </a:t>
            </a:r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ուրեմն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՝  </a:t>
            </a:r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թիվը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  </a:t>
            </a:r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ևս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  </a:t>
            </a:r>
            <a:r>
              <a:rPr lang="en-CA" sz="2000" b="1" i="1" dirty="0" err="1">
                <a:solidFill>
                  <a:srgbClr val="C00000"/>
                </a:solidFill>
                <a:latin typeface="Sylfaen" pitchFamily="18" charset="0"/>
              </a:rPr>
              <a:t>բաժանվում</a:t>
            </a:r>
            <a:r>
              <a:rPr lang="en-CA" sz="2000" b="1" i="1" dirty="0">
                <a:solidFill>
                  <a:srgbClr val="C00000"/>
                </a:solidFill>
                <a:latin typeface="Sylfaen" pitchFamily="18" charset="0"/>
              </a:rPr>
              <a:t>  է  </a:t>
            </a:r>
            <a:r>
              <a:rPr lang="en-CA" sz="2000" b="1" i="1" dirty="0">
                <a:ln w="0">
                  <a:solidFill>
                    <a:srgbClr val="008269"/>
                  </a:solidFill>
                </a:ln>
                <a:solidFill>
                  <a:srgbClr val="00B08E"/>
                </a:solidFill>
                <a:latin typeface="Sylfaen" pitchFamily="18" charset="0"/>
              </a:rPr>
              <a:t>9-ի: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0988580" y="6321972"/>
            <a:ext cx="869731" cy="399503"/>
          </a:xfrm>
        </p:spPr>
        <p:txBody>
          <a:bodyPr/>
          <a:lstStyle/>
          <a:p>
            <a:pPr>
              <a:defRPr/>
            </a:pPr>
            <a:fld id="{8D78C6CB-A55F-4A6E-9957-B1BEACFFC86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121" y="4335532"/>
            <a:ext cx="2234241" cy="238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5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C:\Users\naira\Desktop\My documents\mat-nkar\Ramki\sand2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9000" contrast="20000"/>
          </a:blip>
          <a:srcRect/>
          <a:stretch>
            <a:fillRect/>
          </a:stretch>
        </p:blipFill>
        <p:spPr bwMode="auto">
          <a:xfrm>
            <a:off x="1" y="0"/>
            <a:ext cx="12212319" cy="6858000"/>
          </a:xfrm>
          <a:prstGeom prst="rect">
            <a:avLst/>
          </a:prstGeom>
          <a:noFill/>
        </p:spPr>
      </p:pic>
      <p:pic>
        <p:nvPicPr>
          <p:cNvPr id="3" name="Picture 2" descr="chem-lechilis-drevnie-greki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r="31665"/>
          <a:stretch>
            <a:fillRect/>
          </a:stretch>
        </p:blipFill>
        <p:spPr bwMode="auto">
          <a:xfrm>
            <a:off x="268007" y="173421"/>
            <a:ext cx="2831780" cy="28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86400" y="199699"/>
            <a:ext cx="4445876" cy="4619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CA" sz="2400" b="1" dirty="0">
                <a:solidFill>
                  <a:srgbClr val="800000"/>
                </a:solidFill>
                <a:latin typeface="Sylfaen" pitchFamily="18" charset="0"/>
              </a:rPr>
              <a:t>ՊԱՏՄԱԿԱՆ  ԱԿՆԱՐԿ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60800" y="848720"/>
            <a:ext cx="78232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CA" sz="2000" b="1" dirty="0">
                <a:solidFill>
                  <a:srgbClr val="663300"/>
                </a:solidFill>
                <a:latin typeface="Arial Armenian" pitchFamily="34" charset="0"/>
              </a:rPr>
              <a:t>  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Պարզ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թվի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հասկացությունը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ձևավորվել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է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պյութագորասյան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դպրոցում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Ք.ա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. 6-5-րդ 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դարերում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: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Հույն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մեծ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մաթեմատիկոս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Էվկլիդեսն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(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Ք.ա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3-րդ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դար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)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իր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հայտնի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«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Սկզբունքներում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»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ապացուցել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է,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որ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պարզ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թվերն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անվերջ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շատ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են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: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Այնուհետև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հարց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ծագեց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,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թե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ինչպես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կարելի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է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բնական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թվերի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շարքում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ճանաչել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այդ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թվերը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8000" y="3251432"/>
            <a:ext cx="11277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CA" sz="1900" b="1" dirty="0">
                <a:solidFill>
                  <a:srgbClr val="663300"/>
                </a:solidFill>
                <a:latin typeface="Arial Armenian" pitchFamily="34" charset="0"/>
              </a:rPr>
              <a:t> 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Պարզ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թվերի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աղյուսակ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կազմելու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մի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սրամիտ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եղանակ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գտավ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ալեքսանդրացի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մաթեմատիկոս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Էրատոսթենեսը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(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Ք.ա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. 3-2-րդ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դարեր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)</a:t>
            </a:r>
          </a:p>
          <a:p>
            <a:pPr algn="just"/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Սկզբում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ջնջում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էին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1-ը,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այնուհետև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՝  2-ի (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առաջին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պարզ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թվի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)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բազմապատիկները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՝  4, 6, 8, 10, 12, 14, 16, 18, 20, 22, 24, 28, 30 ...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թվերը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,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այսինքն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՝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աղյուսակի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բոլոր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զույգ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թվերը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: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Հաջորդ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չջնջված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թիվը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3-ն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էր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,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ուստի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մնացած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թվերից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ջնջում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էին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3-ի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բոլոր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բազմապատիկները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՝ 9, 15, 21, 27, ...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թվերը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: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Այսպես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շարունակելով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՝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աղյուսակում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մնում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էին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միայն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պարզ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800000"/>
                </a:solidFill>
                <a:latin typeface="Sylfaen" pitchFamily="18" charset="0"/>
              </a:rPr>
              <a:t>թվերը</a:t>
            </a:r>
            <a:r>
              <a:rPr lang="en-CA" sz="1900" b="1" dirty="0">
                <a:solidFill>
                  <a:srgbClr val="800000"/>
                </a:solidFill>
                <a:latin typeface="Sylfaen" pitchFamily="18" charset="0"/>
              </a:rPr>
              <a:t>: </a:t>
            </a:r>
            <a:endParaRPr lang="en-CA" sz="1900" dirty="0">
              <a:solidFill>
                <a:srgbClr val="800000"/>
              </a:solidFill>
              <a:latin typeface="Sylfae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" y="5464564"/>
            <a:ext cx="107696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CA" sz="1900" b="1" dirty="0">
                <a:solidFill>
                  <a:srgbClr val="990000"/>
                </a:solidFill>
                <a:latin typeface="Arial Armenian" pitchFamily="34" charset="0"/>
              </a:rPr>
              <a:t> 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Էրատոսթենեսի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ժամանակներում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գրում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էին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մոմե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սալիկների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վրա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և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ջնջելու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փոխարեն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սալիկը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համապատասխան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տեղում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ծակում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էին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,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ինչից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հետո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այն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նմանվում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էր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մաղի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: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Այստեղից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էլ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՝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Էրատոսթենեսի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եղանակի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dirty="0" err="1">
                <a:solidFill>
                  <a:srgbClr val="663300"/>
                </a:solidFill>
                <a:latin typeface="Sylfaen" pitchFamily="18" charset="0"/>
              </a:rPr>
              <a:t>անվանումը</a:t>
            </a:r>
            <a:r>
              <a:rPr lang="en-CA" sz="1900" b="1" dirty="0">
                <a:solidFill>
                  <a:srgbClr val="663300"/>
                </a:solidFill>
                <a:latin typeface="Sylfaen" pitchFamily="18" charset="0"/>
              </a:rPr>
              <a:t>՝ </a:t>
            </a:r>
            <a:r>
              <a:rPr lang="en-CA" sz="1900" b="1" i="1" dirty="0">
                <a:solidFill>
                  <a:srgbClr val="663300"/>
                </a:solidFill>
                <a:latin typeface="Sylfaen" pitchFamily="18" charset="0"/>
              </a:rPr>
              <a:t>« </a:t>
            </a:r>
            <a:r>
              <a:rPr lang="en-CA" sz="1900" b="1" i="1" dirty="0" err="1">
                <a:solidFill>
                  <a:srgbClr val="663300"/>
                </a:solidFill>
                <a:latin typeface="Sylfaen" pitchFamily="18" charset="0"/>
              </a:rPr>
              <a:t>Էրատոսթենեսի</a:t>
            </a:r>
            <a:r>
              <a:rPr lang="en-CA" sz="1900" b="1" i="1" dirty="0">
                <a:solidFill>
                  <a:srgbClr val="663300"/>
                </a:solidFill>
                <a:latin typeface="Sylfaen" pitchFamily="18" charset="0"/>
              </a:rPr>
              <a:t>  </a:t>
            </a:r>
            <a:r>
              <a:rPr lang="en-CA" sz="1900" b="1" i="1" dirty="0" err="1">
                <a:solidFill>
                  <a:srgbClr val="663300"/>
                </a:solidFill>
                <a:latin typeface="Sylfaen" pitchFamily="18" charset="0"/>
              </a:rPr>
              <a:t>մաղ</a:t>
            </a:r>
            <a:r>
              <a:rPr lang="en-CA" sz="1900" b="1" i="1" dirty="0">
                <a:solidFill>
                  <a:srgbClr val="663300"/>
                </a:solidFill>
                <a:latin typeface="Sylfaen" pitchFamily="18" charset="0"/>
              </a:rPr>
              <a:t>»: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24601"/>
            <a:ext cx="1016000" cy="365125"/>
          </a:xfrm>
        </p:spPr>
        <p:txBody>
          <a:bodyPr/>
          <a:lstStyle/>
          <a:p>
            <a:pPr>
              <a:defRPr/>
            </a:pPr>
            <a:fld id="{D7738A43-5C64-4C94-B602-5968A555E4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19159</TotalTime>
  <Words>1167</Words>
  <Application>Microsoft Office PowerPoint</Application>
  <PresentationFormat>Custom</PresentationFormat>
  <Paragraphs>253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Lusine Avagyan</dc:creator>
  <cp:lastModifiedBy>мм</cp:lastModifiedBy>
  <cp:revision>1315</cp:revision>
  <dcterms:created xsi:type="dcterms:W3CDTF">2020-12-14T18:26:50Z</dcterms:created>
  <dcterms:modified xsi:type="dcterms:W3CDTF">2021-05-21T14:27:43Z</dcterms:modified>
</cp:coreProperties>
</file>