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78" r:id="rId2"/>
    <p:sldId id="305" r:id="rId3"/>
    <p:sldId id="275" r:id="rId4"/>
    <p:sldId id="264" r:id="rId5"/>
    <p:sldId id="265" r:id="rId6"/>
    <p:sldId id="269" r:id="rId7"/>
    <p:sldId id="267" r:id="rId8"/>
    <p:sldId id="288" r:id="rId9"/>
    <p:sldId id="299" r:id="rId10"/>
    <p:sldId id="291" r:id="rId11"/>
    <p:sldId id="297" r:id="rId12"/>
    <p:sldId id="298" r:id="rId13"/>
    <p:sldId id="315" r:id="rId14"/>
    <p:sldId id="296" r:id="rId15"/>
    <p:sldId id="300" r:id="rId16"/>
    <p:sldId id="304" r:id="rId17"/>
    <p:sldId id="306" r:id="rId18"/>
    <p:sldId id="309" r:id="rId19"/>
    <p:sldId id="307" r:id="rId20"/>
    <p:sldId id="317" r:id="rId21"/>
    <p:sldId id="312" r:id="rId22"/>
    <p:sldId id="316" r:id="rId23"/>
    <p:sldId id="311" r:id="rId24"/>
    <p:sldId id="320" r:id="rId25"/>
    <p:sldId id="319" r:id="rId26"/>
    <p:sldId id="318" r:id="rId27"/>
    <p:sldId id="308" r:id="rId28"/>
    <p:sldId id="314" r:id="rId29"/>
    <p:sldId id="32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s7ZtmvyRA818b4PziFfxJQ==" hashData="qsEOja9l3Ij3Vgs3lv3K2EJPwvE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105"/>
    <a:srgbClr val="0065B0"/>
    <a:srgbClr val="5C1F00"/>
    <a:srgbClr val="822B00"/>
    <a:srgbClr val="FF5019"/>
    <a:srgbClr val="F5801F"/>
    <a:srgbClr val="FF6A3B"/>
    <a:srgbClr val="33CC33"/>
    <a:srgbClr val="F62F00"/>
    <a:srgbClr val="FFB13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80" d="100"/>
          <a:sy n="80" d="100"/>
        </p:scale>
        <p:origin x="-1002" y="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5F790-D73C-413C-A6E4-C2F11CF8FA71}" type="datetimeFigureOut">
              <a:rPr lang="en-CA" smtClean="0"/>
              <a:pPr/>
              <a:t>24/06/2021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3CD77-5BC1-484A-A5ED-645B6CBEBDA3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3CD77-5BC1-484A-A5ED-645B6CBEBDA3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D9058-7CA6-48DA-95E8-5DFF77B981F0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D9058-7CA6-48DA-95E8-5DFF77B981F0}" type="slidenum">
              <a:rPr lang="en-CA" smtClean="0"/>
              <a:pPr/>
              <a:t>26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E552-5F42-464F-B815-88ABBDD09987}" type="datetime1">
              <a:rPr lang="en-US" smtClean="0"/>
              <a:pPr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3FDDD-B187-4CD0-B41D-A266E2C8FA70}" type="datetime1">
              <a:rPr lang="en-US" smtClean="0"/>
              <a:pPr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D7A3-EE7C-44E0-A724-F907F5DC16FD}" type="datetime1">
              <a:rPr lang="en-US" smtClean="0"/>
              <a:pPr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6608-51F2-428A-A081-C63517A19103}" type="datetime1">
              <a:rPr lang="en-US" smtClean="0"/>
              <a:pPr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520B-90B8-468A-A37D-68960D0B984A}" type="datetime1">
              <a:rPr lang="en-US" smtClean="0"/>
              <a:pPr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0901-79B5-4475-A7BB-947CA3D6ECCE}" type="datetime1">
              <a:rPr lang="en-US" smtClean="0"/>
              <a:pPr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EAAB7-A3E1-42E0-8BDF-AA71D72AD579}" type="datetime1">
              <a:rPr lang="en-US" smtClean="0"/>
              <a:pPr/>
              <a:t>6/24/2021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02A9-972F-4634-95F4-5D73238C08BD}" type="datetime1">
              <a:rPr lang="en-US" smtClean="0"/>
              <a:pPr/>
              <a:t>6/24/2021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B181-0190-4C8E-A124-25E29D45592D}" type="datetime1">
              <a:rPr lang="en-US" smtClean="0"/>
              <a:pPr/>
              <a:t>6/24/2021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24B9-4377-4F11-BFCB-1853FAA59580}" type="datetime1">
              <a:rPr lang="en-US" smtClean="0"/>
              <a:pPr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8A84-B35B-4F24-8EE1-AFF5E2B603C6}" type="datetime1">
              <a:rPr lang="en-US" smtClean="0"/>
              <a:pPr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03CC0-6DCB-4431-965A-D94F60F987AC}" type="datetime1">
              <a:rPr lang="en-US" smtClean="0"/>
              <a:pPr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68.jpeg"/><Relationship Id="rId7" Type="http://schemas.openxmlformats.org/officeDocument/2006/relationships/image" Target="../media/image71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slide" Target="slide26.xml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68.jpeg"/><Relationship Id="rId7" Type="http://schemas.openxmlformats.org/officeDocument/2006/relationships/image" Target="../media/image71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slide" Target="slide26.xml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slide" Target="slide24.xml"/><Relationship Id="rId4" Type="http://schemas.openxmlformats.org/officeDocument/2006/relationships/image" Target="../media/image6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54.png"/><Relationship Id="rId4" Type="http://schemas.openxmlformats.org/officeDocument/2006/relationships/image" Target="../media/image7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2" name="Group 4"/>
          <p:cNvGrpSpPr/>
          <p:nvPr/>
        </p:nvGrpSpPr>
        <p:grpSpPr>
          <a:xfrm>
            <a:off x="0" y="3429000"/>
            <a:ext cx="9144000" cy="3429000"/>
            <a:chOff x="0" y="3810000"/>
            <a:chExt cx="9144000" cy="30480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44615"/>
            <a:stretch>
              <a:fillRect/>
            </a:stretch>
          </p:blipFill>
          <p:spPr bwMode="auto">
            <a:xfrm>
              <a:off x="0" y="4114800"/>
              <a:ext cx="91440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Rectangle 2"/>
            <p:cNvSpPr/>
            <p:nvPr/>
          </p:nvSpPr>
          <p:spPr>
            <a:xfrm>
              <a:off x="914400" y="4038600"/>
              <a:ext cx="457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657600" y="3810000"/>
              <a:ext cx="457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7200" y="5334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b="1" dirty="0" smtClean="0">
                <a:ln w="18415" cmpd="sng">
                  <a:solidFill>
                    <a:srgbClr val="8800B8"/>
                  </a:solidFill>
                  <a:prstDash val="solid"/>
                </a:ln>
                <a:solidFill>
                  <a:srgbClr val="DB75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ՄԱԹԵՄԱՏԻԿԱ  5</a:t>
            </a:r>
            <a:endParaRPr lang="en-CA" sz="5400" b="1" dirty="0">
              <a:ln w="18415" cmpd="sng">
                <a:solidFill>
                  <a:srgbClr val="8800B8"/>
                </a:solidFill>
                <a:prstDash val="solid"/>
              </a:ln>
              <a:solidFill>
                <a:srgbClr val="DB75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Sylfae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193554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4800" b="1" spc="300" dirty="0" err="1" smtClean="0">
                <a:ln>
                  <a:solidFill>
                    <a:schemeClr val="tx1"/>
                  </a:solidFill>
                </a:ln>
                <a:solidFill>
                  <a:srgbClr val="3CFA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Ուղղանկյունանիստի</a:t>
            </a:r>
            <a:r>
              <a:rPr lang="en-CA" sz="4800" b="1" spc="300" dirty="0" smtClean="0">
                <a:ln>
                  <a:solidFill>
                    <a:schemeClr val="tx1"/>
                  </a:solidFill>
                </a:ln>
                <a:solidFill>
                  <a:srgbClr val="3CFA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  </a:t>
            </a:r>
            <a:r>
              <a:rPr lang="en-CA" sz="4800" b="1" spc="300" dirty="0" err="1" smtClean="0">
                <a:ln>
                  <a:solidFill>
                    <a:schemeClr val="tx1"/>
                  </a:solidFill>
                </a:ln>
                <a:solidFill>
                  <a:srgbClr val="3CFA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ծավալը</a:t>
            </a:r>
            <a:endParaRPr lang="en-CA" sz="4800" b="1" spc="300" dirty="0">
              <a:ln>
                <a:solidFill>
                  <a:schemeClr val="tx1"/>
                </a:solidFill>
              </a:ln>
              <a:solidFill>
                <a:srgbClr val="3CFA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Sylfae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0960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Unicode" pitchFamily="18" charset="0"/>
              </a:rPr>
              <a:t>Գայանե</a:t>
            </a:r>
            <a:r>
              <a:rPr lang="en-CA" b="1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Unicode" pitchFamily="18" charset="0"/>
              </a:rPr>
              <a:t> </a:t>
            </a:r>
            <a:r>
              <a:rPr lang="en-CA" b="1" dirty="0" err="1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Unicode" pitchFamily="18" charset="0"/>
              </a:rPr>
              <a:t>Սիմոնյան</a:t>
            </a:r>
            <a:endParaRPr lang="en-CA" b="1" dirty="0" smtClean="0">
              <a:ln w="18415" cmpd="sng">
                <a:noFill/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Unicode" pitchFamily="18" charset="0"/>
            </a:endParaRPr>
          </a:p>
          <a:p>
            <a:r>
              <a:rPr lang="en-CA" b="1" dirty="0" err="1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Unicode" pitchFamily="18" charset="0"/>
              </a:rPr>
              <a:t>Կոտայքի</a:t>
            </a:r>
            <a:r>
              <a:rPr lang="en-CA" b="1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Unicode" pitchFamily="18" charset="0"/>
              </a:rPr>
              <a:t> </a:t>
            </a:r>
            <a:r>
              <a:rPr lang="en-CA" b="1" dirty="0" err="1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Unicode" pitchFamily="18" charset="0"/>
              </a:rPr>
              <a:t>մարզի</a:t>
            </a:r>
            <a:r>
              <a:rPr lang="en-CA" b="1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Unicode" pitchFamily="18" charset="0"/>
              </a:rPr>
              <a:t> </a:t>
            </a:r>
            <a:r>
              <a:rPr lang="en-CA" b="1" dirty="0" err="1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Unicode" pitchFamily="18" charset="0"/>
              </a:rPr>
              <a:t>Ակունքի</a:t>
            </a:r>
            <a:r>
              <a:rPr lang="en-CA" b="1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Unicode" pitchFamily="18" charset="0"/>
              </a:rPr>
              <a:t> </a:t>
            </a:r>
            <a:r>
              <a:rPr lang="en-CA" b="1" dirty="0" err="1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Unicode" pitchFamily="18" charset="0"/>
              </a:rPr>
              <a:t>միջն</a:t>
            </a:r>
            <a:r>
              <a:rPr lang="en-CA" b="1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Unicode" pitchFamily="18" charset="0"/>
              </a:rPr>
              <a:t>. </a:t>
            </a:r>
            <a:r>
              <a:rPr lang="en-CA" b="1" dirty="0" err="1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Unicode" pitchFamily="18" charset="0"/>
              </a:rPr>
              <a:t>դպրոց</a:t>
            </a:r>
            <a:endParaRPr lang="en-CA" b="1" dirty="0">
              <a:ln w="18415" cmpd="sng">
                <a:noFill/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Unicode" pitchFamily="18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"/>
          <p:cNvGrpSpPr/>
          <p:nvPr/>
        </p:nvGrpSpPr>
        <p:grpSpPr>
          <a:xfrm>
            <a:off x="0" y="0"/>
            <a:ext cx="9144000" cy="6705600"/>
            <a:chOff x="0" y="233795"/>
            <a:chExt cx="9144000" cy="6858001"/>
          </a:xfrm>
        </p:grpSpPr>
        <p:pic>
          <p:nvPicPr>
            <p:cNvPr id="23" name="Picture 2" descr="C:\Users\naira\Desktop\dektember\fotolia_71211879-1.jpg"/>
            <p:cNvPicPr>
              <a:picLocks noChangeAspect="1" noChangeArrowheads="1"/>
            </p:cNvPicPr>
            <p:nvPr/>
          </p:nvPicPr>
          <p:blipFill>
            <a:blip r:embed="rId2" cstate="print"/>
            <a:srcRect t="5200"/>
            <a:stretch>
              <a:fillRect/>
            </a:stretch>
          </p:blipFill>
          <p:spPr bwMode="auto">
            <a:xfrm>
              <a:off x="0" y="233795"/>
              <a:ext cx="9144000" cy="4262004"/>
            </a:xfrm>
            <a:prstGeom prst="rect">
              <a:avLst/>
            </a:prstGeom>
            <a:noFill/>
          </p:spPr>
        </p:pic>
        <p:pic>
          <p:nvPicPr>
            <p:cNvPr id="24" name="Picture 23" descr="C:\Users\naira\Desktop\dektember\fotolia_71211879-1.jpg"/>
            <p:cNvPicPr>
              <a:picLocks noChangeAspect="1" noChangeArrowheads="1"/>
            </p:cNvPicPr>
            <p:nvPr/>
          </p:nvPicPr>
          <p:blipFill>
            <a:blip r:embed="rId2" cstate="print">
              <a:lum contrast="20000"/>
            </a:blip>
            <a:srcRect l="5833" t="74576" r="5000"/>
            <a:stretch>
              <a:fillRect/>
            </a:stretch>
          </p:blipFill>
          <p:spPr bwMode="auto">
            <a:xfrm>
              <a:off x="53788" y="5567796"/>
              <a:ext cx="8861612" cy="1524000"/>
            </a:xfrm>
            <a:prstGeom prst="rect">
              <a:avLst/>
            </a:prstGeom>
            <a:noFill/>
          </p:spPr>
        </p:pic>
        <p:pic>
          <p:nvPicPr>
            <p:cNvPr id="25" name="Picture 2" descr="C:\Users\naira\Desktop\dektember\fotolia_71211879-1.jpg"/>
            <p:cNvPicPr>
              <a:picLocks noChangeAspect="1" noChangeArrowheads="1"/>
            </p:cNvPicPr>
            <p:nvPr/>
          </p:nvPicPr>
          <p:blipFill>
            <a:blip r:embed="rId2" cstate="print"/>
            <a:srcRect l="7823" t="51112" r="7500" b="26666"/>
            <a:stretch>
              <a:fillRect/>
            </a:stretch>
          </p:blipFill>
          <p:spPr bwMode="auto">
            <a:xfrm>
              <a:off x="0" y="2743200"/>
              <a:ext cx="9144000" cy="2590800"/>
            </a:xfrm>
            <a:prstGeom prst="rect">
              <a:avLst/>
            </a:prstGeom>
            <a:noFill/>
          </p:spPr>
        </p:pic>
      </p:grpSp>
      <p:sp>
        <p:nvSpPr>
          <p:cNvPr id="6" name="TextBox 5"/>
          <p:cNvSpPr txBox="1"/>
          <p:nvPr/>
        </p:nvSpPr>
        <p:spPr>
          <a:xfrm>
            <a:off x="2286000" y="1223427"/>
            <a:ext cx="6400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3300" b="1" i="1" dirty="0" err="1" smtClean="0">
                <a:ln>
                  <a:solidFill>
                    <a:schemeClr val="tx1"/>
                  </a:solidFill>
                </a:ln>
                <a:solidFill>
                  <a:srgbClr val="FF3399"/>
                </a:solidFill>
                <a:latin typeface="Sylfaen" pitchFamily="18" charset="0"/>
              </a:rPr>
              <a:t>Ծավալն</a:t>
            </a:r>
            <a:r>
              <a:rPr lang="en-CA" sz="3300" b="1" i="1" dirty="0" smtClean="0">
                <a:ln>
                  <a:solidFill>
                    <a:schemeClr val="tx1"/>
                  </a:solidFill>
                </a:ln>
                <a:solidFill>
                  <a:srgbClr val="FF3399"/>
                </a:solidFill>
                <a:latin typeface="Sylfaen" pitchFamily="18" charset="0"/>
              </a:rPr>
              <a:t>  </a:t>
            </a:r>
            <a:r>
              <a:rPr lang="en-CA" sz="3300" b="1" i="1" dirty="0" err="1" smtClean="0">
                <a:ln>
                  <a:solidFill>
                    <a:schemeClr val="tx1"/>
                  </a:solidFill>
                </a:ln>
                <a:solidFill>
                  <a:srgbClr val="FF3399"/>
                </a:solidFill>
                <a:latin typeface="Sylfaen" pitchFamily="18" charset="0"/>
              </a:rPr>
              <a:t>ունի</a:t>
            </a:r>
            <a:r>
              <a:rPr lang="en-CA" sz="3300" b="1" i="1" dirty="0" smtClean="0">
                <a:ln>
                  <a:solidFill>
                    <a:schemeClr val="tx1"/>
                  </a:solidFill>
                </a:ln>
                <a:solidFill>
                  <a:srgbClr val="FF3399"/>
                </a:solidFill>
                <a:latin typeface="Sylfaen" pitchFamily="18" charset="0"/>
              </a:rPr>
              <a:t>  </a:t>
            </a:r>
            <a:r>
              <a:rPr lang="en-CA" sz="3300" b="1" i="1" dirty="0" err="1" smtClean="0">
                <a:ln>
                  <a:solidFill>
                    <a:schemeClr val="tx1"/>
                  </a:solidFill>
                </a:ln>
                <a:solidFill>
                  <a:srgbClr val="FF3399"/>
                </a:solidFill>
                <a:latin typeface="Sylfaen" pitchFamily="18" charset="0"/>
              </a:rPr>
              <a:t>հետևյալ</a:t>
            </a:r>
            <a:r>
              <a:rPr lang="en-CA" sz="3300" b="1" i="1" dirty="0" smtClean="0">
                <a:ln>
                  <a:solidFill>
                    <a:schemeClr val="tx1"/>
                  </a:solidFill>
                </a:ln>
                <a:solidFill>
                  <a:srgbClr val="FF3399"/>
                </a:solidFill>
                <a:latin typeface="Sylfaen" pitchFamily="18" charset="0"/>
              </a:rPr>
              <a:t> </a:t>
            </a:r>
            <a:r>
              <a:rPr lang="en-CA" sz="3300" b="1" i="1" dirty="0" err="1" smtClean="0">
                <a:ln>
                  <a:solidFill>
                    <a:schemeClr val="tx1"/>
                  </a:solidFill>
                </a:ln>
                <a:solidFill>
                  <a:srgbClr val="FF3399"/>
                </a:solidFill>
                <a:latin typeface="Sylfaen" pitchFamily="18" charset="0"/>
              </a:rPr>
              <a:t>հիմնական</a:t>
            </a:r>
            <a:r>
              <a:rPr lang="en-CA" sz="3300" b="1" i="1" dirty="0" smtClean="0">
                <a:ln>
                  <a:solidFill>
                    <a:schemeClr val="tx1"/>
                  </a:solidFill>
                </a:ln>
                <a:solidFill>
                  <a:srgbClr val="FF3399"/>
                </a:solidFill>
                <a:latin typeface="Sylfaen" pitchFamily="18" charset="0"/>
              </a:rPr>
              <a:t>  </a:t>
            </a:r>
            <a:r>
              <a:rPr lang="en-CA" sz="3300" b="1" i="1" dirty="0" err="1" smtClean="0">
                <a:ln>
                  <a:solidFill>
                    <a:schemeClr val="tx1"/>
                  </a:solidFill>
                </a:ln>
                <a:solidFill>
                  <a:srgbClr val="FF3399"/>
                </a:solidFill>
                <a:latin typeface="Sylfaen" pitchFamily="18" charset="0"/>
              </a:rPr>
              <a:t>հատկությունները</a:t>
            </a:r>
            <a:r>
              <a:rPr lang="en-CA" sz="3300" b="1" i="1" dirty="0" smtClean="0">
                <a:ln>
                  <a:solidFill>
                    <a:srgbClr val="7030A0"/>
                  </a:solidFill>
                </a:ln>
                <a:solidFill>
                  <a:srgbClr val="FF3399"/>
                </a:solidFill>
                <a:latin typeface="Sylfaen" pitchFamily="18" charset="0"/>
              </a:rPr>
              <a:t>.</a:t>
            </a:r>
            <a:endParaRPr lang="en-CA" sz="3300" b="1" i="1" dirty="0">
              <a:ln>
                <a:solidFill>
                  <a:srgbClr val="7030A0"/>
                </a:solidFill>
              </a:ln>
              <a:solidFill>
                <a:srgbClr val="FF3399"/>
              </a:solidFill>
              <a:latin typeface="Sylfae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38400" y="5031938"/>
            <a:ext cx="6324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dirty="0" smtClean="0">
                <a:solidFill>
                  <a:srgbClr val="00467A"/>
                </a:solidFill>
                <a:latin typeface="Sylfaen" pitchFamily="18" charset="0"/>
              </a:rPr>
              <a:t>  </a:t>
            </a:r>
            <a:r>
              <a:rPr lang="en-CA" sz="2600" b="1" dirty="0" err="1" smtClean="0">
                <a:solidFill>
                  <a:srgbClr val="002060"/>
                </a:solidFill>
                <a:latin typeface="Sylfaen" pitchFamily="18" charset="0"/>
              </a:rPr>
              <a:t>Եթե</a:t>
            </a:r>
            <a:r>
              <a:rPr lang="en-CA" sz="26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600" b="1" dirty="0" err="1" smtClean="0">
                <a:solidFill>
                  <a:srgbClr val="002060"/>
                </a:solidFill>
                <a:latin typeface="Sylfaen" pitchFamily="18" charset="0"/>
              </a:rPr>
              <a:t>մարմինը</a:t>
            </a:r>
            <a:r>
              <a:rPr lang="en-CA" sz="26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600" b="1" dirty="0" err="1" smtClean="0">
                <a:solidFill>
                  <a:srgbClr val="002060"/>
                </a:solidFill>
                <a:latin typeface="Sylfaen" pitchFamily="18" charset="0"/>
              </a:rPr>
              <a:t>տրոհված</a:t>
            </a:r>
            <a:r>
              <a:rPr lang="en-CA" sz="2600" b="1" dirty="0" smtClean="0">
                <a:solidFill>
                  <a:srgbClr val="002060"/>
                </a:solidFill>
                <a:latin typeface="Sylfaen" pitchFamily="18" charset="0"/>
              </a:rPr>
              <a:t>  է  </a:t>
            </a:r>
            <a:r>
              <a:rPr lang="en-CA" sz="2600" b="1" dirty="0" err="1" smtClean="0">
                <a:solidFill>
                  <a:srgbClr val="002060"/>
                </a:solidFill>
                <a:latin typeface="Sylfaen" pitchFamily="18" charset="0"/>
              </a:rPr>
              <a:t>մասերի</a:t>
            </a:r>
            <a:r>
              <a:rPr lang="en-CA" sz="2600" b="1" dirty="0" smtClean="0">
                <a:solidFill>
                  <a:srgbClr val="002060"/>
                </a:solidFill>
                <a:latin typeface="Sylfaen" pitchFamily="18" charset="0"/>
              </a:rPr>
              <a:t>,  </a:t>
            </a:r>
            <a:r>
              <a:rPr lang="en-CA" sz="2600" b="1" dirty="0" err="1" smtClean="0">
                <a:solidFill>
                  <a:srgbClr val="002060"/>
                </a:solidFill>
                <a:latin typeface="Sylfaen" pitchFamily="18" charset="0"/>
              </a:rPr>
              <a:t>ապա</a:t>
            </a:r>
            <a:r>
              <a:rPr lang="en-CA" sz="26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600" b="1" dirty="0" err="1" smtClean="0">
                <a:solidFill>
                  <a:srgbClr val="002060"/>
                </a:solidFill>
                <a:latin typeface="Sylfaen" pitchFamily="18" charset="0"/>
              </a:rPr>
              <a:t>նրա</a:t>
            </a:r>
            <a:r>
              <a:rPr lang="en-CA" sz="26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600" b="1" dirty="0" err="1" smtClean="0">
                <a:solidFill>
                  <a:srgbClr val="002060"/>
                </a:solidFill>
                <a:latin typeface="Sylfaen" pitchFamily="18" charset="0"/>
              </a:rPr>
              <a:t>ծավալը</a:t>
            </a:r>
            <a:r>
              <a:rPr lang="en-CA" sz="26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600" b="1" dirty="0" err="1" smtClean="0">
                <a:solidFill>
                  <a:srgbClr val="002060"/>
                </a:solidFill>
                <a:latin typeface="Sylfaen" pitchFamily="18" charset="0"/>
              </a:rPr>
              <a:t>հավասար</a:t>
            </a:r>
            <a:r>
              <a:rPr lang="en-CA" sz="2600" b="1" dirty="0" smtClean="0">
                <a:solidFill>
                  <a:srgbClr val="002060"/>
                </a:solidFill>
                <a:latin typeface="Sylfaen" pitchFamily="18" charset="0"/>
              </a:rPr>
              <a:t>  է  </a:t>
            </a:r>
            <a:r>
              <a:rPr lang="en-CA" sz="2600" b="1" dirty="0" err="1" smtClean="0">
                <a:solidFill>
                  <a:srgbClr val="002060"/>
                </a:solidFill>
                <a:latin typeface="Sylfaen" pitchFamily="18" charset="0"/>
              </a:rPr>
              <a:t>բոլոր</a:t>
            </a:r>
            <a:r>
              <a:rPr lang="en-CA" sz="26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600" b="1" dirty="0" err="1" smtClean="0">
                <a:solidFill>
                  <a:srgbClr val="002060"/>
                </a:solidFill>
                <a:latin typeface="Sylfaen" pitchFamily="18" charset="0"/>
              </a:rPr>
              <a:t>մասերի</a:t>
            </a:r>
            <a:r>
              <a:rPr lang="en-CA" sz="2600" b="1" dirty="0" smtClean="0">
                <a:solidFill>
                  <a:srgbClr val="002060"/>
                </a:solidFill>
                <a:latin typeface="Sylfaen" pitchFamily="18" charset="0"/>
              </a:rPr>
              <a:t>    </a:t>
            </a:r>
            <a:r>
              <a:rPr lang="en-CA" sz="2600" b="1" dirty="0" err="1" smtClean="0">
                <a:solidFill>
                  <a:srgbClr val="002060"/>
                </a:solidFill>
                <a:latin typeface="Sylfaen" pitchFamily="18" charset="0"/>
              </a:rPr>
              <a:t>ծավալների</a:t>
            </a:r>
            <a:r>
              <a:rPr lang="en-CA" sz="26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600" b="1" dirty="0" err="1" smtClean="0">
                <a:solidFill>
                  <a:srgbClr val="002060"/>
                </a:solidFill>
                <a:latin typeface="Sylfaen" pitchFamily="18" charset="0"/>
              </a:rPr>
              <a:t>գումարին</a:t>
            </a:r>
            <a:r>
              <a:rPr lang="en-CA" sz="2600" b="1" dirty="0" smtClean="0">
                <a:solidFill>
                  <a:srgbClr val="002060"/>
                </a:solidFill>
                <a:latin typeface="Sylfaen" pitchFamily="18" charset="0"/>
              </a:rPr>
              <a:t>:  </a:t>
            </a:r>
            <a:endParaRPr lang="en-CA" sz="2600" b="1" i="1" dirty="0">
              <a:solidFill>
                <a:srgbClr val="FF0066"/>
              </a:solidFill>
              <a:latin typeface="Sylfae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400" y="2971800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rgbClr val="00467A"/>
                </a:solidFill>
                <a:latin typeface="Sylfaen" pitchFamily="18" charset="0"/>
              </a:rPr>
              <a:t>  </a:t>
            </a:r>
            <a:r>
              <a:rPr lang="en-CA" sz="2800" b="1" dirty="0" err="1" smtClean="0">
                <a:solidFill>
                  <a:srgbClr val="002060"/>
                </a:solidFill>
                <a:latin typeface="Sylfaen" pitchFamily="18" charset="0"/>
              </a:rPr>
              <a:t>Հավասար</a:t>
            </a:r>
            <a:r>
              <a:rPr lang="en-CA" sz="28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800" b="1" dirty="0" err="1" smtClean="0">
                <a:solidFill>
                  <a:srgbClr val="002060"/>
                </a:solidFill>
                <a:latin typeface="Sylfaen" pitchFamily="18" charset="0"/>
              </a:rPr>
              <a:t>մարմիններն</a:t>
            </a:r>
            <a:r>
              <a:rPr lang="en-CA" sz="28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800" b="1" dirty="0" err="1" smtClean="0">
                <a:solidFill>
                  <a:srgbClr val="002060"/>
                </a:solidFill>
                <a:latin typeface="Sylfaen" pitchFamily="18" charset="0"/>
              </a:rPr>
              <a:t>ունեն</a:t>
            </a:r>
            <a:r>
              <a:rPr lang="en-CA" sz="28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800" b="1" dirty="0" err="1" smtClean="0">
                <a:solidFill>
                  <a:srgbClr val="002060"/>
                </a:solidFill>
                <a:latin typeface="Sylfaen" pitchFamily="18" charset="0"/>
              </a:rPr>
              <a:t>հավասար</a:t>
            </a:r>
            <a:r>
              <a:rPr lang="en-CA" sz="28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800" b="1" dirty="0" err="1" smtClean="0">
                <a:solidFill>
                  <a:srgbClr val="002060"/>
                </a:solidFill>
                <a:latin typeface="Sylfaen" pitchFamily="18" charset="0"/>
              </a:rPr>
              <a:t>ծավալներ</a:t>
            </a:r>
            <a:r>
              <a:rPr lang="en-CA" sz="2800" b="1" dirty="0" smtClean="0">
                <a:solidFill>
                  <a:srgbClr val="002060"/>
                </a:solidFill>
                <a:latin typeface="Sylfaen" pitchFamily="18" charset="0"/>
              </a:rPr>
              <a:t>:  </a:t>
            </a:r>
            <a:endParaRPr lang="en-CA" sz="2800" b="1" i="1" dirty="0">
              <a:solidFill>
                <a:srgbClr val="FF0066"/>
              </a:solidFill>
              <a:latin typeface="Sylfae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92200" y="2340000"/>
            <a:ext cx="7099200" cy="1698600"/>
            <a:chOff x="292200" y="2340000"/>
            <a:chExt cx="7099200" cy="1698600"/>
          </a:xfrm>
        </p:grpSpPr>
        <p:sp>
          <p:nvSpPr>
            <p:cNvPr id="26" name="Rectangle 25"/>
            <p:cNvSpPr/>
            <p:nvPr/>
          </p:nvSpPr>
          <p:spPr>
            <a:xfrm>
              <a:off x="292200" y="2340000"/>
              <a:ext cx="1384200" cy="990600"/>
            </a:xfrm>
            <a:prstGeom prst="rect">
              <a:avLst/>
            </a:prstGeom>
            <a:solidFill>
              <a:srgbClr val="CC00FF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81000" y="2438400"/>
              <a:ext cx="7010400" cy="1600200"/>
              <a:chOff x="152400" y="3124201"/>
              <a:chExt cx="7010400" cy="1600200"/>
            </a:xfrm>
          </p:grpSpPr>
          <p:sp>
            <p:nvSpPr>
              <p:cNvPr id="16" name="Round Diagonal Corner Rectangle 15"/>
              <p:cNvSpPr/>
              <p:nvPr/>
            </p:nvSpPr>
            <p:spPr>
              <a:xfrm flipV="1">
                <a:off x="1219200" y="3505200"/>
                <a:ext cx="5943600" cy="1219201"/>
              </a:xfrm>
              <a:prstGeom prst="round2DiagRect">
                <a:avLst/>
              </a:prstGeom>
              <a:noFill/>
              <a:ln w="66675">
                <a:solidFill>
                  <a:srgbClr val="CC00CC"/>
                </a:solidFill>
              </a:ln>
              <a:effectLst>
                <a:outerShdw blurRad="50800" dist="190500" dir="24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17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7767"/>
              <a:stretch>
                <a:fillRect/>
              </a:stretch>
            </p:blipFill>
            <p:spPr bwMode="auto">
              <a:xfrm>
                <a:off x="152400" y="3124201"/>
                <a:ext cx="1452880" cy="9905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  <a:effectLst>
                <a:outerShdw blurRad="76200" dist="152400" dir="3000000" algn="tl" rotWithShape="0">
                  <a:prstClr val="black">
                    <a:alpha val="38000"/>
                  </a:prstClr>
                </a:outerShdw>
              </a:effectLst>
            </p:spPr>
          </p:pic>
        </p:grpSp>
      </p:grpSp>
      <p:grpSp>
        <p:nvGrpSpPr>
          <p:cNvPr id="28" name="Group 27"/>
          <p:cNvGrpSpPr/>
          <p:nvPr/>
        </p:nvGrpSpPr>
        <p:grpSpPr>
          <a:xfrm>
            <a:off x="828000" y="4392000"/>
            <a:ext cx="8011200" cy="2008800"/>
            <a:chOff x="828000" y="4392000"/>
            <a:chExt cx="8011200" cy="2008800"/>
          </a:xfrm>
        </p:grpSpPr>
        <p:sp>
          <p:nvSpPr>
            <p:cNvPr id="27" name="Rectangle 26"/>
            <p:cNvSpPr/>
            <p:nvPr/>
          </p:nvSpPr>
          <p:spPr>
            <a:xfrm>
              <a:off x="828000" y="4392000"/>
              <a:ext cx="1368000" cy="990600"/>
            </a:xfrm>
            <a:prstGeom prst="rect">
              <a:avLst/>
            </a:prstGeom>
            <a:solidFill>
              <a:srgbClr val="FF0984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914400" y="4495800"/>
              <a:ext cx="7924800" cy="1905000"/>
              <a:chOff x="457200" y="4419600"/>
              <a:chExt cx="7924800" cy="1905000"/>
            </a:xfrm>
          </p:grpSpPr>
          <p:sp>
            <p:nvSpPr>
              <p:cNvPr id="21" name="Round Diagonal Corner Rectangle 20"/>
              <p:cNvSpPr/>
              <p:nvPr/>
            </p:nvSpPr>
            <p:spPr>
              <a:xfrm flipV="1">
                <a:off x="1447800" y="4800600"/>
                <a:ext cx="6934200" cy="1524000"/>
              </a:xfrm>
              <a:prstGeom prst="round2DiagRect">
                <a:avLst/>
              </a:prstGeom>
              <a:noFill/>
              <a:ln w="66675">
                <a:solidFill>
                  <a:srgbClr val="FF158A"/>
                </a:solidFill>
              </a:ln>
              <a:effectLst>
                <a:outerShdw blurRad="50800" dist="190500" dir="24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19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 bwMode="auto">
              <a:xfrm>
                <a:off x="457200" y="4419600"/>
                <a:ext cx="1371600" cy="101636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  <a:effectLst>
                <a:outerShdw blurRad="76200" dist="152400" dir="3000000" algn="tl" rotWithShape="0">
                  <a:prstClr val="black">
                    <a:alpha val="38000"/>
                  </a:prstClr>
                </a:outerShdw>
              </a:effectLst>
            </p:spPr>
          </p:pic>
        </p:grpSp>
      </p:grp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8458200" y="640080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z="1400" smtClean="0">
                <a:solidFill>
                  <a:schemeClr val="tx1"/>
                </a:solidFill>
              </a:rPr>
              <a:pPr/>
              <a:t>10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00" y="72000"/>
            <a:ext cx="9000000" cy="6732000"/>
          </a:xfrm>
          <a:prstGeom prst="rect">
            <a:avLst/>
          </a:prstGeom>
          <a:noFill/>
          <a:ln w="38100" cap="rnd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609600" y="2286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600" dirty="0" err="1" smtClean="0">
                <a:solidFill>
                  <a:srgbClr val="002060"/>
                </a:solidFill>
                <a:latin typeface="Sylfaen" pitchFamily="18" charset="0"/>
              </a:rPr>
              <a:t>Որպես</a:t>
            </a:r>
            <a:r>
              <a:rPr lang="en-CA" sz="2600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600" dirty="0" err="1" smtClean="0">
                <a:solidFill>
                  <a:srgbClr val="002060"/>
                </a:solidFill>
                <a:latin typeface="Sylfaen" pitchFamily="18" charset="0"/>
              </a:rPr>
              <a:t>ծավալի</a:t>
            </a:r>
            <a:r>
              <a:rPr lang="en-CA" sz="2600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600" dirty="0" err="1" smtClean="0">
                <a:solidFill>
                  <a:srgbClr val="002060"/>
                </a:solidFill>
                <a:latin typeface="Sylfaen" pitchFamily="18" charset="0"/>
              </a:rPr>
              <a:t>միավոր</a:t>
            </a:r>
            <a:r>
              <a:rPr lang="en-CA" sz="2600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600" dirty="0" err="1" smtClean="0">
                <a:solidFill>
                  <a:srgbClr val="002060"/>
                </a:solidFill>
                <a:latin typeface="Sylfaen" pitchFamily="18" charset="0"/>
              </a:rPr>
              <a:t>վերցնում</a:t>
            </a:r>
            <a:r>
              <a:rPr lang="en-CA" sz="2600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600" dirty="0" err="1" smtClean="0">
                <a:solidFill>
                  <a:srgbClr val="002060"/>
                </a:solidFill>
                <a:latin typeface="Sylfaen" pitchFamily="18" charset="0"/>
              </a:rPr>
              <a:t>են</a:t>
            </a:r>
            <a:r>
              <a:rPr lang="en-CA" sz="2600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600" b="1" i="1" dirty="0" smtClean="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  <a:latin typeface="Sylfaen" pitchFamily="18" charset="0"/>
              </a:rPr>
              <a:t>1 </a:t>
            </a:r>
            <a:r>
              <a:rPr lang="en-CA" sz="2600" b="1" i="1" dirty="0" err="1" smtClean="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  <a:latin typeface="Sylfaen" pitchFamily="18" charset="0"/>
              </a:rPr>
              <a:t>մմ</a:t>
            </a:r>
            <a:r>
              <a:rPr lang="en-CA" sz="2600" b="1" i="1" dirty="0" smtClean="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  <a:latin typeface="Sylfaen" pitchFamily="18" charset="0"/>
              </a:rPr>
              <a:t>,  </a:t>
            </a:r>
            <a:r>
              <a:rPr lang="en-CA" sz="2600" b="1" i="1" dirty="0" smtClean="0">
                <a:ln>
                  <a:solidFill>
                    <a:srgbClr val="009E47"/>
                  </a:solidFill>
                </a:ln>
                <a:solidFill>
                  <a:srgbClr val="009E47"/>
                </a:solidFill>
                <a:latin typeface="Sylfaen" pitchFamily="18" charset="0"/>
              </a:rPr>
              <a:t>1 </a:t>
            </a:r>
            <a:r>
              <a:rPr lang="en-CA" sz="2600" b="1" i="1" dirty="0" err="1" smtClean="0">
                <a:ln>
                  <a:solidFill>
                    <a:srgbClr val="009E47"/>
                  </a:solidFill>
                </a:ln>
                <a:solidFill>
                  <a:srgbClr val="009E47"/>
                </a:solidFill>
                <a:latin typeface="Sylfaen" pitchFamily="18" charset="0"/>
              </a:rPr>
              <a:t>սմ</a:t>
            </a:r>
            <a:r>
              <a:rPr lang="en-CA" sz="2600" b="1" i="1" dirty="0" smtClean="0">
                <a:ln>
                  <a:solidFill>
                    <a:srgbClr val="009E47"/>
                  </a:solidFill>
                </a:ln>
                <a:solidFill>
                  <a:srgbClr val="009E47"/>
                </a:solidFill>
                <a:latin typeface="Sylfaen" pitchFamily="18" charset="0"/>
              </a:rPr>
              <a:t>,  </a:t>
            </a:r>
            <a:r>
              <a:rPr lang="en-CA" sz="2600" b="1" i="1" dirty="0" smtClean="0">
                <a:ln>
                  <a:solidFill>
                    <a:srgbClr val="D6006B"/>
                  </a:solidFill>
                </a:ln>
                <a:solidFill>
                  <a:srgbClr val="D6006B"/>
                </a:solidFill>
                <a:latin typeface="Sylfaen" pitchFamily="18" charset="0"/>
              </a:rPr>
              <a:t>1 </a:t>
            </a:r>
            <a:r>
              <a:rPr lang="en-CA" sz="2600" b="1" i="1" dirty="0" err="1" smtClean="0">
                <a:ln>
                  <a:solidFill>
                    <a:srgbClr val="D6006B"/>
                  </a:solidFill>
                </a:ln>
                <a:solidFill>
                  <a:srgbClr val="D6006B"/>
                </a:solidFill>
                <a:latin typeface="Sylfaen" pitchFamily="18" charset="0"/>
              </a:rPr>
              <a:t>դմ</a:t>
            </a:r>
            <a:r>
              <a:rPr lang="en-CA" sz="2600" b="1" i="1" dirty="0" smtClean="0">
                <a:ln>
                  <a:solidFill>
                    <a:srgbClr val="D6006B"/>
                  </a:solidFill>
                </a:ln>
                <a:solidFill>
                  <a:srgbClr val="D6006B"/>
                </a:solidFill>
                <a:latin typeface="Sylfaen" pitchFamily="18" charset="0"/>
              </a:rPr>
              <a:t>   </a:t>
            </a:r>
            <a:r>
              <a:rPr lang="en-CA" sz="2600" dirty="0" err="1" smtClean="0">
                <a:solidFill>
                  <a:srgbClr val="002060"/>
                </a:solidFill>
                <a:latin typeface="Sylfaen" pitchFamily="18" charset="0"/>
              </a:rPr>
              <a:t>կամ</a:t>
            </a:r>
            <a:r>
              <a:rPr lang="en-CA" sz="2600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600" b="1" i="1" dirty="0" smtClean="0">
                <a:ln>
                  <a:solidFill>
                    <a:srgbClr val="2525FF"/>
                  </a:solidFill>
                </a:ln>
                <a:solidFill>
                  <a:srgbClr val="2525FF"/>
                </a:solidFill>
                <a:latin typeface="Sylfaen" pitchFamily="18" charset="0"/>
              </a:rPr>
              <a:t>1 մ</a:t>
            </a:r>
            <a:r>
              <a:rPr lang="en-CA" sz="2600" dirty="0" smtClean="0">
                <a:solidFill>
                  <a:srgbClr val="002060"/>
                </a:solidFill>
                <a:latin typeface="Sylfaen" pitchFamily="18" charset="0"/>
              </a:rPr>
              <a:t>   </a:t>
            </a:r>
            <a:r>
              <a:rPr lang="en-CA" sz="2600" dirty="0" err="1" smtClean="0">
                <a:solidFill>
                  <a:srgbClr val="002060"/>
                </a:solidFill>
                <a:latin typeface="Sylfaen" pitchFamily="18" charset="0"/>
              </a:rPr>
              <a:t>կողով</a:t>
            </a:r>
            <a:r>
              <a:rPr lang="en-CA" sz="2600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600" dirty="0" err="1" smtClean="0">
                <a:solidFill>
                  <a:srgbClr val="002060"/>
                </a:solidFill>
                <a:latin typeface="Sylfaen" pitchFamily="18" charset="0"/>
              </a:rPr>
              <a:t>խորանարդ</a:t>
            </a:r>
            <a:r>
              <a:rPr lang="en-CA" sz="2600" dirty="0" smtClean="0">
                <a:solidFill>
                  <a:srgbClr val="002060"/>
                </a:solidFill>
                <a:latin typeface="Sylfaen" pitchFamily="18" charset="0"/>
              </a:rPr>
              <a:t>:</a:t>
            </a:r>
          </a:p>
        </p:txBody>
      </p:sp>
      <p:sp>
        <p:nvSpPr>
          <p:cNvPr id="17" name="Cube 16"/>
          <p:cNvSpPr>
            <a:spLocks noChangeAspect="1"/>
          </p:cNvSpPr>
          <p:nvPr/>
        </p:nvSpPr>
        <p:spPr>
          <a:xfrm flipH="1">
            <a:off x="1066799" y="2209798"/>
            <a:ext cx="1828799" cy="1737360"/>
          </a:xfrm>
          <a:prstGeom prst="cube">
            <a:avLst>
              <a:gd name="adj" fmla="val 25000"/>
            </a:avLst>
          </a:prstGeom>
          <a:solidFill>
            <a:srgbClr val="CBA9E5"/>
          </a:solidFill>
          <a:ln>
            <a:solidFill>
              <a:srgbClr val="FF0066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5" name="Group 20"/>
          <p:cNvGrpSpPr>
            <a:grpSpLocks noChangeAspect="1"/>
          </p:cNvGrpSpPr>
          <p:nvPr/>
        </p:nvGrpSpPr>
        <p:grpSpPr>
          <a:xfrm>
            <a:off x="457200" y="3040237"/>
            <a:ext cx="2475515" cy="1369182"/>
            <a:chOff x="6324600" y="2814935"/>
            <a:chExt cx="2057400" cy="1137928"/>
          </a:xfrm>
        </p:grpSpPr>
        <p:sp>
          <p:nvSpPr>
            <p:cNvPr id="18" name="TextBox 17"/>
            <p:cNvSpPr txBox="1"/>
            <p:nvPr/>
          </p:nvSpPr>
          <p:spPr>
            <a:xfrm>
              <a:off x="7391400" y="3518015"/>
              <a:ext cx="990600" cy="43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800" b="1" dirty="0" smtClean="0">
                  <a:solidFill>
                    <a:srgbClr val="009E47"/>
                  </a:solidFill>
                  <a:latin typeface="Sylfaen" pitchFamily="18" charset="0"/>
                </a:rPr>
                <a:t>1 </a:t>
              </a:r>
              <a:r>
                <a:rPr lang="en-CA" sz="2800" b="1" dirty="0" err="1" smtClean="0">
                  <a:solidFill>
                    <a:srgbClr val="009E47"/>
                  </a:solidFill>
                  <a:latin typeface="Sylfaen" pitchFamily="18" charset="0"/>
                </a:rPr>
                <a:t>սմ</a:t>
              </a:r>
              <a:endParaRPr lang="en-CA" sz="2800" b="1" dirty="0">
                <a:solidFill>
                  <a:srgbClr val="009E47"/>
                </a:solidFill>
                <a:latin typeface="Sylfae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24600" y="3273156"/>
              <a:ext cx="990600" cy="43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800" b="1" dirty="0" smtClean="0">
                  <a:solidFill>
                    <a:srgbClr val="009E47"/>
                  </a:solidFill>
                  <a:latin typeface="Sylfaen" pitchFamily="18" charset="0"/>
                </a:rPr>
                <a:t>1 </a:t>
              </a:r>
              <a:r>
                <a:rPr lang="en-CA" sz="2800" b="1" dirty="0" err="1" smtClean="0">
                  <a:solidFill>
                    <a:srgbClr val="009E47"/>
                  </a:solidFill>
                  <a:latin typeface="Sylfaen" pitchFamily="18" charset="0"/>
                </a:rPr>
                <a:t>սմ</a:t>
              </a:r>
              <a:endParaRPr lang="en-CA" sz="2800" b="1" dirty="0">
                <a:solidFill>
                  <a:srgbClr val="009E47"/>
                </a:solidFill>
                <a:latin typeface="Sylfae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62800" y="2814935"/>
              <a:ext cx="990600" cy="43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800" b="1" dirty="0" smtClean="0">
                  <a:solidFill>
                    <a:srgbClr val="009E47"/>
                  </a:solidFill>
                  <a:latin typeface="Sylfaen" pitchFamily="18" charset="0"/>
                </a:rPr>
                <a:t>1 </a:t>
              </a:r>
              <a:r>
                <a:rPr lang="en-CA" sz="2800" b="1" dirty="0" err="1" smtClean="0">
                  <a:solidFill>
                    <a:srgbClr val="009E47"/>
                  </a:solidFill>
                  <a:latin typeface="Sylfaen" pitchFamily="18" charset="0"/>
                </a:rPr>
                <a:t>սմ</a:t>
              </a:r>
              <a:endParaRPr lang="en-CA" sz="2800" b="1" dirty="0">
                <a:solidFill>
                  <a:srgbClr val="009E47"/>
                </a:solidFill>
                <a:latin typeface="Sylfaen" pitchFamily="18" charset="0"/>
              </a:endParaRPr>
            </a:p>
          </p:txBody>
        </p:sp>
      </p:grpSp>
      <p:grpSp>
        <p:nvGrpSpPr>
          <p:cNvPr id="6" name="Group 21"/>
          <p:cNvGrpSpPr>
            <a:grpSpLocks noChangeAspect="1"/>
          </p:cNvGrpSpPr>
          <p:nvPr/>
        </p:nvGrpSpPr>
        <p:grpSpPr>
          <a:xfrm>
            <a:off x="609600" y="3042938"/>
            <a:ext cx="2407919" cy="1366482"/>
            <a:chOff x="6324600" y="2814935"/>
            <a:chExt cx="2006600" cy="1138736"/>
          </a:xfrm>
        </p:grpSpPr>
        <p:sp>
          <p:nvSpPr>
            <p:cNvPr id="23" name="TextBox 22"/>
            <p:cNvSpPr txBox="1"/>
            <p:nvPr/>
          </p:nvSpPr>
          <p:spPr>
            <a:xfrm>
              <a:off x="7340600" y="3517654"/>
              <a:ext cx="990600" cy="436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800" b="1" dirty="0" smtClean="0">
                  <a:solidFill>
                    <a:srgbClr val="2525FF"/>
                  </a:solidFill>
                  <a:latin typeface="Sylfaen" pitchFamily="18" charset="0"/>
                </a:rPr>
                <a:t>1 մ</a:t>
              </a:r>
              <a:endParaRPr lang="en-CA" sz="2800" b="1" dirty="0">
                <a:solidFill>
                  <a:srgbClr val="2525FF"/>
                </a:solidFill>
                <a:latin typeface="Sylfae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24600" y="3263654"/>
              <a:ext cx="990600" cy="436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800" b="1" dirty="0" smtClean="0">
                  <a:solidFill>
                    <a:srgbClr val="2525FF"/>
                  </a:solidFill>
                  <a:latin typeface="Sylfaen" pitchFamily="18" charset="0"/>
                </a:rPr>
                <a:t>1 մ</a:t>
              </a:r>
              <a:endParaRPr lang="en-CA" sz="2800" b="1" dirty="0">
                <a:solidFill>
                  <a:srgbClr val="2525FF"/>
                </a:solidFill>
                <a:latin typeface="Sylfae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10400" y="2814935"/>
              <a:ext cx="990600" cy="436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800" b="1" dirty="0" smtClean="0">
                  <a:solidFill>
                    <a:srgbClr val="2525FF"/>
                  </a:solidFill>
                  <a:latin typeface="Sylfaen" pitchFamily="18" charset="0"/>
                </a:rPr>
                <a:t>1 մ</a:t>
              </a:r>
              <a:endParaRPr lang="en-CA" sz="2800" b="1" dirty="0">
                <a:solidFill>
                  <a:srgbClr val="2525FF"/>
                </a:solidFill>
                <a:latin typeface="Sylfaen" pitchFamily="18" charset="0"/>
              </a:endParaRPr>
            </a:p>
          </p:txBody>
        </p:sp>
      </p:grpSp>
      <p:grpSp>
        <p:nvGrpSpPr>
          <p:cNvPr id="7" name="Group 25"/>
          <p:cNvGrpSpPr>
            <a:grpSpLocks noChangeAspect="1"/>
          </p:cNvGrpSpPr>
          <p:nvPr/>
        </p:nvGrpSpPr>
        <p:grpSpPr>
          <a:xfrm>
            <a:off x="457200" y="3058180"/>
            <a:ext cx="2468883" cy="1361420"/>
            <a:chOff x="6324600" y="2814935"/>
            <a:chExt cx="2057400" cy="1134517"/>
          </a:xfrm>
        </p:grpSpPr>
        <p:sp>
          <p:nvSpPr>
            <p:cNvPr id="27" name="TextBox 26"/>
            <p:cNvSpPr txBox="1"/>
            <p:nvPr/>
          </p:nvSpPr>
          <p:spPr>
            <a:xfrm>
              <a:off x="7391400" y="3513435"/>
              <a:ext cx="990600" cy="436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800" b="1" dirty="0" smtClean="0">
                  <a:solidFill>
                    <a:srgbClr val="E20071"/>
                  </a:solidFill>
                  <a:latin typeface="Sylfaen" pitchFamily="18" charset="0"/>
                </a:rPr>
                <a:t>1 </a:t>
              </a:r>
              <a:r>
                <a:rPr lang="en-CA" sz="2800" b="1" dirty="0" err="1" smtClean="0">
                  <a:solidFill>
                    <a:srgbClr val="E20071"/>
                  </a:solidFill>
                  <a:latin typeface="Sylfaen" pitchFamily="18" charset="0"/>
                </a:rPr>
                <a:t>դմ</a:t>
              </a:r>
              <a:endParaRPr lang="en-CA" sz="2800" b="1" dirty="0">
                <a:solidFill>
                  <a:srgbClr val="E20071"/>
                </a:solidFill>
                <a:latin typeface="Sylfae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24600" y="3259435"/>
              <a:ext cx="990600" cy="436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800" b="1" dirty="0" smtClean="0">
                  <a:solidFill>
                    <a:srgbClr val="E20071"/>
                  </a:solidFill>
                  <a:latin typeface="Sylfaen" pitchFamily="18" charset="0"/>
                </a:rPr>
                <a:t>1 </a:t>
              </a:r>
              <a:r>
                <a:rPr lang="en-CA" sz="2800" b="1" dirty="0" err="1" smtClean="0">
                  <a:solidFill>
                    <a:srgbClr val="E20071"/>
                  </a:solidFill>
                  <a:latin typeface="Sylfaen" pitchFamily="18" charset="0"/>
                </a:rPr>
                <a:t>դմ</a:t>
              </a:r>
              <a:endParaRPr lang="en-CA" sz="2800" b="1" dirty="0">
                <a:solidFill>
                  <a:srgbClr val="E20071"/>
                </a:solidFill>
                <a:latin typeface="Sylfae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162800" y="2814935"/>
              <a:ext cx="990600" cy="436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800" b="1" dirty="0" smtClean="0">
                  <a:solidFill>
                    <a:srgbClr val="E20071"/>
                  </a:solidFill>
                  <a:latin typeface="Sylfaen" pitchFamily="18" charset="0"/>
                </a:rPr>
                <a:t>1 </a:t>
              </a:r>
              <a:r>
                <a:rPr lang="en-CA" sz="2800" b="1" dirty="0" err="1" smtClean="0">
                  <a:solidFill>
                    <a:srgbClr val="E20071"/>
                  </a:solidFill>
                  <a:latin typeface="Sylfaen" pitchFamily="18" charset="0"/>
                </a:rPr>
                <a:t>դմ</a:t>
              </a:r>
              <a:endParaRPr lang="en-CA" sz="2800" b="1" dirty="0">
                <a:solidFill>
                  <a:srgbClr val="E20071"/>
                </a:solidFill>
                <a:latin typeface="Sylfaen" pitchFamily="18" charset="0"/>
              </a:endParaRPr>
            </a:p>
          </p:txBody>
        </p:sp>
      </p:grpSp>
      <p:grpSp>
        <p:nvGrpSpPr>
          <p:cNvPr id="9" name="Group 29"/>
          <p:cNvGrpSpPr>
            <a:grpSpLocks noChangeAspect="1"/>
          </p:cNvGrpSpPr>
          <p:nvPr/>
        </p:nvGrpSpPr>
        <p:grpSpPr>
          <a:xfrm>
            <a:off x="426719" y="3048000"/>
            <a:ext cx="2468881" cy="1376663"/>
            <a:chOff x="6324600" y="2814935"/>
            <a:chExt cx="2057400" cy="1147220"/>
          </a:xfrm>
        </p:grpSpPr>
        <p:sp>
          <p:nvSpPr>
            <p:cNvPr id="31" name="TextBox 30"/>
            <p:cNvSpPr txBox="1"/>
            <p:nvPr/>
          </p:nvSpPr>
          <p:spPr>
            <a:xfrm>
              <a:off x="7391400" y="3526138"/>
              <a:ext cx="990600" cy="436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800" b="1" dirty="0" smtClean="0">
                  <a:solidFill>
                    <a:srgbClr val="8E008E"/>
                  </a:solidFill>
                  <a:latin typeface="Sylfaen" pitchFamily="18" charset="0"/>
                </a:rPr>
                <a:t>1 </a:t>
              </a:r>
              <a:r>
                <a:rPr lang="en-CA" sz="2800" b="1" dirty="0" err="1" smtClean="0">
                  <a:solidFill>
                    <a:srgbClr val="8E008E"/>
                  </a:solidFill>
                  <a:latin typeface="Sylfaen" pitchFamily="18" charset="0"/>
                </a:rPr>
                <a:t>մմ</a:t>
              </a:r>
              <a:endParaRPr lang="en-CA" sz="2800" b="1" dirty="0">
                <a:solidFill>
                  <a:srgbClr val="8E008E"/>
                </a:solidFill>
                <a:latin typeface="Sylfae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324600" y="3263652"/>
              <a:ext cx="990600" cy="436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800" b="1" dirty="0" smtClean="0">
                  <a:solidFill>
                    <a:srgbClr val="8E008E"/>
                  </a:solidFill>
                  <a:latin typeface="Sylfaen" pitchFamily="18" charset="0"/>
                </a:rPr>
                <a:t>1 </a:t>
              </a:r>
              <a:r>
                <a:rPr lang="en-CA" sz="2800" b="1" dirty="0" err="1" smtClean="0">
                  <a:solidFill>
                    <a:srgbClr val="8E008E"/>
                  </a:solidFill>
                  <a:latin typeface="Sylfaen" pitchFamily="18" charset="0"/>
                </a:rPr>
                <a:t>մմ</a:t>
              </a:r>
              <a:endParaRPr lang="en-CA" sz="2800" b="1" dirty="0">
                <a:solidFill>
                  <a:srgbClr val="8E008E"/>
                </a:solidFill>
                <a:latin typeface="Sylfae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62800" y="2814935"/>
              <a:ext cx="990600" cy="436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800" b="1" dirty="0" smtClean="0">
                  <a:solidFill>
                    <a:srgbClr val="8E008E"/>
                  </a:solidFill>
                  <a:latin typeface="Sylfaen" pitchFamily="18" charset="0"/>
                </a:rPr>
                <a:t>1 </a:t>
              </a:r>
              <a:r>
                <a:rPr lang="en-CA" sz="2800" b="1" dirty="0" err="1" smtClean="0">
                  <a:solidFill>
                    <a:srgbClr val="8E008E"/>
                  </a:solidFill>
                  <a:latin typeface="Sylfaen" pitchFamily="18" charset="0"/>
                </a:rPr>
                <a:t>մմ</a:t>
              </a:r>
              <a:endParaRPr lang="en-CA" sz="2800" b="1" dirty="0">
                <a:solidFill>
                  <a:srgbClr val="8E008E"/>
                </a:solidFill>
                <a:latin typeface="Sylfaen" pitchFamily="18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28600" y="5275183"/>
            <a:ext cx="4648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600" dirty="0" err="1" smtClean="0">
                <a:solidFill>
                  <a:srgbClr val="002060"/>
                </a:solidFill>
                <a:latin typeface="Sylfaen" pitchFamily="18" charset="0"/>
              </a:rPr>
              <a:t>Այդպիսի</a:t>
            </a:r>
            <a:r>
              <a:rPr lang="en-CA" sz="2600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600" dirty="0" err="1" smtClean="0">
                <a:solidFill>
                  <a:srgbClr val="002060"/>
                </a:solidFill>
                <a:latin typeface="Sylfaen" pitchFamily="18" charset="0"/>
              </a:rPr>
              <a:t>խորանարդն</a:t>
            </a:r>
            <a:r>
              <a:rPr lang="en-CA" sz="2600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600" dirty="0" err="1" smtClean="0">
                <a:solidFill>
                  <a:srgbClr val="002060"/>
                </a:solidFill>
                <a:latin typeface="Sylfaen" pitchFamily="18" charset="0"/>
              </a:rPr>
              <a:t>անվանում</a:t>
            </a:r>
            <a:r>
              <a:rPr lang="en-CA" sz="2600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600" dirty="0" err="1" smtClean="0">
                <a:solidFill>
                  <a:srgbClr val="002060"/>
                </a:solidFill>
                <a:latin typeface="Sylfaen" pitchFamily="18" charset="0"/>
              </a:rPr>
              <a:t>են</a:t>
            </a:r>
            <a:r>
              <a:rPr lang="en-CA" sz="2600" dirty="0" smtClean="0">
                <a:solidFill>
                  <a:srgbClr val="002060"/>
                </a:solidFill>
                <a:latin typeface="Sylfaen" pitchFamily="18" charset="0"/>
              </a:rPr>
              <a:t> </a:t>
            </a:r>
          </a:p>
          <a:p>
            <a:pPr algn="ctr"/>
            <a:r>
              <a:rPr lang="en-CA" sz="2800" b="1" i="1" dirty="0" err="1" smtClean="0">
                <a:ln>
                  <a:solidFill>
                    <a:srgbClr val="8E008E"/>
                  </a:solidFill>
                </a:ln>
                <a:solidFill>
                  <a:srgbClr val="FF158A"/>
                </a:solidFill>
                <a:latin typeface="Sylfaen" pitchFamily="18" charset="0"/>
              </a:rPr>
              <a:t>միավոր</a:t>
            </a:r>
            <a:r>
              <a:rPr lang="en-CA" sz="2800" b="1" i="1" dirty="0" smtClean="0">
                <a:ln>
                  <a:solidFill>
                    <a:srgbClr val="8E008E"/>
                  </a:solidFill>
                </a:ln>
                <a:solidFill>
                  <a:srgbClr val="FF158A"/>
                </a:solidFill>
                <a:latin typeface="Sylfaen" pitchFamily="18" charset="0"/>
              </a:rPr>
              <a:t>  </a:t>
            </a:r>
            <a:r>
              <a:rPr lang="en-CA" sz="2800" b="1" i="1" dirty="0" err="1" smtClean="0">
                <a:ln>
                  <a:solidFill>
                    <a:srgbClr val="8E008E"/>
                  </a:solidFill>
                </a:ln>
                <a:solidFill>
                  <a:srgbClr val="FF158A"/>
                </a:solidFill>
                <a:latin typeface="Sylfaen" pitchFamily="18" charset="0"/>
              </a:rPr>
              <a:t>խորանարդ</a:t>
            </a:r>
            <a:r>
              <a:rPr lang="en-CA" sz="2800" b="1" i="1" dirty="0" smtClean="0">
                <a:ln>
                  <a:solidFill>
                    <a:srgbClr val="8E008E"/>
                  </a:solidFill>
                </a:ln>
                <a:solidFill>
                  <a:srgbClr val="FF158A"/>
                </a:solidFill>
                <a:latin typeface="Sylfaen" pitchFamily="18" charset="0"/>
              </a:rPr>
              <a:t>:</a:t>
            </a:r>
            <a:endParaRPr lang="en-CA" sz="2600" b="1" i="1" dirty="0">
              <a:ln>
                <a:solidFill>
                  <a:srgbClr val="8E008E"/>
                </a:solidFill>
              </a:ln>
              <a:solidFill>
                <a:srgbClr val="FF158A"/>
              </a:solidFill>
              <a:latin typeface="Sylfae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33800" y="1219200"/>
            <a:ext cx="5105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b="1" dirty="0" smtClean="0">
                <a:ln>
                  <a:solidFill>
                    <a:srgbClr val="990099"/>
                  </a:solidFill>
                </a:ln>
                <a:solidFill>
                  <a:srgbClr val="FF61B0"/>
                </a:solidFill>
                <a:latin typeface="Sylfaen" pitchFamily="18" charset="0"/>
              </a:rPr>
              <a:t>    </a:t>
            </a:r>
            <a:r>
              <a:rPr lang="en-CA" sz="2600" b="1" dirty="0" err="1" smtClean="0">
                <a:ln>
                  <a:solidFill>
                    <a:srgbClr val="990099"/>
                  </a:solidFill>
                </a:ln>
                <a:solidFill>
                  <a:srgbClr val="FF61B0"/>
                </a:solidFill>
                <a:latin typeface="Sylfaen" pitchFamily="18" charset="0"/>
              </a:rPr>
              <a:t>Ծավալի</a:t>
            </a:r>
            <a:r>
              <a:rPr lang="en-CA" sz="2600" b="1" dirty="0" smtClean="0">
                <a:ln>
                  <a:solidFill>
                    <a:srgbClr val="990099"/>
                  </a:solidFill>
                </a:ln>
                <a:solidFill>
                  <a:srgbClr val="FF61B0"/>
                </a:solidFill>
                <a:latin typeface="Sylfaen" pitchFamily="18" charset="0"/>
              </a:rPr>
              <a:t>  </a:t>
            </a:r>
            <a:r>
              <a:rPr lang="en-CA" sz="2600" b="1" dirty="0" err="1" smtClean="0">
                <a:ln>
                  <a:solidFill>
                    <a:srgbClr val="990099"/>
                  </a:solidFill>
                </a:ln>
                <a:solidFill>
                  <a:srgbClr val="FF61B0"/>
                </a:solidFill>
                <a:latin typeface="Sylfaen" pitchFamily="18" charset="0"/>
              </a:rPr>
              <a:t>այդ</a:t>
            </a:r>
            <a:r>
              <a:rPr lang="en-CA" sz="2600" b="1" dirty="0" smtClean="0">
                <a:ln>
                  <a:solidFill>
                    <a:srgbClr val="990099"/>
                  </a:solidFill>
                </a:ln>
                <a:solidFill>
                  <a:srgbClr val="FF61B0"/>
                </a:solidFill>
                <a:latin typeface="Sylfaen" pitchFamily="18" charset="0"/>
              </a:rPr>
              <a:t>  </a:t>
            </a:r>
            <a:r>
              <a:rPr lang="en-CA" sz="2600" b="1" dirty="0" err="1" smtClean="0">
                <a:ln>
                  <a:solidFill>
                    <a:srgbClr val="990099"/>
                  </a:solidFill>
                </a:ln>
                <a:solidFill>
                  <a:srgbClr val="FF61B0"/>
                </a:solidFill>
                <a:latin typeface="Sylfaen" pitchFamily="18" charset="0"/>
              </a:rPr>
              <a:t>միավորները</a:t>
            </a:r>
            <a:r>
              <a:rPr lang="en-CA" sz="2600" b="1" dirty="0" smtClean="0">
                <a:ln>
                  <a:solidFill>
                    <a:srgbClr val="990099"/>
                  </a:solidFill>
                </a:ln>
                <a:solidFill>
                  <a:srgbClr val="FF61B0"/>
                </a:solidFill>
                <a:latin typeface="Sylfaen" pitchFamily="18" charset="0"/>
              </a:rPr>
              <a:t>  </a:t>
            </a:r>
          </a:p>
          <a:p>
            <a:r>
              <a:rPr lang="en-CA" sz="2600" b="1" dirty="0" smtClean="0">
                <a:ln>
                  <a:solidFill>
                    <a:srgbClr val="990099"/>
                  </a:solidFill>
                </a:ln>
                <a:solidFill>
                  <a:srgbClr val="FF61B0"/>
                </a:solidFill>
                <a:latin typeface="Sylfaen" pitchFamily="18" charset="0"/>
              </a:rPr>
              <a:t>                                    </a:t>
            </a:r>
            <a:r>
              <a:rPr lang="en-CA" sz="2600" b="1" dirty="0" err="1" smtClean="0">
                <a:ln>
                  <a:solidFill>
                    <a:srgbClr val="990099"/>
                  </a:solidFill>
                </a:ln>
                <a:solidFill>
                  <a:srgbClr val="FF61B0"/>
                </a:solidFill>
                <a:latin typeface="Sylfaen" pitchFamily="18" charset="0"/>
              </a:rPr>
              <a:t>կոչվում</a:t>
            </a:r>
            <a:r>
              <a:rPr lang="en-CA" sz="2600" b="1" dirty="0" smtClean="0">
                <a:ln>
                  <a:solidFill>
                    <a:srgbClr val="990099"/>
                  </a:solidFill>
                </a:ln>
                <a:solidFill>
                  <a:srgbClr val="FF61B0"/>
                </a:solidFill>
                <a:latin typeface="Sylfaen" pitchFamily="18" charset="0"/>
              </a:rPr>
              <a:t>  </a:t>
            </a:r>
            <a:r>
              <a:rPr lang="en-CA" sz="2600" b="1" dirty="0" err="1" smtClean="0">
                <a:ln>
                  <a:solidFill>
                    <a:srgbClr val="990099"/>
                  </a:solidFill>
                </a:ln>
                <a:solidFill>
                  <a:srgbClr val="FF61B0"/>
                </a:solidFill>
                <a:latin typeface="Sylfaen" pitchFamily="18" charset="0"/>
              </a:rPr>
              <a:t>են</a:t>
            </a:r>
            <a:endParaRPr lang="en-CA" sz="2600" b="1" dirty="0" smtClean="0">
              <a:ln>
                <a:solidFill>
                  <a:srgbClr val="990099"/>
                </a:solidFill>
              </a:ln>
              <a:solidFill>
                <a:srgbClr val="FF61B0"/>
              </a:solidFill>
              <a:latin typeface="Sylfae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52800" y="221998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i="1" dirty="0" err="1" smtClean="0">
                <a:solidFill>
                  <a:srgbClr val="002060"/>
                </a:solidFill>
                <a:latin typeface="Sylfaen" pitchFamily="18" charset="0"/>
              </a:rPr>
              <a:t>խորանարդ</a:t>
            </a:r>
            <a:r>
              <a:rPr lang="en-CA" sz="2800" b="1" i="1" dirty="0" smtClean="0">
                <a:solidFill>
                  <a:srgbClr val="002060"/>
                </a:solidFill>
                <a:latin typeface="Sylfaen" pitchFamily="18" charset="0"/>
              </a:rPr>
              <a:t>   </a:t>
            </a:r>
            <a:r>
              <a:rPr lang="en-CA" sz="2800" b="1" i="1" dirty="0" err="1" smtClean="0">
                <a:solidFill>
                  <a:srgbClr val="002060"/>
                </a:solidFill>
                <a:latin typeface="Sylfaen" pitchFamily="18" charset="0"/>
              </a:rPr>
              <a:t>միլիմետր</a:t>
            </a:r>
            <a:r>
              <a:rPr lang="en-CA" sz="2800" b="1" i="1" dirty="0" smtClean="0">
                <a:solidFill>
                  <a:srgbClr val="002060"/>
                </a:solidFill>
                <a:latin typeface="Sylfaen" pitchFamily="18" charset="0"/>
              </a:rPr>
              <a:t>՝</a:t>
            </a:r>
            <a:endParaRPr lang="en-CA" sz="2600" b="1" i="1" dirty="0">
              <a:solidFill>
                <a:srgbClr val="002060"/>
              </a:solidFill>
              <a:latin typeface="Sylfae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748837" y="2209800"/>
            <a:ext cx="1090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b="1" i="1" dirty="0" smtClean="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  <a:latin typeface="Sylfaen" pitchFamily="18" charset="0"/>
              </a:rPr>
              <a:t>1 մմ</a:t>
            </a:r>
            <a:r>
              <a:rPr lang="en-CA" sz="2800" b="1" i="1" dirty="0" smtClean="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  <a:latin typeface="Sylfaen"/>
              </a:rPr>
              <a:t>³ </a:t>
            </a:r>
            <a:endParaRPr lang="en-CA" dirty="0">
              <a:ln>
                <a:solidFill>
                  <a:srgbClr val="990099"/>
                </a:solidFill>
              </a:ln>
              <a:solidFill>
                <a:srgbClr val="990099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52800" y="359158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i="1" dirty="0" err="1" smtClean="0">
                <a:solidFill>
                  <a:srgbClr val="002060"/>
                </a:solidFill>
                <a:latin typeface="Sylfaen" pitchFamily="18" charset="0"/>
              </a:rPr>
              <a:t>խորանարդ</a:t>
            </a:r>
            <a:r>
              <a:rPr lang="en-CA" sz="2800" b="1" i="1" dirty="0" smtClean="0">
                <a:solidFill>
                  <a:srgbClr val="002060"/>
                </a:solidFill>
                <a:latin typeface="Sylfaen" pitchFamily="18" charset="0"/>
              </a:rPr>
              <a:t>   </a:t>
            </a:r>
            <a:r>
              <a:rPr lang="en-CA" sz="2800" b="1" i="1" dirty="0" err="1" smtClean="0">
                <a:solidFill>
                  <a:srgbClr val="002060"/>
                </a:solidFill>
                <a:latin typeface="Sylfaen" pitchFamily="18" charset="0"/>
              </a:rPr>
              <a:t>դեցիմետր</a:t>
            </a:r>
            <a:r>
              <a:rPr lang="en-CA" sz="2800" b="1" i="1" dirty="0" smtClean="0">
                <a:solidFill>
                  <a:srgbClr val="002060"/>
                </a:solidFill>
                <a:latin typeface="Sylfaen" pitchFamily="18" charset="0"/>
              </a:rPr>
              <a:t>՝</a:t>
            </a:r>
            <a:endParaRPr lang="en-CA" sz="2600" b="1" i="1" dirty="0">
              <a:solidFill>
                <a:srgbClr val="002060"/>
              </a:solidFill>
              <a:latin typeface="Sylfae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76600" y="290578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i="1" dirty="0" smtClean="0">
                <a:solidFill>
                  <a:srgbClr val="002060"/>
                </a:solidFill>
                <a:latin typeface="Sylfaen" pitchFamily="18" charset="0"/>
              </a:rPr>
              <a:t> </a:t>
            </a:r>
            <a:r>
              <a:rPr lang="en-CA" sz="2800" b="1" i="1" dirty="0" err="1" smtClean="0">
                <a:solidFill>
                  <a:srgbClr val="002060"/>
                </a:solidFill>
                <a:latin typeface="Sylfaen" pitchFamily="18" charset="0"/>
              </a:rPr>
              <a:t>խորանարդ</a:t>
            </a:r>
            <a:r>
              <a:rPr lang="en-CA" sz="2800" b="1" i="1" dirty="0" smtClean="0">
                <a:solidFill>
                  <a:srgbClr val="002060"/>
                </a:solidFill>
                <a:latin typeface="Sylfaen" pitchFamily="18" charset="0"/>
              </a:rPr>
              <a:t>   </a:t>
            </a:r>
            <a:r>
              <a:rPr lang="en-CA" sz="2800" b="1" i="1" dirty="0" err="1" smtClean="0">
                <a:solidFill>
                  <a:srgbClr val="002060"/>
                </a:solidFill>
                <a:latin typeface="Sylfaen" pitchFamily="18" charset="0"/>
              </a:rPr>
              <a:t>սանտիմետր</a:t>
            </a:r>
            <a:r>
              <a:rPr lang="en-CA" sz="2800" b="1" i="1" dirty="0" smtClean="0">
                <a:solidFill>
                  <a:srgbClr val="002060"/>
                </a:solidFill>
                <a:latin typeface="Sylfaen" pitchFamily="18" charset="0"/>
              </a:rPr>
              <a:t>՝</a:t>
            </a:r>
            <a:endParaRPr lang="en-CA" sz="2600" b="1" i="1" dirty="0">
              <a:solidFill>
                <a:srgbClr val="002060"/>
              </a:solidFill>
              <a:latin typeface="Sylfae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848600" y="2895600"/>
            <a:ext cx="1087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b="1" i="1" dirty="0" smtClean="0">
                <a:ln>
                  <a:solidFill>
                    <a:srgbClr val="009E47"/>
                  </a:solidFill>
                </a:ln>
                <a:solidFill>
                  <a:srgbClr val="009E47"/>
                </a:solidFill>
                <a:latin typeface="Sylfaen" pitchFamily="18" charset="0"/>
              </a:rPr>
              <a:t>1 սմ</a:t>
            </a:r>
            <a:r>
              <a:rPr lang="en-CA" sz="2800" b="1" i="1" dirty="0" smtClean="0">
                <a:ln>
                  <a:solidFill>
                    <a:srgbClr val="009E47"/>
                  </a:solidFill>
                </a:ln>
                <a:solidFill>
                  <a:srgbClr val="009E47"/>
                </a:solidFill>
                <a:latin typeface="Sylfaen"/>
              </a:rPr>
              <a:t>³ </a:t>
            </a:r>
            <a:endParaRPr lang="en-CA" dirty="0">
              <a:ln>
                <a:solidFill>
                  <a:srgbClr val="009E47"/>
                </a:solidFill>
              </a:ln>
              <a:solidFill>
                <a:srgbClr val="009E47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543800" y="3657600"/>
            <a:ext cx="1085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b="1" i="1" dirty="0" smtClean="0">
                <a:ln>
                  <a:solidFill>
                    <a:srgbClr val="D6006B"/>
                  </a:solidFill>
                </a:ln>
                <a:solidFill>
                  <a:srgbClr val="D6006B"/>
                </a:solidFill>
                <a:latin typeface="Sylfaen" pitchFamily="18" charset="0"/>
              </a:rPr>
              <a:t>1 դմ</a:t>
            </a:r>
            <a:r>
              <a:rPr lang="en-CA" sz="2800" b="1" i="1" dirty="0" smtClean="0">
                <a:ln>
                  <a:solidFill>
                    <a:srgbClr val="D6006B"/>
                  </a:solidFill>
                </a:ln>
                <a:solidFill>
                  <a:srgbClr val="D6006B"/>
                </a:solidFill>
                <a:latin typeface="Sylfaen"/>
              </a:rPr>
              <a:t>³ </a:t>
            </a:r>
            <a:endParaRPr lang="en-CA" dirty="0">
              <a:ln>
                <a:solidFill>
                  <a:srgbClr val="D6006B"/>
                </a:solidFill>
              </a:ln>
              <a:solidFill>
                <a:srgbClr val="D6006B"/>
              </a:solidFill>
            </a:endParaRPr>
          </a:p>
        </p:txBody>
      </p:sp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2" cstate="print"/>
          <a:srcRect t="12792"/>
          <a:stretch>
            <a:fillRect/>
          </a:stretch>
        </p:blipFill>
        <p:spPr bwMode="auto">
          <a:xfrm flipH="1">
            <a:off x="5105400" y="5181600"/>
            <a:ext cx="3886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TextBox 40"/>
          <p:cNvSpPr txBox="1"/>
          <p:nvPr/>
        </p:nvSpPr>
        <p:spPr>
          <a:xfrm>
            <a:off x="3429000" y="427738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i="1" dirty="0" err="1" smtClean="0">
                <a:solidFill>
                  <a:srgbClr val="002060"/>
                </a:solidFill>
                <a:latin typeface="Sylfaen" pitchFamily="18" charset="0"/>
              </a:rPr>
              <a:t>խորանարդ</a:t>
            </a:r>
            <a:r>
              <a:rPr lang="en-CA" sz="2800" b="1" i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800" b="1" i="1" dirty="0" err="1" smtClean="0">
                <a:solidFill>
                  <a:srgbClr val="002060"/>
                </a:solidFill>
                <a:latin typeface="Sylfaen" pitchFamily="18" charset="0"/>
              </a:rPr>
              <a:t>մետր</a:t>
            </a:r>
            <a:r>
              <a:rPr lang="en-CA" sz="2800" b="1" i="1" dirty="0" smtClean="0">
                <a:solidFill>
                  <a:srgbClr val="002060"/>
                </a:solidFill>
                <a:latin typeface="Sylfaen" pitchFamily="18" charset="0"/>
              </a:rPr>
              <a:t>՝   </a:t>
            </a:r>
            <a:endParaRPr lang="en-CA" sz="2600" b="1" i="1" dirty="0">
              <a:solidFill>
                <a:srgbClr val="002060"/>
              </a:solidFill>
              <a:latin typeface="Sylfae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010400" y="4343400"/>
            <a:ext cx="883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b="1" i="1" dirty="0" smtClean="0">
                <a:ln>
                  <a:solidFill>
                    <a:srgbClr val="2525FF"/>
                  </a:solidFill>
                </a:ln>
                <a:solidFill>
                  <a:srgbClr val="2525FF"/>
                </a:solidFill>
                <a:latin typeface="Sylfaen" pitchFamily="18" charset="0"/>
              </a:rPr>
              <a:t>1 մ</a:t>
            </a:r>
            <a:r>
              <a:rPr lang="en-CA" sz="2800" b="1" i="1" dirty="0" smtClean="0">
                <a:ln>
                  <a:solidFill>
                    <a:srgbClr val="2525FF"/>
                  </a:solidFill>
                </a:ln>
                <a:solidFill>
                  <a:srgbClr val="2525FF"/>
                </a:solidFill>
                <a:latin typeface="Sylfaen"/>
              </a:rPr>
              <a:t>³ </a:t>
            </a:r>
            <a:endParaRPr lang="en-CA" dirty="0">
              <a:ln>
                <a:solidFill>
                  <a:srgbClr val="2525FF"/>
                </a:solidFill>
              </a:ln>
              <a:solidFill>
                <a:srgbClr val="2525FF"/>
              </a:solidFill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>
          <a:xfrm>
            <a:off x="8382000" y="6264275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z="1400" smtClean="0">
                <a:solidFill>
                  <a:schemeClr val="tx1"/>
                </a:solidFill>
              </a:rPr>
              <a:pPr/>
              <a:t>11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50"/>
                            </p:stCondLst>
                            <p:childTnLst>
                              <p:par>
                                <p:cTn id="22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850"/>
                            </p:stCondLst>
                            <p:childTnLst>
                              <p:par>
                                <p:cTn id="2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30" grpId="0"/>
      <p:bldP spid="36" grpId="0"/>
      <p:bldP spid="37" grpId="0"/>
      <p:bldP spid="38" grpId="0"/>
      <p:bldP spid="39" grpId="0"/>
      <p:bldP spid="40" grpId="0"/>
      <p:bldP spid="43" grpId="0"/>
      <p:bldP spid="44" grpId="0"/>
      <p:bldP spid="41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00" y="72000"/>
            <a:ext cx="9000000" cy="6732000"/>
          </a:xfrm>
          <a:prstGeom prst="rect">
            <a:avLst/>
          </a:prstGeom>
          <a:noFill/>
          <a:ln w="38100" cap="rnd">
            <a:solidFill>
              <a:srgbClr val="005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43" name="Group 42"/>
          <p:cNvGrpSpPr/>
          <p:nvPr/>
        </p:nvGrpSpPr>
        <p:grpSpPr>
          <a:xfrm>
            <a:off x="3924300" y="1371600"/>
            <a:ext cx="4991100" cy="5181599"/>
            <a:chOff x="3962400" y="1481846"/>
            <a:chExt cx="4838700" cy="493005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4225"/>
            <a:stretch>
              <a:fillRect/>
            </a:stretch>
          </p:blipFill>
          <p:spPr bwMode="auto">
            <a:xfrm>
              <a:off x="3962400" y="1481846"/>
              <a:ext cx="4838700" cy="4930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4646" t="28945" r="32283" b="56252"/>
            <a:stretch>
              <a:fillRect/>
            </a:stretch>
          </p:blipFill>
          <p:spPr bwMode="auto">
            <a:xfrm>
              <a:off x="5365992" y="3511866"/>
              <a:ext cx="1994579" cy="942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4" name="Rounded Rectangular Callout 43"/>
          <p:cNvSpPr/>
          <p:nvPr/>
        </p:nvSpPr>
        <p:spPr>
          <a:xfrm>
            <a:off x="457200" y="533400"/>
            <a:ext cx="5410200" cy="2362200"/>
          </a:xfrm>
          <a:prstGeom prst="wedgeRoundRectCallout">
            <a:avLst>
              <a:gd name="adj1" fmla="val 50970"/>
              <a:gd name="adj2" fmla="val 76744"/>
              <a:gd name="adj3" fmla="val 16667"/>
            </a:avLst>
          </a:prstGeom>
          <a:noFill/>
          <a:ln w="76200" cmpd="thickThin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16800000" scaled="0"/>
            </a:gradFill>
          </a:ln>
          <a:effectLst>
            <a:outerShdw blurRad="38100" dist="114300" dir="19200000" sx="99000" sy="99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644" y="4343400"/>
            <a:ext cx="443935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Box 34"/>
          <p:cNvSpPr txBox="1"/>
          <p:nvPr/>
        </p:nvSpPr>
        <p:spPr>
          <a:xfrm>
            <a:off x="457200" y="762000"/>
            <a:ext cx="533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800" dirty="0" err="1" smtClean="0">
                <a:solidFill>
                  <a:srgbClr val="002060"/>
                </a:solidFill>
                <a:latin typeface="Sylfaen" pitchFamily="18" charset="0"/>
              </a:rPr>
              <a:t>Ուղղանկյունանիստի</a:t>
            </a:r>
            <a:r>
              <a:rPr lang="en-CA" sz="2800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800" dirty="0" err="1" smtClean="0">
                <a:solidFill>
                  <a:srgbClr val="002060"/>
                </a:solidFill>
                <a:latin typeface="Sylfaen" pitchFamily="18" charset="0"/>
              </a:rPr>
              <a:t>ծավալը</a:t>
            </a:r>
            <a:r>
              <a:rPr lang="en-CA" sz="2800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800" dirty="0" err="1" smtClean="0">
                <a:solidFill>
                  <a:srgbClr val="002060"/>
                </a:solidFill>
                <a:latin typeface="Sylfaen" pitchFamily="18" charset="0"/>
              </a:rPr>
              <a:t>հավասար</a:t>
            </a:r>
            <a:r>
              <a:rPr lang="en-CA" sz="2800" dirty="0" smtClean="0">
                <a:solidFill>
                  <a:srgbClr val="002060"/>
                </a:solidFill>
                <a:latin typeface="Sylfaen" pitchFamily="18" charset="0"/>
              </a:rPr>
              <a:t>  է  </a:t>
            </a:r>
            <a:r>
              <a:rPr lang="en-CA" sz="2800" dirty="0" err="1" smtClean="0">
                <a:solidFill>
                  <a:srgbClr val="002060"/>
                </a:solidFill>
                <a:latin typeface="Sylfaen" pitchFamily="18" charset="0"/>
              </a:rPr>
              <a:t>նրանում</a:t>
            </a:r>
            <a:r>
              <a:rPr lang="en-CA" sz="2800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800" dirty="0" err="1" smtClean="0">
                <a:solidFill>
                  <a:srgbClr val="002060"/>
                </a:solidFill>
                <a:latin typeface="Sylfaen" pitchFamily="18" charset="0"/>
              </a:rPr>
              <a:t>պարունակվող</a:t>
            </a:r>
            <a:r>
              <a:rPr lang="en-CA" sz="2800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800" b="1" i="1" dirty="0" err="1" smtClean="0">
                <a:ln>
                  <a:solidFill>
                    <a:srgbClr val="8E008E"/>
                  </a:solidFill>
                </a:ln>
                <a:solidFill>
                  <a:srgbClr val="FF158A"/>
                </a:solidFill>
                <a:latin typeface="Sylfaen" pitchFamily="18" charset="0"/>
              </a:rPr>
              <a:t>միավոր</a:t>
            </a:r>
            <a:r>
              <a:rPr lang="en-CA" sz="2800" b="1" i="1" dirty="0" smtClean="0">
                <a:ln>
                  <a:solidFill>
                    <a:srgbClr val="8E008E"/>
                  </a:solidFill>
                </a:ln>
                <a:solidFill>
                  <a:srgbClr val="FF158A"/>
                </a:solidFill>
                <a:latin typeface="Sylfaen" pitchFamily="18" charset="0"/>
              </a:rPr>
              <a:t>  </a:t>
            </a:r>
            <a:r>
              <a:rPr lang="en-CA" sz="2800" b="1" i="1" dirty="0" err="1" smtClean="0">
                <a:ln>
                  <a:solidFill>
                    <a:srgbClr val="8E008E"/>
                  </a:solidFill>
                </a:ln>
                <a:solidFill>
                  <a:srgbClr val="FF158A"/>
                </a:solidFill>
                <a:latin typeface="Sylfaen" pitchFamily="18" charset="0"/>
              </a:rPr>
              <a:t>խորանարդների</a:t>
            </a:r>
            <a:r>
              <a:rPr lang="en-CA" sz="2800" b="1" i="1" dirty="0" smtClean="0">
                <a:ln>
                  <a:solidFill>
                    <a:srgbClr val="8E008E"/>
                  </a:solidFill>
                </a:ln>
                <a:solidFill>
                  <a:srgbClr val="FF158A"/>
                </a:solidFill>
                <a:latin typeface="Sylfaen" pitchFamily="18" charset="0"/>
              </a:rPr>
              <a:t>   </a:t>
            </a:r>
            <a:r>
              <a:rPr lang="en-CA" sz="2800" b="1" i="1" dirty="0" err="1" smtClean="0">
                <a:ln>
                  <a:solidFill>
                    <a:srgbClr val="8E008E"/>
                  </a:solidFill>
                </a:ln>
                <a:solidFill>
                  <a:srgbClr val="FF158A"/>
                </a:solidFill>
                <a:latin typeface="Sylfaen" pitchFamily="18" charset="0"/>
              </a:rPr>
              <a:t>քանակին</a:t>
            </a:r>
            <a:r>
              <a:rPr lang="en-CA" sz="2800" b="1" i="1" dirty="0" smtClean="0">
                <a:ln>
                  <a:solidFill>
                    <a:srgbClr val="8E008E"/>
                  </a:solidFill>
                </a:ln>
                <a:solidFill>
                  <a:srgbClr val="FF158A"/>
                </a:solidFill>
                <a:latin typeface="Sylfaen" pitchFamily="18" charset="0"/>
              </a:rPr>
              <a:t>:</a:t>
            </a:r>
            <a:endParaRPr lang="en-CA" sz="2800" b="1" i="1" dirty="0">
              <a:ln>
                <a:solidFill>
                  <a:srgbClr val="8E008E"/>
                </a:solidFill>
              </a:ln>
              <a:solidFill>
                <a:srgbClr val="FF158A"/>
              </a:solidFill>
              <a:latin typeface="Sylfae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458200" y="6416675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/>
              <a:t>12</a:t>
            </a:fld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3"/>
          <p:cNvGrpSpPr>
            <a:grpSpLocks noChangeAspect="1"/>
          </p:cNvGrpSpPr>
          <p:nvPr/>
        </p:nvGrpSpPr>
        <p:grpSpPr>
          <a:xfrm>
            <a:off x="990600" y="1556597"/>
            <a:ext cx="4777917" cy="3244003"/>
            <a:chOff x="797827" y="3271243"/>
            <a:chExt cx="2830316" cy="1899940"/>
          </a:xfrm>
        </p:grpSpPr>
        <p:cxnSp>
          <p:nvCxnSpPr>
            <p:cNvPr id="94" name="Straight Connector 93"/>
            <p:cNvCxnSpPr/>
            <p:nvPr/>
          </p:nvCxnSpPr>
          <p:spPr>
            <a:xfrm rot="21540000">
              <a:off x="3053254" y="4564133"/>
              <a:ext cx="574889" cy="607050"/>
            </a:xfrm>
            <a:prstGeom prst="line">
              <a:avLst/>
            </a:prstGeom>
            <a:ln w="38100" cap="rnd"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048000" y="3271243"/>
              <a:ext cx="0" cy="1310606"/>
            </a:xfrm>
            <a:prstGeom prst="line">
              <a:avLst/>
            </a:prstGeom>
            <a:ln w="38100" cap="rnd"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797827" y="4572000"/>
              <a:ext cx="2239175" cy="0"/>
            </a:xfrm>
            <a:prstGeom prst="line">
              <a:avLst/>
            </a:prstGeom>
            <a:ln w="38100" cap="rnd"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93"/>
          <p:cNvGrpSpPr>
            <a:grpSpLocks noChangeAspect="1"/>
          </p:cNvGrpSpPr>
          <p:nvPr/>
        </p:nvGrpSpPr>
        <p:grpSpPr>
          <a:xfrm>
            <a:off x="3998972" y="3048002"/>
            <a:ext cx="1792228" cy="1792228"/>
            <a:chOff x="2743200" y="4267200"/>
            <a:chExt cx="1066800" cy="1066800"/>
          </a:xfrm>
          <a:solidFill>
            <a:srgbClr val="3BCCFF"/>
          </a:solidFill>
        </p:grpSpPr>
        <p:sp>
          <p:nvSpPr>
            <p:cNvPr id="295" name="Cube 294"/>
            <p:cNvSpPr/>
            <p:nvPr/>
          </p:nvSpPr>
          <p:spPr>
            <a:xfrm flipH="1">
              <a:off x="2743200" y="4267200"/>
              <a:ext cx="609600" cy="609600"/>
            </a:xfrm>
            <a:prstGeom prst="cube">
              <a:avLst>
                <a:gd name="adj" fmla="val 25000"/>
              </a:avLst>
            </a:prstGeom>
            <a:grp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6" name="Cube 295"/>
            <p:cNvSpPr/>
            <p:nvPr/>
          </p:nvSpPr>
          <p:spPr>
            <a:xfrm flipH="1">
              <a:off x="2895600" y="4419600"/>
              <a:ext cx="609600" cy="609600"/>
            </a:xfrm>
            <a:prstGeom prst="cube">
              <a:avLst>
                <a:gd name="adj" fmla="val 25000"/>
              </a:avLst>
            </a:prstGeom>
            <a:grp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7" name="Cube 296"/>
            <p:cNvSpPr/>
            <p:nvPr/>
          </p:nvSpPr>
          <p:spPr>
            <a:xfrm flipH="1">
              <a:off x="3048000" y="4572000"/>
              <a:ext cx="609600" cy="609600"/>
            </a:xfrm>
            <a:prstGeom prst="cube">
              <a:avLst>
                <a:gd name="adj" fmla="val 25000"/>
              </a:avLst>
            </a:prstGeom>
            <a:grp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8" name="Cube 297"/>
            <p:cNvSpPr/>
            <p:nvPr/>
          </p:nvSpPr>
          <p:spPr>
            <a:xfrm flipH="1">
              <a:off x="3200400" y="4724400"/>
              <a:ext cx="609600" cy="609600"/>
            </a:xfrm>
            <a:prstGeom prst="cube">
              <a:avLst>
                <a:gd name="adj" fmla="val 25000"/>
              </a:avLst>
            </a:prstGeom>
            <a:grp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" name="Group 287"/>
          <p:cNvGrpSpPr>
            <a:grpSpLocks noChangeAspect="1"/>
          </p:cNvGrpSpPr>
          <p:nvPr/>
        </p:nvGrpSpPr>
        <p:grpSpPr>
          <a:xfrm>
            <a:off x="3234373" y="3048000"/>
            <a:ext cx="1794827" cy="1794827"/>
            <a:chOff x="2743200" y="4267200"/>
            <a:chExt cx="1066800" cy="1066800"/>
          </a:xfrm>
          <a:solidFill>
            <a:srgbClr val="3BCCFF"/>
          </a:solidFill>
        </p:grpSpPr>
        <p:sp>
          <p:nvSpPr>
            <p:cNvPr id="284" name="Cube 283"/>
            <p:cNvSpPr/>
            <p:nvPr/>
          </p:nvSpPr>
          <p:spPr>
            <a:xfrm flipH="1">
              <a:off x="2743200" y="4267200"/>
              <a:ext cx="609600" cy="609600"/>
            </a:xfrm>
            <a:prstGeom prst="cube">
              <a:avLst>
                <a:gd name="adj" fmla="val 25000"/>
              </a:avLst>
            </a:prstGeom>
            <a:grp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5" name="Cube 284"/>
            <p:cNvSpPr/>
            <p:nvPr/>
          </p:nvSpPr>
          <p:spPr>
            <a:xfrm flipH="1">
              <a:off x="2895600" y="4419600"/>
              <a:ext cx="609600" cy="609600"/>
            </a:xfrm>
            <a:prstGeom prst="cube">
              <a:avLst>
                <a:gd name="adj" fmla="val 25000"/>
              </a:avLst>
            </a:prstGeom>
            <a:grp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6" name="Cube 285"/>
            <p:cNvSpPr/>
            <p:nvPr/>
          </p:nvSpPr>
          <p:spPr>
            <a:xfrm flipH="1">
              <a:off x="3048000" y="4572000"/>
              <a:ext cx="609600" cy="609600"/>
            </a:xfrm>
            <a:prstGeom prst="cube">
              <a:avLst>
                <a:gd name="adj" fmla="val 25000"/>
              </a:avLst>
            </a:prstGeom>
            <a:grp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7" name="Cube 286"/>
            <p:cNvSpPr/>
            <p:nvPr/>
          </p:nvSpPr>
          <p:spPr>
            <a:xfrm flipH="1">
              <a:off x="3200400" y="4724400"/>
              <a:ext cx="609600" cy="609600"/>
            </a:xfrm>
            <a:prstGeom prst="cube">
              <a:avLst>
                <a:gd name="adj" fmla="val 25000"/>
              </a:avLst>
            </a:prstGeom>
            <a:grp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5" name="Group 298"/>
          <p:cNvGrpSpPr>
            <a:grpSpLocks noChangeAspect="1"/>
          </p:cNvGrpSpPr>
          <p:nvPr/>
        </p:nvGrpSpPr>
        <p:grpSpPr>
          <a:xfrm>
            <a:off x="2472373" y="3048000"/>
            <a:ext cx="1794827" cy="1794827"/>
            <a:chOff x="2743200" y="4267200"/>
            <a:chExt cx="1066800" cy="1066800"/>
          </a:xfrm>
          <a:solidFill>
            <a:srgbClr val="3BCCFF"/>
          </a:solidFill>
        </p:grpSpPr>
        <p:sp>
          <p:nvSpPr>
            <p:cNvPr id="300" name="Cube 299"/>
            <p:cNvSpPr/>
            <p:nvPr/>
          </p:nvSpPr>
          <p:spPr>
            <a:xfrm flipH="1">
              <a:off x="2743200" y="4267200"/>
              <a:ext cx="609600" cy="609600"/>
            </a:xfrm>
            <a:prstGeom prst="cube">
              <a:avLst>
                <a:gd name="adj" fmla="val 25000"/>
              </a:avLst>
            </a:prstGeom>
            <a:grp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1" name="Cube 300"/>
            <p:cNvSpPr/>
            <p:nvPr/>
          </p:nvSpPr>
          <p:spPr>
            <a:xfrm flipH="1">
              <a:off x="2895600" y="4419600"/>
              <a:ext cx="609600" cy="609600"/>
            </a:xfrm>
            <a:prstGeom prst="cube">
              <a:avLst>
                <a:gd name="adj" fmla="val 25000"/>
              </a:avLst>
            </a:prstGeom>
            <a:grp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2" name="Cube 301"/>
            <p:cNvSpPr/>
            <p:nvPr/>
          </p:nvSpPr>
          <p:spPr>
            <a:xfrm flipH="1">
              <a:off x="3048000" y="4572000"/>
              <a:ext cx="609600" cy="609600"/>
            </a:xfrm>
            <a:prstGeom prst="cube">
              <a:avLst>
                <a:gd name="adj" fmla="val 25000"/>
              </a:avLst>
            </a:prstGeom>
            <a:grp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3" name="Cube 302"/>
            <p:cNvSpPr/>
            <p:nvPr/>
          </p:nvSpPr>
          <p:spPr>
            <a:xfrm flipH="1">
              <a:off x="3200400" y="4724400"/>
              <a:ext cx="609600" cy="609600"/>
            </a:xfrm>
            <a:prstGeom prst="cube">
              <a:avLst>
                <a:gd name="adj" fmla="val 25000"/>
              </a:avLst>
            </a:prstGeom>
            <a:grp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6" name="Group 288"/>
          <p:cNvGrpSpPr>
            <a:grpSpLocks noChangeAspect="1"/>
          </p:cNvGrpSpPr>
          <p:nvPr/>
        </p:nvGrpSpPr>
        <p:grpSpPr>
          <a:xfrm>
            <a:off x="1712972" y="3049861"/>
            <a:ext cx="1800000" cy="1792008"/>
            <a:chOff x="2743200" y="4267200"/>
            <a:chExt cx="1066800" cy="1062063"/>
          </a:xfrm>
          <a:solidFill>
            <a:srgbClr val="3BCCFF"/>
          </a:solidFill>
        </p:grpSpPr>
        <p:sp>
          <p:nvSpPr>
            <p:cNvPr id="290" name="Cube 289"/>
            <p:cNvSpPr/>
            <p:nvPr/>
          </p:nvSpPr>
          <p:spPr>
            <a:xfrm flipH="1">
              <a:off x="2743200" y="4267200"/>
              <a:ext cx="609600" cy="609600"/>
            </a:xfrm>
            <a:prstGeom prst="cube">
              <a:avLst>
                <a:gd name="adj" fmla="val 25000"/>
              </a:avLst>
            </a:prstGeom>
            <a:grp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1" name="Cube 290"/>
            <p:cNvSpPr/>
            <p:nvPr/>
          </p:nvSpPr>
          <p:spPr>
            <a:xfrm flipH="1">
              <a:off x="2895600" y="4419600"/>
              <a:ext cx="609600" cy="609600"/>
            </a:xfrm>
            <a:prstGeom prst="cube">
              <a:avLst>
                <a:gd name="adj" fmla="val 25000"/>
              </a:avLst>
            </a:prstGeom>
            <a:grp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2" name="Cube 291"/>
            <p:cNvSpPr/>
            <p:nvPr/>
          </p:nvSpPr>
          <p:spPr>
            <a:xfrm flipH="1">
              <a:off x="3048000" y="4572000"/>
              <a:ext cx="609600" cy="609600"/>
            </a:xfrm>
            <a:prstGeom prst="cube">
              <a:avLst>
                <a:gd name="adj" fmla="val 25000"/>
              </a:avLst>
            </a:prstGeom>
            <a:grp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3" name="Cube 292"/>
            <p:cNvSpPr/>
            <p:nvPr/>
          </p:nvSpPr>
          <p:spPr>
            <a:xfrm flipH="1">
              <a:off x="3200400" y="4719663"/>
              <a:ext cx="609600" cy="609600"/>
            </a:xfrm>
            <a:prstGeom prst="cube">
              <a:avLst>
                <a:gd name="adj" fmla="val 25000"/>
              </a:avLst>
            </a:prstGeom>
            <a:grp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07" name="Cube 206"/>
          <p:cNvSpPr>
            <a:spLocks noChangeAspect="1"/>
          </p:cNvSpPr>
          <p:nvPr/>
        </p:nvSpPr>
        <p:spPr>
          <a:xfrm flipH="1">
            <a:off x="956007" y="3048000"/>
            <a:ext cx="1025193" cy="1025194"/>
          </a:xfrm>
          <a:prstGeom prst="cube">
            <a:avLst>
              <a:gd name="adj" fmla="val 25000"/>
            </a:avLst>
          </a:prstGeom>
          <a:solidFill>
            <a:srgbClr val="3BCCFF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8" name="Cube 207"/>
          <p:cNvSpPr>
            <a:spLocks noChangeAspect="1"/>
          </p:cNvSpPr>
          <p:nvPr/>
        </p:nvSpPr>
        <p:spPr>
          <a:xfrm flipH="1">
            <a:off x="1224000" y="3308400"/>
            <a:ext cx="1025193" cy="1025194"/>
          </a:xfrm>
          <a:prstGeom prst="cube">
            <a:avLst>
              <a:gd name="adj" fmla="val 25000"/>
            </a:avLst>
          </a:prstGeom>
          <a:solidFill>
            <a:srgbClr val="3BCCFF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9" name="Cube 208"/>
          <p:cNvSpPr>
            <a:spLocks noChangeAspect="1"/>
          </p:cNvSpPr>
          <p:nvPr/>
        </p:nvSpPr>
        <p:spPr>
          <a:xfrm flipH="1">
            <a:off x="1476000" y="3560400"/>
            <a:ext cx="1025193" cy="1025194"/>
          </a:xfrm>
          <a:prstGeom prst="cube">
            <a:avLst>
              <a:gd name="adj" fmla="val 25000"/>
            </a:avLst>
          </a:prstGeom>
          <a:solidFill>
            <a:srgbClr val="3BCCFF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0" name="Cube 209"/>
          <p:cNvSpPr>
            <a:spLocks/>
          </p:cNvSpPr>
          <p:nvPr/>
        </p:nvSpPr>
        <p:spPr>
          <a:xfrm flipH="1">
            <a:off x="1728000" y="3810000"/>
            <a:ext cx="1027561" cy="1033560"/>
          </a:xfrm>
          <a:prstGeom prst="cube">
            <a:avLst>
              <a:gd name="adj" fmla="val 25000"/>
            </a:avLst>
          </a:prstGeom>
          <a:solidFill>
            <a:srgbClr val="3BCCFF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26" name="Picture 2" descr="C:\Users\naira\Desktop\parallelopiped\0_87f65_684f3f6_M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33600" y="4876800"/>
            <a:ext cx="581150" cy="774866"/>
          </a:xfrm>
          <a:prstGeom prst="rect">
            <a:avLst/>
          </a:prstGeom>
          <a:noFill/>
        </p:spPr>
      </p:pic>
      <p:pic>
        <p:nvPicPr>
          <p:cNvPr id="1027" name="Picture 3" descr="C:\Users\naira\Desktop\parallelopiped\0_87f66_ed86c2c5_M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60744" y="4876800"/>
            <a:ext cx="568256" cy="810637"/>
          </a:xfrm>
          <a:prstGeom prst="rect">
            <a:avLst/>
          </a:prstGeom>
          <a:noFill/>
        </p:spPr>
      </p:pic>
      <p:pic>
        <p:nvPicPr>
          <p:cNvPr id="1028" name="Picture 4" descr="C:\Users\naira\Desktop\parallelopiped\0_87f67_a102d0e5_M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581400" y="4876800"/>
            <a:ext cx="581024" cy="838200"/>
          </a:xfrm>
          <a:prstGeom prst="rect">
            <a:avLst/>
          </a:prstGeom>
          <a:noFill/>
        </p:spPr>
      </p:pic>
      <p:pic>
        <p:nvPicPr>
          <p:cNvPr id="1029" name="Picture 5" descr="C:\Users\naira\Desktop\parallelopiped\0_87f68_66b9b7b1_M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343400" y="4902200"/>
            <a:ext cx="533400" cy="812800"/>
          </a:xfrm>
          <a:prstGeom prst="rect">
            <a:avLst/>
          </a:prstGeom>
          <a:noFill/>
        </p:spPr>
      </p:pic>
      <p:pic>
        <p:nvPicPr>
          <p:cNvPr id="1030" name="Picture 6" descr="C:\Users\naira\Desktop\parallelopiped\0_8738b_ba52a86d_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5232" y="4876800"/>
            <a:ext cx="569768" cy="838200"/>
          </a:xfrm>
          <a:prstGeom prst="rect">
            <a:avLst/>
          </a:prstGeom>
          <a:noFill/>
        </p:spPr>
      </p:pic>
      <p:pic>
        <p:nvPicPr>
          <p:cNvPr id="1032" name="Picture 8" descr="C:\Users\naira\Desktop\parallelopiped\0_87387_7417287d_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04000" y="4114800"/>
            <a:ext cx="590550" cy="787400"/>
          </a:xfrm>
          <a:prstGeom prst="rect">
            <a:avLst/>
          </a:prstGeom>
          <a:noFill/>
        </p:spPr>
      </p:pic>
      <p:pic>
        <p:nvPicPr>
          <p:cNvPr id="1033" name="Picture 9" descr="C:\Users\naira\Desktop\parallelopiped\0_87388_2dbae870_M.pn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943599" y="3352800"/>
            <a:ext cx="571499" cy="761999"/>
          </a:xfrm>
          <a:prstGeom prst="rect">
            <a:avLst/>
          </a:prstGeom>
          <a:noFill/>
        </p:spPr>
      </p:pic>
      <p:pic>
        <p:nvPicPr>
          <p:cNvPr id="1034" name="Picture 10" descr="C:\Users\naira\Desktop\parallelopiped\0_87389_34da2f25_M.pn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940000" y="2505998"/>
            <a:ext cx="613200" cy="846801"/>
          </a:xfrm>
          <a:prstGeom prst="rect">
            <a:avLst/>
          </a:prstGeom>
          <a:noFill/>
        </p:spPr>
      </p:pic>
      <p:grpSp>
        <p:nvGrpSpPr>
          <p:cNvPr id="8" name="Group 112"/>
          <p:cNvGrpSpPr/>
          <p:nvPr/>
        </p:nvGrpSpPr>
        <p:grpSpPr>
          <a:xfrm>
            <a:off x="956007" y="2319973"/>
            <a:ext cx="4835193" cy="1794827"/>
            <a:chOff x="956007" y="4114800"/>
            <a:chExt cx="4835193" cy="1794827"/>
          </a:xfrm>
          <a:solidFill>
            <a:srgbClr val="FFA3D1"/>
          </a:solidFill>
        </p:grpSpPr>
        <p:grpSp>
          <p:nvGrpSpPr>
            <p:cNvPr id="9" name="Group 293"/>
            <p:cNvGrpSpPr>
              <a:grpSpLocks noChangeAspect="1"/>
            </p:cNvGrpSpPr>
            <p:nvPr/>
          </p:nvGrpSpPr>
          <p:grpSpPr>
            <a:xfrm>
              <a:off x="3998972" y="4114802"/>
              <a:ext cx="1792228" cy="1792228"/>
              <a:chOff x="2743200" y="4267200"/>
              <a:chExt cx="1066800" cy="1066800"/>
            </a:xfrm>
            <a:grpFill/>
          </p:grpSpPr>
          <p:sp>
            <p:nvSpPr>
              <p:cNvPr id="169" name="Cube 168"/>
              <p:cNvSpPr/>
              <p:nvPr/>
            </p:nvSpPr>
            <p:spPr>
              <a:xfrm flipH="1">
                <a:off x="2743200" y="4267200"/>
                <a:ext cx="609600" cy="609600"/>
              </a:xfrm>
              <a:prstGeom prst="cube">
                <a:avLst>
                  <a:gd name="adj" fmla="val 25000"/>
                </a:avLst>
              </a:prstGeom>
              <a:grp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0" name="Cube 169"/>
              <p:cNvSpPr/>
              <p:nvPr/>
            </p:nvSpPr>
            <p:spPr>
              <a:xfrm flipH="1">
                <a:off x="2895600" y="4419600"/>
                <a:ext cx="609600" cy="609600"/>
              </a:xfrm>
              <a:prstGeom prst="cube">
                <a:avLst>
                  <a:gd name="adj" fmla="val 25000"/>
                </a:avLst>
              </a:prstGeom>
              <a:grp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1" name="Cube 170"/>
              <p:cNvSpPr/>
              <p:nvPr/>
            </p:nvSpPr>
            <p:spPr>
              <a:xfrm flipH="1">
                <a:off x="3048000" y="4572000"/>
                <a:ext cx="609600" cy="609600"/>
              </a:xfrm>
              <a:prstGeom prst="cube">
                <a:avLst>
                  <a:gd name="adj" fmla="val 25000"/>
                </a:avLst>
              </a:prstGeom>
              <a:grp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2" name="Cube 171"/>
              <p:cNvSpPr/>
              <p:nvPr/>
            </p:nvSpPr>
            <p:spPr>
              <a:xfrm flipH="1">
                <a:off x="3200400" y="4724400"/>
                <a:ext cx="609600" cy="609600"/>
              </a:xfrm>
              <a:prstGeom prst="cube">
                <a:avLst>
                  <a:gd name="adj" fmla="val 25000"/>
                </a:avLst>
              </a:prstGeom>
              <a:grp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0" name="Group 287"/>
            <p:cNvGrpSpPr>
              <a:grpSpLocks noChangeAspect="1"/>
            </p:cNvGrpSpPr>
            <p:nvPr/>
          </p:nvGrpSpPr>
          <p:grpSpPr>
            <a:xfrm>
              <a:off x="3234373" y="4114800"/>
              <a:ext cx="1794827" cy="1794827"/>
              <a:chOff x="2743200" y="4267200"/>
              <a:chExt cx="1066800" cy="1066800"/>
            </a:xfrm>
            <a:grpFill/>
          </p:grpSpPr>
          <p:sp>
            <p:nvSpPr>
              <p:cNvPr id="165" name="Cube 164"/>
              <p:cNvSpPr/>
              <p:nvPr/>
            </p:nvSpPr>
            <p:spPr>
              <a:xfrm flipH="1">
                <a:off x="2743200" y="4267200"/>
                <a:ext cx="609600" cy="609600"/>
              </a:xfrm>
              <a:prstGeom prst="cube">
                <a:avLst>
                  <a:gd name="adj" fmla="val 25000"/>
                </a:avLst>
              </a:prstGeom>
              <a:grp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6" name="Cube 165"/>
              <p:cNvSpPr/>
              <p:nvPr/>
            </p:nvSpPr>
            <p:spPr>
              <a:xfrm flipH="1">
                <a:off x="2895600" y="4419600"/>
                <a:ext cx="609600" cy="609600"/>
              </a:xfrm>
              <a:prstGeom prst="cube">
                <a:avLst>
                  <a:gd name="adj" fmla="val 25000"/>
                </a:avLst>
              </a:prstGeom>
              <a:grp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7" name="Cube 166"/>
              <p:cNvSpPr/>
              <p:nvPr/>
            </p:nvSpPr>
            <p:spPr>
              <a:xfrm flipH="1">
                <a:off x="3048000" y="4572000"/>
                <a:ext cx="609600" cy="609600"/>
              </a:xfrm>
              <a:prstGeom prst="cube">
                <a:avLst>
                  <a:gd name="adj" fmla="val 25000"/>
                </a:avLst>
              </a:prstGeom>
              <a:grp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8" name="Cube 167"/>
              <p:cNvSpPr/>
              <p:nvPr/>
            </p:nvSpPr>
            <p:spPr>
              <a:xfrm flipH="1">
                <a:off x="3200400" y="4724400"/>
                <a:ext cx="609600" cy="609600"/>
              </a:xfrm>
              <a:prstGeom prst="cube">
                <a:avLst>
                  <a:gd name="adj" fmla="val 25000"/>
                </a:avLst>
              </a:prstGeom>
              <a:grp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1" name="Group 298"/>
            <p:cNvGrpSpPr>
              <a:grpSpLocks noChangeAspect="1"/>
            </p:cNvGrpSpPr>
            <p:nvPr/>
          </p:nvGrpSpPr>
          <p:grpSpPr>
            <a:xfrm>
              <a:off x="2472373" y="4114800"/>
              <a:ext cx="1794827" cy="1794827"/>
              <a:chOff x="2743200" y="4267200"/>
              <a:chExt cx="1066800" cy="1066800"/>
            </a:xfrm>
            <a:grpFill/>
          </p:grpSpPr>
          <p:sp>
            <p:nvSpPr>
              <p:cNvPr id="161" name="Cube 160"/>
              <p:cNvSpPr/>
              <p:nvPr/>
            </p:nvSpPr>
            <p:spPr>
              <a:xfrm flipH="1">
                <a:off x="2743200" y="4267200"/>
                <a:ext cx="609600" cy="609600"/>
              </a:xfrm>
              <a:prstGeom prst="cube">
                <a:avLst>
                  <a:gd name="adj" fmla="val 25000"/>
                </a:avLst>
              </a:prstGeom>
              <a:grp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2" name="Cube 161"/>
              <p:cNvSpPr/>
              <p:nvPr/>
            </p:nvSpPr>
            <p:spPr>
              <a:xfrm flipH="1">
                <a:off x="2895600" y="4419600"/>
                <a:ext cx="609600" cy="609600"/>
              </a:xfrm>
              <a:prstGeom prst="cube">
                <a:avLst>
                  <a:gd name="adj" fmla="val 25000"/>
                </a:avLst>
              </a:prstGeom>
              <a:grp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3" name="Cube 162"/>
              <p:cNvSpPr/>
              <p:nvPr/>
            </p:nvSpPr>
            <p:spPr>
              <a:xfrm flipH="1">
                <a:off x="3048000" y="4572000"/>
                <a:ext cx="609600" cy="609600"/>
              </a:xfrm>
              <a:prstGeom prst="cube">
                <a:avLst>
                  <a:gd name="adj" fmla="val 25000"/>
                </a:avLst>
              </a:prstGeom>
              <a:grp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4" name="Cube 163"/>
              <p:cNvSpPr/>
              <p:nvPr/>
            </p:nvSpPr>
            <p:spPr>
              <a:xfrm flipH="1">
                <a:off x="3200400" y="4724400"/>
                <a:ext cx="609600" cy="609600"/>
              </a:xfrm>
              <a:prstGeom prst="cube">
                <a:avLst>
                  <a:gd name="adj" fmla="val 25000"/>
                </a:avLst>
              </a:prstGeom>
              <a:grp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2" name="Group 288"/>
            <p:cNvGrpSpPr>
              <a:grpSpLocks noChangeAspect="1"/>
            </p:cNvGrpSpPr>
            <p:nvPr/>
          </p:nvGrpSpPr>
          <p:grpSpPr>
            <a:xfrm>
              <a:off x="1712972" y="4116661"/>
              <a:ext cx="1792228" cy="1792228"/>
              <a:chOff x="2743200" y="4267200"/>
              <a:chExt cx="1066800" cy="1066800"/>
            </a:xfrm>
            <a:grpFill/>
          </p:grpSpPr>
          <p:sp>
            <p:nvSpPr>
              <p:cNvPr id="157" name="Cube 156"/>
              <p:cNvSpPr/>
              <p:nvPr/>
            </p:nvSpPr>
            <p:spPr>
              <a:xfrm flipH="1">
                <a:off x="2743200" y="4267200"/>
                <a:ext cx="609600" cy="609600"/>
              </a:xfrm>
              <a:prstGeom prst="cube">
                <a:avLst>
                  <a:gd name="adj" fmla="val 25000"/>
                </a:avLst>
              </a:prstGeom>
              <a:grp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58" name="Cube 157"/>
              <p:cNvSpPr/>
              <p:nvPr/>
            </p:nvSpPr>
            <p:spPr>
              <a:xfrm flipH="1">
                <a:off x="2895600" y="4419600"/>
                <a:ext cx="609600" cy="609600"/>
              </a:xfrm>
              <a:prstGeom prst="cube">
                <a:avLst>
                  <a:gd name="adj" fmla="val 25000"/>
                </a:avLst>
              </a:prstGeom>
              <a:grp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59" name="Cube 158"/>
              <p:cNvSpPr/>
              <p:nvPr/>
            </p:nvSpPr>
            <p:spPr>
              <a:xfrm flipH="1">
                <a:off x="3048000" y="4572000"/>
                <a:ext cx="609600" cy="609600"/>
              </a:xfrm>
              <a:prstGeom prst="cube">
                <a:avLst>
                  <a:gd name="adj" fmla="val 25000"/>
                </a:avLst>
              </a:prstGeom>
              <a:grp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0" name="Cube 159"/>
              <p:cNvSpPr/>
              <p:nvPr/>
            </p:nvSpPr>
            <p:spPr>
              <a:xfrm flipH="1">
                <a:off x="3200400" y="4724400"/>
                <a:ext cx="609600" cy="609600"/>
              </a:xfrm>
              <a:prstGeom prst="cube">
                <a:avLst>
                  <a:gd name="adj" fmla="val 25000"/>
                </a:avLst>
              </a:prstGeom>
              <a:grp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3" name="Group 119"/>
            <p:cNvGrpSpPr/>
            <p:nvPr/>
          </p:nvGrpSpPr>
          <p:grpSpPr>
            <a:xfrm>
              <a:off x="956007" y="4114800"/>
              <a:ext cx="1797890" cy="1793990"/>
              <a:chOff x="956007" y="4114800"/>
              <a:chExt cx="1797890" cy="1793990"/>
            </a:xfrm>
            <a:grpFill/>
          </p:grpSpPr>
          <p:sp>
            <p:nvSpPr>
              <p:cNvPr id="127" name="Cube 126"/>
              <p:cNvSpPr>
                <a:spLocks noChangeAspect="1"/>
              </p:cNvSpPr>
              <p:nvPr/>
            </p:nvSpPr>
            <p:spPr>
              <a:xfrm flipH="1">
                <a:off x="956007" y="4114800"/>
                <a:ext cx="1025193" cy="1025194"/>
              </a:xfrm>
              <a:prstGeom prst="cube">
                <a:avLst>
                  <a:gd name="adj" fmla="val 25000"/>
                </a:avLst>
              </a:prstGeom>
              <a:grp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8" name="Cube 127"/>
              <p:cNvSpPr>
                <a:spLocks noChangeAspect="1"/>
              </p:cNvSpPr>
              <p:nvPr/>
            </p:nvSpPr>
            <p:spPr>
              <a:xfrm flipH="1">
                <a:off x="1224000" y="4375200"/>
                <a:ext cx="1025193" cy="1025194"/>
              </a:xfrm>
              <a:prstGeom prst="cube">
                <a:avLst>
                  <a:gd name="adj" fmla="val 25000"/>
                </a:avLst>
              </a:prstGeom>
              <a:grp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9" name="Cube 128"/>
              <p:cNvSpPr>
                <a:spLocks noChangeAspect="1"/>
              </p:cNvSpPr>
              <p:nvPr/>
            </p:nvSpPr>
            <p:spPr>
              <a:xfrm flipH="1">
                <a:off x="1476000" y="4627200"/>
                <a:ext cx="1025193" cy="1025194"/>
              </a:xfrm>
              <a:prstGeom prst="cube">
                <a:avLst>
                  <a:gd name="adj" fmla="val 25000"/>
                </a:avLst>
              </a:prstGeom>
              <a:grp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56" name="Cube 155"/>
              <p:cNvSpPr>
                <a:spLocks/>
              </p:cNvSpPr>
              <p:nvPr/>
            </p:nvSpPr>
            <p:spPr>
              <a:xfrm flipH="1">
                <a:off x="1728000" y="4876800"/>
                <a:ext cx="1025897" cy="1031990"/>
              </a:xfrm>
              <a:prstGeom prst="cube">
                <a:avLst>
                  <a:gd name="adj" fmla="val 25000"/>
                </a:avLst>
              </a:prstGeom>
              <a:grp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14" name="Group 204"/>
          <p:cNvGrpSpPr/>
          <p:nvPr/>
        </p:nvGrpSpPr>
        <p:grpSpPr>
          <a:xfrm>
            <a:off x="956007" y="1548000"/>
            <a:ext cx="4835193" cy="1804414"/>
            <a:chOff x="956007" y="4114800"/>
            <a:chExt cx="4835193" cy="1804414"/>
          </a:xfrm>
          <a:solidFill>
            <a:srgbClr val="FFE05B"/>
          </a:solidFill>
        </p:grpSpPr>
        <p:grpSp>
          <p:nvGrpSpPr>
            <p:cNvPr id="15" name="Group 293"/>
            <p:cNvGrpSpPr>
              <a:grpSpLocks noChangeAspect="1"/>
            </p:cNvGrpSpPr>
            <p:nvPr/>
          </p:nvGrpSpPr>
          <p:grpSpPr>
            <a:xfrm>
              <a:off x="3998972" y="4114802"/>
              <a:ext cx="1792228" cy="1792228"/>
              <a:chOff x="2743200" y="4267200"/>
              <a:chExt cx="1066800" cy="1066800"/>
            </a:xfrm>
            <a:grpFill/>
          </p:grpSpPr>
          <p:sp>
            <p:nvSpPr>
              <p:cNvPr id="231" name="Cube 230"/>
              <p:cNvSpPr/>
              <p:nvPr/>
            </p:nvSpPr>
            <p:spPr>
              <a:xfrm flipH="1">
                <a:off x="2743200" y="4267200"/>
                <a:ext cx="609600" cy="609600"/>
              </a:xfrm>
              <a:prstGeom prst="cube">
                <a:avLst>
                  <a:gd name="adj" fmla="val 25000"/>
                </a:avLst>
              </a:prstGeom>
              <a:grp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32" name="Cube 231"/>
              <p:cNvSpPr/>
              <p:nvPr/>
            </p:nvSpPr>
            <p:spPr>
              <a:xfrm flipH="1">
                <a:off x="2895600" y="4419600"/>
                <a:ext cx="609600" cy="609600"/>
              </a:xfrm>
              <a:prstGeom prst="cube">
                <a:avLst>
                  <a:gd name="adj" fmla="val 25000"/>
                </a:avLst>
              </a:prstGeom>
              <a:grp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33" name="Cube 232"/>
              <p:cNvSpPr/>
              <p:nvPr/>
            </p:nvSpPr>
            <p:spPr>
              <a:xfrm flipH="1">
                <a:off x="3048000" y="4572000"/>
                <a:ext cx="609600" cy="609600"/>
              </a:xfrm>
              <a:prstGeom prst="cube">
                <a:avLst>
                  <a:gd name="adj" fmla="val 25000"/>
                </a:avLst>
              </a:prstGeom>
              <a:grp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34" name="Cube 233"/>
              <p:cNvSpPr/>
              <p:nvPr/>
            </p:nvSpPr>
            <p:spPr>
              <a:xfrm flipH="1">
                <a:off x="3200400" y="4724400"/>
                <a:ext cx="609600" cy="609600"/>
              </a:xfrm>
              <a:prstGeom prst="cube">
                <a:avLst>
                  <a:gd name="adj" fmla="val 25000"/>
                </a:avLst>
              </a:prstGeom>
              <a:grp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6" name="Group 287"/>
            <p:cNvGrpSpPr>
              <a:grpSpLocks noChangeAspect="1"/>
            </p:cNvGrpSpPr>
            <p:nvPr/>
          </p:nvGrpSpPr>
          <p:grpSpPr>
            <a:xfrm>
              <a:off x="3234373" y="4114800"/>
              <a:ext cx="1794827" cy="1794827"/>
              <a:chOff x="2743200" y="4267200"/>
              <a:chExt cx="1066800" cy="1066800"/>
            </a:xfrm>
            <a:grpFill/>
          </p:grpSpPr>
          <p:sp>
            <p:nvSpPr>
              <p:cNvPr id="227" name="Cube 226"/>
              <p:cNvSpPr/>
              <p:nvPr/>
            </p:nvSpPr>
            <p:spPr>
              <a:xfrm flipH="1">
                <a:off x="2743200" y="4267200"/>
                <a:ext cx="609600" cy="609600"/>
              </a:xfrm>
              <a:prstGeom prst="cube">
                <a:avLst>
                  <a:gd name="adj" fmla="val 25000"/>
                </a:avLst>
              </a:prstGeom>
              <a:grp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28" name="Cube 227"/>
              <p:cNvSpPr/>
              <p:nvPr/>
            </p:nvSpPr>
            <p:spPr>
              <a:xfrm flipH="1">
                <a:off x="2895600" y="4419600"/>
                <a:ext cx="609600" cy="609600"/>
              </a:xfrm>
              <a:prstGeom prst="cube">
                <a:avLst>
                  <a:gd name="adj" fmla="val 25000"/>
                </a:avLst>
              </a:prstGeom>
              <a:grp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29" name="Cube 228"/>
              <p:cNvSpPr/>
              <p:nvPr/>
            </p:nvSpPr>
            <p:spPr>
              <a:xfrm flipH="1">
                <a:off x="3048000" y="4572000"/>
                <a:ext cx="609600" cy="609600"/>
              </a:xfrm>
              <a:prstGeom prst="cube">
                <a:avLst>
                  <a:gd name="adj" fmla="val 25000"/>
                </a:avLst>
              </a:prstGeom>
              <a:grp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30" name="Cube 229"/>
              <p:cNvSpPr/>
              <p:nvPr/>
            </p:nvSpPr>
            <p:spPr>
              <a:xfrm flipH="1">
                <a:off x="3200400" y="4724400"/>
                <a:ext cx="609600" cy="609600"/>
              </a:xfrm>
              <a:prstGeom prst="cube">
                <a:avLst>
                  <a:gd name="adj" fmla="val 25000"/>
                </a:avLst>
              </a:prstGeom>
              <a:grp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7" name="Group 298"/>
            <p:cNvGrpSpPr>
              <a:grpSpLocks noChangeAspect="1"/>
            </p:cNvGrpSpPr>
            <p:nvPr/>
          </p:nvGrpSpPr>
          <p:grpSpPr>
            <a:xfrm>
              <a:off x="2472373" y="4114800"/>
              <a:ext cx="1794827" cy="1794827"/>
              <a:chOff x="2743200" y="4267200"/>
              <a:chExt cx="1066800" cy="1066800"/>
            </a:xfrm>
            <a:grpFill/>
          </p:grpSpPr>
          <p:sp>
            <p:nvSpPr>
              <p:cNvPr id="223" name="Cube 222"/>
              <p:cNvSpPr/>
              <p:nvPr/>
            </p:nvSpPr>
            <p:spPr>
              <a:xfrm flipH="1">
                <a:off x="2743200" y="4267200"/>
                <a:ext cx="609600" cy="609600"/>
              </a:xfrm>
              <a:prstGeom prst="cube">
                <a:avLst>
                  <a:gd name="adj" fmla="val 25000"/>
                </a:avLst>
              </a:prstGeom>
              <a:grp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24" name="Cube 223"/>
              <p:cNvSpPr/>
              <p:nvPr/>
            </p:nvSpPr>
            <p:spPr>
              <a:xfrm flipH="1">
                <a:off x="2895600" y="4419600"/>
                <a:ext cx="609600" cy="609600"/>
              </a:xfrm>
              <a:prstGeom prst="cube">
                <a:avLst>
                  <a:gd name="adj" fmla="val 25000"/>
                </a:avLst>
              </a:prstGeom>
              <a:grp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25" name="Cube 224"/>
              <p:cNvSpPr/>
              <p:nvPr/>
            </p:nvSpPr>
            <p:spPr>
              <a:xfrm flipH="1">
                <a:off x="3048000" y="4572000"/>
                <a:ext cx="609600" cy="609600"/>
              </a:xfrm>
              <a:prstGeom prst="cube">
                <a:avLst>
                  <a:gd name="adj" fmla="val 25000"/>
                </a:avLst>
              </a:prstGeom>
              <a:grp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26" name="Cube 225"/>
              <p:cNvSpPr/>
              <p:nvPr/>
            </p:nvSpPr>
            <p:spPr>
              <a:xfrm flipH="1">
                <a:off x="3200400" y="4724400"/>
                <a:ext cx="609600" cy="609600"/>
              </a:xfrm>
              <a:prstGeom prst="cube">
                <a:avLst>
                  <a:gd name="adj" fmla="val 25000"/>
                </a:avLst>
              </a:prstGeom>
              <a:grp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8" name="Group 288"/>
            <p:cNvGrpSpPr>
              <a:grpSpLocks noChangeAspect="1"/>
            </p:cNvGrpSpPr>
            <p:nvPr/>
          </p:nvGrpSpPr>
          <p:grpSpPr>
            <a:xfrm>
              <a:off x="1712972" y="4116661"/>
              <a:ext cx="1792228" cy="1792228"/>
              <a:chOff x="2743200" y="4267200"/>
              <a:chExt cx="1066800" cy="1066800"/>
            </a:xfrm>
            <a:grpFill/>
          </p:grpSpPr>
          <p:sp>
            <p:nvSpPr>
              <p:cNvPr id="219" name="Cube 218"/>
              <p:cNvSpPr/>
              <p:nvPr/>
            </p:nvSpPr>
            <p:spPr>
              <a:xfrm flipH="1">
                <a:off x="2743200" y="4267200"/>
                <a:ext cx="609600" cy="609600"/>
              </a:xfrm>
              <a:prstGeom prst="cube">
                <a:avLst>
                  <a:gd name="adj" fmla="val 25000"/>
                </a:avLst>
              </a:prstGeom>
              <a:grp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20" name="Cube 219"/>
              <p:cNvSpPr/>
              <p:nvPr/>
            </p:nvSpPr>
            <p:spPr>
              <a:xfrm flipH="1">
                <a:off x="2895600" y="4419600"/>
                <a:ext cx="609600" cy="609600"/>
              </a:xfrm>
              <a:prstGeom prst="cube">
                <a:avLst>
                  <a:gd name="adj" fmla="val 25000"/>
                </a:avLst>
              </a:prstGeom>
              <a:grp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21" name="Cube 220"/>
              <p:cNvSpPr/>
              <p:nvPr/>
            </p:nvSpPr>
            <p:spPr>
              <a:xfrm flipH="1">
                <a:off x="3048000" y="4572000"/>
                <a:ext cx="609600" cy="609600"/>
              </a:xfrm>
              <a:prstGeom prst="cube">
                <a:avLst>
                  <a:gd name="adj" fmla="val 25000"/>
                </a:avLst>
              </a:prstGeom>
              <a:grp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22" name="Cube 221"/>
              <p:cNvSpPr/>
              <p:nvPr/>
            </p:nvSpPr>
            <p:spPr>
              <a:xfrm flipH="1">
                <a:off x="3200400" y="4724400"/>
                <a:ext cx="609600" cy="609600"/>
              </a:xfrm>
              <a:prstGeom prst="cube">
                <a:avLst>
                  <a:gd name="adj" fmla="val 25000"/>
                </a:avLst>
              </a:prstGeom>
              <a:grp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9" name="Group 119"/>
            <p:cNvGrpSpPr/>
            <p:nvPr/>
          </p:nvGrpSpPr>
          <p:grpSpPr>
            <a:xfrm>
              <a:off x="956007" y="4114800"/>
              <a:ext cx="1797993" cy="1804414"/>
              <a:chOff x="956007" y="4114800"/>
              <a:chExt cx="1797993" cy="1804414"/>
            </a:xfrm>
            <a:grpFill/>
          </p:grpSpPr>
          <p:sp>
            <p:nvSpPr>
              <p:cNvPr id="215" name="Cube 214"/>
              <p:cNvSpPr>
                <a:spLocks noChangeAspect="1"/>
              </p:cNvSpPr>
              <p:nvPr/>
            </p:nvSpPr>
            <p:spPr>
              <a:xfrm flipH="1">
                <a:off x="956007" y="4114800"/>
                <a:ext cx="1025193" cy="1025194"/>
              </a:xfrm>
              <a:prstGeom prst="cube">
                <a:avLst>
                  <a:gd name="adj" fmla="val 25000"/>
                </a:avLst>
              </a:prstGeom>
              <a:grp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16" name="Cube 215"/>
              <p:cNvSpPr>
                <a:spLocks noChangeAspect="1"/>
              </p:cNvSpPr>
              <p:nvPr/>
            </p:nvSpPr>
            <p:spPr>
              <a:xfrm flipH="1">
                <a:off x="1224000" y="4375200"/>
                <a:ext cx="1025193" cy="1025194"/>
              </a:xfrm>
              <a:prstGeom prst="cube">
                <a:avLst>
                  <a:gd name="adj" fmla="val 25000"/>
                </a:avLst>
              </a:prstGeom>
              <a:grp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17" name="Cube 216"/>
              <p:cNvSpPr>
                <a:spLocks noChangeAspect="1"/>
              </p:cNvSpPr>
              <p:nvPr/>
            </p:nvSpPr>
            <p:spPr>
              <a:xfrm flipH="1">
                <a:off x="1476000" y="4627200"/>
                <a:ext cx="1025193" cy="1025194"/>
              </a:xfrm>
              <a:prstGeom prst="cube">
                <a:avLst>
                  <a:gd name="adj" fmla="val 25000"/>
                </a:avLst>
              </a:prstGeom>
              <a:grp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18" name="Cube 217"/>
              <p:cNvSpPr>
                <a:spLocks noChangeAspect="1"/>
              </p:cNvSpPr>
              <p:nvPr/>
            </p:nvSpPr>
            <p:spPr>
              <a:xfrm flipH="1">
                <a:off x="1728000" y="4876800"/>
                <a:ext cx="1026000" cy="1042414"/>
              </a:xfrm>
              <a:prstGeom prst="cube">
                <a:avLst>
                  <a:gd name="adj" fmla="val 25000"/>
                </a:avLst>
              </a:prstGeom>
              <a:grp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20" name="Group 360"/>
          <p:cNvGrpSpPr>
            <a:grpSpLocks noChangeAspect="1"/>
          </p:cNvGrpSpPr>
          <p:nvPr/>
        </p:nvGrpSpPr>
        <p:grpSpPr>
          <a:xfrm>
            <a:off x="953999" y="1541999"/>
            <a:ext cx="4842002" cy="3318004"/>
            <a:chOff x="728275" y="3198049"/>
            <a:chExt cx="2891073" cy="1986592"/>
          </a:xfrm>
        </p:grpSpPr>
        <p:cxnSp>
          <p:nvCxnSpPr>
            <p:cNvPr id="134" name="Straight Connector 133"/>
            <p:cNvCxnSpPr/>
            <p:nvPr/>
          </p:nvCxnSpPr>
          <p:spPr>
            <a:xfrm>
              <a:off x="3017489" y="3198049"/>
              <a:ext cx="601859" cy="603521"/>
            </a:xfrm>
            <a:prstGeom prst="line">
              <a:avLst/>
            </a:prstGeom>
            <a:ln w="50800" cap="rnd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17"/>
            <p:cNvGrpSpPr/>
            <p:nvPr/>
          </p:nvGrpSpPr>
          <p:grpSpPr>
            <a:xfrm>
              <a:off x="728275" y="3201642"/>
              <a:ext cx="2884914" cy="1982999"/>
              <a:chOff x="896057" y="3201642"/>
              <a:chExt cx="2884914" cy="1982999"/>
            </a:xfrm>
          </p:grpSpPr>
          <p:cxnSp>
            <p:nvCxnSpPr>
              <p:cNvPr id="137" name="Straight Connector 136"/>
              <p:cNvCxnSpPr/>
              <p:nvPr/>
            </p:nvCxnSpPr>
            <p:spPr>
              <a:xfrm flipH="1">
                <a:off x="896057" y="3201642"/>
                <a:ext cx="0" cy="1336367"/>
              </a:xfrm>
              <a:prstGeom prst="line">
                <a:avLst/>
              </a:prstGeom>
              <a:ln w="50800" cap="rnd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>
                <a:cxnSpLocks/>
              </p:cNvCxnSpPr>
              <p:nvPr/>
            </p:nvCxnSpPr>
            <p:spPr>
              <a:xfrm rot="21360000">
                <a:off x="928300" y="4534417"/>
                <a:ext cx="558869" cy="646629"/>
              </a:xfrm>
              <a:prstGeom prst="line">
                <a:avLst/>
              </a:prstGeom>
              <a:ln w="50800" cap="rnd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1508664" y="3823126"/>
                <a:ext cx="0" cy="1336368"/>
              </a:xfrm>
              <a:prstGeom prst="line">
                <a:avLst/>
              </a:prstGeom>
              <a:ln w="50800" cap="rnd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1508664" y="3805163"/>
                <a:ext cx="2256970" cy="0"/>
              </a:xfrm>
              <a:prstGeom prst="line">
                <a:avLst/>
              </a:prstGeom>
              <a:ln w="50800" cap="rnd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3780753" y="3826717"/>
                <a:ext cx="0" cy="1336368"/>
              </a:xfrm>
              <a:prstGeom prst="line">
                <a:avLst/>
              </a:prstGeom>
              <a:ln w="50800" cap="rnd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1524000" y="5184641"/>
                <a:ext cx="2256971" cy="0"/>
              </a:xfrm>
              <a:prstGeom prst="line">
                <a:avLst/>
              </a:prstGeom>
              <a:ln w="50800" cap="rnd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906805" y="3201642"/>
                <a:ext cx="2278466" cy="0"/>
              </a:xfrm>
              <a:prstGeom prst="line">
                <a:avLst/>
              </a:prstGeom>
              <a:ln w="50800" cap="rnd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6" name="Straight Connector 135"/>
            <p:cNvCxnSpPr/>
            <p:nvPr/>
          </p:nvCxnSpPr>
          <p:spPr>
            <a:xfrm rot="21540000">
              <a:off x="738837" y="3198239"/>
              <a:ext cx="601859" cy="603521"/>
            </a:xfrm>
            <a:prstGeom prst="line">
              <a:avLst/>
            </a:prstGeom>
            <a:ln w="50800" cap="rnd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Box 104"/>
          <p:cNvSpPr txBox="1"/>
          <p:nvPr/>
        </p:nvSpPr>
        <p:spPr>
          <a:xfrm>
            <a:off x="5334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Sylfaen" pitchFamily="18" charset="0"/>
              </a:rPr>
              <a:t>Հաշվենք</a:t>
            </a:r>
            <a:r>
              <a:rPr lang="en-US" sz="32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Sylfaen" pitchFamily="18" charset="0"/>
              </a:rPr>
              <a:t>խորանարդների</a:t>
            </a:r>
            <a:r>
              <a:rPr lang="en-US" sz="32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Sylfaen" pitchFamily="18" charset="0"/>
              </a:rPr>
              <a:t>քանակը</a:t>
            </a:r>
            <a:r>
              <a:rPr lang="en-CA" sz="3200" b="1" dirty="0" smtClean="0">
                <a:solidFill>
                  <a:srgbClr val="002060"/>
                </a:solidFill>
                <a:latin typeface="Sylfaen" pitchFamily="18" charset="0"/>
              </a:rPr>
              <a:t>.</a:t>
            </a:r>
            <a:endParaRPr lang="en-CA" sz="3200" b="1" dirty="0">
              <a:solidFill>
                <a:srgbClr val="002060"/>
              </a:solidFill>
              <a:latin typeface="Sylfae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52000" y="381600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CA" sz="2800" b="1" dirty="0" smtClean="0">
                <a:ln>
                  <a:solidFill>
                    <a:srgbClr val="FF3399"/>
                  </a:solidFill>
                </a:ln>
                <a:solidFill>
                  <a:srgbClr val="3BCCFF"/>
                </a:solidFill>
                <a:latin typeface="Arial Black" pitchFamily="34" charset="0"/>
              </a:rPr>
              <a:t>  </a:t>
            </a:r>
            <a:r>
              <a:rPr lang="en-CA" sz="4800" b="1" dirty="0" smtClean="0">
                <a:ln>
                  <a:solidFill>
                    <a:srgbClr val="FF3399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1</a:t>
            </a:r>
            <a:endParaRPr lang="en-CA" sz="5400" b="1" dirty="0">
              <a:ln>
                <a:solidFill>
                  <a:srgbClr val="FF3399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04000" y="40680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CA" sz="2800" b="1" dirty="0" smtClean="0">
                <a:solidFill>
                  <a:srgbClr val="A347FF"/>
                </a:solidFill>
                <a:latin typeface="Arial Black" pitchFamily="34" charset="0"/>
              </a:rPr>
              <a:t>  </a:t>
            </a:r>
            <a:r>
              <a:rPr lang="en-CA" sz="4800" b="1" dirty="0" smtClean="0">
                <a:ln>
                  <a:solidFill>
                    <a:srgbClr val="FF3399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2</a:t>
            </a:r>
            <a:endParaRPr lang="en-CA" sz="4800" b="1" dirty="0">
              <a:ln>
                <a:solidFill>
                  <a:srgbClr val="FF3399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838200" y="43920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CA" sz="2800" b="1" dirty="0" smtClean="0">
                <a:ln>
                  <a:solidFill>
                    <a:srgbClr val="FF3399"/>
                  </a:solidFill>
                </a:ln>
                <a:solidFill>
                  <a:srgbClr val="3BCCFF"/>
                </a:solidFill>
                <a:latin typeface="Arial Black" pitchFamily="34" charset="0"/>
              </a:rPr>
              <a:t>  </a:t>
            </a:r>
            <a:r>
              <a:rPr lang="en-CA" sz="4800" b="1" dirty="0" smtClean="0">
                <a:ln>
                  <a:solidFill>
                    <a:srgbClr val="FF3399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3</a:t>
            </a:r>
            <a:endParaRPr lang="en-CA" sz="5400" b="1" dirty="0">
              <a:ln>
                <a:solidFill>
                  <a:srgbClr val="FF3399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219200" y="46800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CA" sz="4800" b="1" dirty="0" smtClean="0">
                <a:ln>
                  <a:solidFill>
                    <a:srgbClr val="FF3399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4</a:t>
            </a:r>
            <a:endParaRPr lang="en-CA" sz="4800" b="1" dirty="0">
              <a:ln>
                <a:solidFill>
                  <a:srgbClr val="FF3399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7" name="Picture 2" descr="H:\parallelopiped\0_8738a_e57162f3_M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8200" y="4178300"/>
            <a:ext cx="695325" cy="927100"/>
          </a:xfrm>
          <a:prstGeom prst="rect">
            <a:avLst/>
          </a:prstGeom>
          <a:noFill/>
        </p:spPr>
      </p:pic>
      <p:pic>
        <p:nvPicPr>
          <p:cNvPr id="109" name="Picture 6" descr="C:\Users\naira\Desktop\parallelopiped\0_8738b_ba52a86d_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4800600"/>
            <a:ext cx="645968" cy="997284"/>
          </a:xfrm>
          <a:prstGeom prst="rect">
            <a:avLst/>
          </a:prstGeom>
          <a:noFill/>
        </p:spPr>
      </p:pic>
      <p:sp>
        <p:nvSpPr>
          <p:cNvPr id="111" name="TextBox 110"/>
          <p:cNvSpPr txBox="1"/>
          <p:nvPr/>
        </p:nvSpPr>
        <p:spPr>
          <a:xfrm>
            <a:off x="5410200" y="1378803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CA" sz="4800" b="1" dirty="0" smtClean="0">
                <a:solidFill>
                  <a:srgbClr val="FF3F9F"/>
                </a:solidFill>
                <a:latin typeface="Arial Black" pitchFamily="34" charset="0"/>
              </a:rPr>
              <a:t>4</a:t>
            </a:r>
            <a:endParaRPr lang="en-CA" sz="4800" b="1" dirty="0">
              <a:solidFill>
                <a:srgbClr val="FF3F9F"/>
              </a:solidFill>
              <a:latin typeface="Arial Black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172200" y="13716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CA" sz="4800" b="1" dirty="0" smtClean="0">
                <a:solidFill>
                  <a:srgbClr val="FF3F9F"/>
                </a:solidFill>
                <a:latin typeface="Arial Black" pitchFamily="34" charset="0"/>
              </a:rPr>
              <a:t>5</a:t>
            </a:r>
            <a:endParaRPr lang="en-CA" sz="4800" b="1" dirty="0">
              <a:solidFill>
                <a:srgbClr val="FF3F9F"/>
              </a:solidFill>
              <a:latin typeface="Arial Black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791200" y="1270337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CA" sz="6000" b="1" dirty="0" smtClean="0">
                <a:solidFill>
                  <a:srgbClr val="FF3F9F"/>
                </a:solidFill>
                <a:latin typeface="Sylfaen"/>
              </a:rPr>
              <a:t>•</a:t>
            </a:r>
            <a:endParaRPr lang="en-CA" sz="6000" b="1" dirty="0">
              <a:solidFill>
                <a:srgbClr val="FF3F9F"/>
              </a:solidFill>
              <a:latin typeface="Arial Black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934200" y="1378803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CA" sz="4800" b="1" dirty="0" smtClean="0">
                <a:solidFill>
                  <a:srgbClr val="FF3F9F"/>
                </a:solidFill>
                <a:latin typeface="Arial Black" pitchFamily="34" charset="0"/>
              </a:rPr>
              <a:t>3</a:t>
            </a:r>
            <a:endParaRPr lang="en-CA" sz="4800" b="1" dirty="0">
              <a:solidFill>
                <a:srgbClr val="FF3F9F"/>
              </a:solidFill>
              <a:latin typeface="Arial Black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553200" y="1270337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CA" sz="6000" b="1" dirty="0" smtClean="0">
                <a:solidFill>
                  <a:srgbClr val="FF3F9F"/>
                </a:solidFill>
                <a:latin typeface="Sylfaen"/>
              </a:rPr>
              <a:t>•</a:t>
            </a:r>
            <a:endParaRPr lang="en-CA" sz="6000" b="1" dirty="0">
              <a:solidFill>
                <a:srgbClr val="FF3F9F"/>
              </a:solidFill>
              <a:latin typeface="Arial Black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391400" y="1219200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ru-RU" sz="6000" b="1" dirty="0" smtClean="0">
                <a:ln>
                  <a:solidFill>
                    <a:srgbClr val="FF3F9F"/>
                  </a:solidFill>
                </a:ln>
                <a:solidFill>
                  <a:srgbClr val="FF3F9F"/>
                </a:solidFill>
                <a:latin typeface="Sylfaen"/>
              </a:rPr>
              <a:t>=</a:t>
            </a:r>
            <a:endParaRPr lang="en-CA" sz="6000" b="1" dirty="0">
              <a:ln>
                <a:solidFill>
                  <a:srgbClr val="FF3F9F"/>
                </a:solidFill>
              </a:ln>
              <a:solidFill>
                <a:srgbClr val="FF3F9F"/>
              </a:solidFill>
              <a:latin typeface="Arial Black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848600" y="137880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dirty="0" smtClean="0">
                <a:solidFill>
                  <a:srgbClr val="FF3F9F"/>
                </a:solidFill>
                <a:latin typeface="Arial Black" pitchFamily="34" charset="0"/>
              </a:rPr>
              <a:t>60</a:t>
            </a:r>
            <a:endParaRPr lang="en-CA" sz="4800" b="1" dirty="0">
              <a:solidFill>
                <a:srgbClr val="FF3F9F"/>
              </a:solidFill>
              <a:latin typeface="Arial Black" pitchFamily="34" charset="0"/>
            </a:endParaRPr>
          </a:p>
        </p:txBody>
      </p:sp>
      <p:pic>
        <p:nvPicPr>
          <p:cNvPr id="131" name="Picture 10" descr="C:\Users\naira\Desktop\parallelopiped\0_87389_34da2f25_M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3600" y="3243942"/>
            <a:ext cx="609600" cy="947058"/>
          </a:xfrm>
          <a:prstGeom prst="rect">
            <a:avLst/>
          </a:prstGeom>
          <a:noFill/>
        </p:spPr>
      </p:pic>
      <p:sp>
        <p:nvSpPr>
          <p:cNvPr id="132" name="TextBox 131"/>
          <p:cNvSpPr txBox="1"/>
          <p:nvPr/>
        </p:nvSpPr>
        <p:spPr>
          <a:xfrm>
            <a:off x="533400" y="57150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Sylfaen" pitchFamily="18" charset="0"/>
              </a:rPr>
              <a:t>Այս</a:t>
            </a:r>
            <a:r>
              <a:rPr lang="en-US" sz="28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Sylfaen" pitchFamily="18" charset="0"/>
              </a:rPr>
              <a:t>ուղղանկյունանիստի</a:t>
            </a:r>
            <a:r>
              <a:rPr lang="en-US" sz="28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Sylfaen" pitchFamily="18" charset="0"/>
              </a:rPr>
              <a:t>ծավալը</a:t>
            </a:r>
            <a:endParaRPr lang="en-US" sz="2800" b="1" dirty="0" smtClean="0">
              <a:solidFill>
                <a:srgbClr val="002060"/>
              </a:solidFill>
              <a:latin typeface="Sylfae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Sylfaen" pitchFamily="18" charset="0"/>
              </a:rPr>
              <a:t> </a:t>
            </a:r>
            <a:r>
              <a:rPr lang="en-US" sz="2800" b="1" i="1" dirty="0" smtClean="0">
                <a:ln>
                  <a:solidFill>
                    <a:srgbClr val="8E008E"/>
                  </a:solidFill>
                </a:ln>
                <a:solidFill>
                  <a:srgbClr val="FF158A"/>
                </a:solidFill>
                <a:latin typeface="Sylfaen" pitchFamily="18" charset="0"/>
              </a:rPr>
              <a:t>60  </a:t>
            </a:r>
            <a:r>
              <a:rPr lang="en-US" sz="2800" b="1" i="1" dirty="0" err="1" smtClean="0">
                <a:ln>
                  <a:solidFill>
                    <a:srgbClr val="8E008E"/>
                  </a:solidFill>
                </a:ln>
                <a:solidFill>
                  <a:srgbClr val="FF158A"/>
                </a:solidFill>
                <a:latin typeface="Sylfaen" pitchFamily="18" charset="0"/>
              </a:rPr>
              <a:t>խորանարդ</a:t>
            </a:r>
            <a:r>
              <a:rPr lang="en-US" sz="2800" b="1" i="1" dirty="0" smtClean="0">
                <a:ln>
                  <a:solidFill>
                    <a:srgbClr val="8E008E"/>
                  </a:solidFill>
                </a:ln>
                <a:solidFill>
                  <a:srgbClr val="FF158A"/>
                </a:solidFill>
                <a:latin typeface="Sylfaen" pitchFamily="18" charset="0"/>
              </a:rPr>
              <a:t>   </a:t>
            </a:r>
            <a:r>
              <a:rPr lang="en-US" sz="2800" b="1" i="1" dirty="0" err="1" smtClean="0">
                <a:ln>
                  <a:solidFill>
                    <a:srgbClr val="8E008E"/>
                  </a:solidFill>
                </a:ln>
                <a:solidFill>
                  <a:srgbClr val="FF158A"/>
                </a:solidFill>
                <a:latin typeface="Sylfaen" pitchFamily="18" charset="0"/>
              </a:rPr>
              <a:t>միավոր</a:t>
            </a:r>
            <a:r>
              <a:rPr lang="en-US" sz="2800" b="1" i="1" dirty="0" smtClean="0">
                <a:ln>
                  <a:solidFill>
                    <a:srgbClr val="8E008E"/>
                  </a:solidFill>
                </a:ln>
                <a:solidFill>
                  <a:srgbClr val="FF158A"/>
                </a:solidFill>
                <a:latin typeface="Sylfaen" pitchFamily="18" charset="0"/>
              </a:rPr>
              <a:t>  է:</a:t>
            </a:r>
            <a:endParaRPr lang="en-CA" sz="2800" b="1" i="1" dirty="0">
              <a:ln>
                <a:solidFill>
                  <a:srgbClr val="8E008E"/>
                </a:solidFill>
              </a:ln>
              <a:solidFill>
                <a:srgbClr val="FF158A"/>
              </a:solidFill>
              <a:latin typeface="Sylfaen" pitchFamily="18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72000" y="72000"/>
            <a:ext cx="9000000" cy="6732000"/>
          </a:xfrm>
          <a:prstGeom prst="rect">
            <a:avLst/>
          </a:prstGeom>
          <a:noFill/>
          <a:ln w="38100" cap="rnd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2" name="Slide Number Placeholder 121"/>
          <p:cNvSpPr>
            <a:spLocks noGrp="1"/>
          </p:cNvSpPr>
          <p:nvPr>
            <p:ph type="sldNum" sz="quarter" idx="12"/>
          </p:nvPr>
        </p:nvSpPr>
        <p:spPr>
          <a:xfrm>
            <a:off x="84582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z="1400" smtClean="0">
                <a:solidFill>
                  <a:schemeClr val="tx1"/>
                </a:solidFill>
              </a:rPr>
              <a:pPr/>
              <a:t>13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000"/>
                            </p:stCondLst>
                            <p:childTnLst>
                              <p:par>
                                <p:cTn id="214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000"/>
                            </p:stCondLst>
                            <p:childTnLst>
                              <p:par>
                                <p:cTn id="2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000"/>
                            </p:stCondLst>
                            <p:childTnLst>
                              <p:par>
                                <p:cTn id="246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500"/>
                            </p:stCondLst>
                            <p:childTnLst>
                              <p:par>
                                <p:cTn id="251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500"/>
                            </p:stCondLst>
                            <p:childTnLst>
                              <p:par>
                                <p:cTn id="262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/>
      <p:bldP spid="208" grpId="0" animBg="1"/>
      <p:bldP spid="209" grpId="0" animBg="1"/>
      <p:bldP spid="210" grpId="0" animBg="1"/>
      <p:bldP spid="105" grpId="0"/>
      <p:bldP spid="112" grpId="0"/>
      <p:bldP spid="112" grpId="1"/>
      <p:bldP spid="114" grpId="0"/>
      <p:bldP spid="114" grpId="1"/>
      <p:bldP spid="115" grpId="0"/>
      <p:bldP spid="115" grpId="1"/>
      <p:bldP spid="116" grpId="0"/>
      <p:bldP spid="116" grpId="1"/>
      <p:bldP spid="111" grpId="0"/>
      <p:bldP spid="117" grpId="0"/>
      <p:bldP spid="118" grpId="0"/>
      <p:bldP spid="119" grpId="0"/>
      <p:bldP spid="120" grpId="0"/>
      <p:bldP spid="121" grpId="0"/>
      <p:bldP spid="130" grpId="0"/>
      <p:bldP spid="1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9144000" cy="6781800"/>
            <a:chOff x="0" y="389658"/>
            <a:chExt cx="9144000" cy="6935934"/>
          </a:xfrm>
        </p:grpSpPr>
        <p:pic>
          <p:nvPicPr>
            <p:cNvPr id="1026" name="Picture 2" descr="C:\Users\naira\Desktop\dektember\fotolia_71211879-1.jpg"/>
            <p:cNvPicPr>
              <a:picLocks noChangeAspect="1" noChangeArrowheads="1"/>
            </p:cNvPicPr>
            <p:nvPr/>
          </p:nvPicPr>
          <p:blipFill>
            <a:blip r:embed="rId2" cstate="print"/>
            <a:srcRect t="15602"/>
            <a:stretch>
              <a:fillRect/>
            </a:stretch>
          </p:blipFill>
          <p:spPr bwMode="auto">
            <a:xfrm>
              <a:off x="0" y="389658"/>
              <a:ext cx="9144000" cy="4028209"/>
            </a:xfrm>
            <a:prstGeom prst="rect">
              <a:avLst/>
            </a:prstGeom>
            <a:noFill/>
          </p:spPr>
        </p:pic>
        <p:pic>
          <p:nvPicPr>
            <p:cNvPr id="3" name="Picture 2" descr="C:\Users\naira\Desktop\dektember\fotolia_71211879-1.jpg"/>
            <p:cNvPicPr>
              <a:picLocks noChangeAspect="1" noChangeArrowheads="1"/>
            </p:cNvPicPr>
            <p:nvPr/>
          </p:nvPicPr>
          <p:blipFill>
            <a:blip r:embed="rId2" cstate="print">
              <a:lum contrast="20000"/>
            </a:blip>
            <a:srcRect l="5833" t="74576" r="5000"/>
            <a:stretch>
              <a:fillRect/>
            </a:stretch>
          </p:blipFill>
          <p:spPr bwMode="auto">
            <a:xfrm>
              <a:off x="53788" y="5801592"/>
              <a:ext cx="8861612" cy="1524000"/>
            </a:xfrm>
            <a:prstGeom prst="rect">
              <a:avLst/>
            </a:prstGeom>
            <a:noFill/>
          </p:spPr>
        </p:pic>
        <p:pic>
          <p:nvPicPr>
            <p:cNvPr id="4" name="Picture 2" descr="C:\Users\naira\Desktop\dektember\fotolia_71211879-1.jpg"/>
            <p:cNvPicPr>
              <a:picLocks noChangeAspect="1" noChangeArrowheads="1"/>
            </p:cNvPicPr>
            <p:nvPr/>
          </p:nvPicPr>
          <p:blipFill>
            <a:blip r:embed="rId2" cstate="print"/>
            <a:srcRect l="7823" t="51112" r="7500" b="26666"/>
            <a:stretch>
              <a:fillRect/>
            </a:stretch>
          </p:blipFill>
          <p:spPr bwMode="auto">
            <a:xfrm>
              <a:off x="0" y="2337954"/>
              <a:ext cx="9144000" cy="2590801"/>
            </a:xfrm>
            <a:prstGeom prst="rect">
              <a:avLst/>
            </a:prstGeom>
            <a:noFill/>
          </p:spPr>
        </p:pic>
      </p:grpSp>
      <p:grpSp>
        <p:nvGrpSpPr>
          <p:cNvPr id="5" name="Group 25"/>
          <p:cNvGrpSpPr>
            <a:grpSpLocks noChangeAspect="1"/>
          </p:cNvGrpSpPr>
          <p:nvPr/>
        </p:nvGrpSpPr>
        <p:grpSpPr>
          <a:xfrm>
            <a:off x="533400" y="3810000"/>
            <a:ext cx="3352800" cy="2346960"/>
            <a:chOff x="609600" y="3810000"/>
            <a:chExt cx="3048000" cy="2133600"/>
          </a:xfrm>
          <a:solidFill>
            <a:srgbClr val="CBA9E5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3" name="Cube 12"/>
            <p:cNvSpPr>
              <a:spLocks/>
            </p:cNvSpPr>
            <p:nvPr/>
          </p:nvSpPr>
          <p:spPr>
            <a:xfrm flipH="1">
              <a:off x="609600" y="3810000"/>
              <a:ext cx="3048000" cy="2133600"/>
            </a:xfrm>
            <a:prstGeom prst="cube">
              <a:avLst>
                <a:gd name="adj" fmla="val 25000"/>
              </a:avLst>
            </a:prstGeom>
            <a:grpFill/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3124200" y="3810794"/>
              <a:ext cx="794" cy="1599406"/>
            </a:xfrm>
            <a:prstGeom prst="line">
              <a:avLst/>
            </a:prstGeom>
            <a:grpFill/>
            <a:ln w="31750">
              <a:solidFill>
                <a:srgbClr val="FF158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09600" y="5410200"/>
              <a:ext cx="2514600" cy="0"/>
            </a:xfrm>
            <a:prstGeom prst="line">
              <a:avLst/>
            </a:prstGeom>
            <a:grpFill/>
            <a:ln w="31750">
              <a:solidFill>
                <a:srgbClr val="FF158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124200" y="5410200"/>
              <a:ext cx="533400" cy="533400"/>
            </a:xfrm>
            <a:prstGeom prst="line">
              <a:avLst/>
            </a:prstGeom>
            <a:grpFill/>
            <a:ln w="31750">
              <a:solidFill>
                <a:srgbClr val="FF158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1219200" y="1232118"/>
            <a:ext cx="746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rgbClr val="002060"/>
                </a:solidFill>
                <a:latin typeface="Sylfaen" pitchFamily="18" charset="0"/>
              </a:rPr>
              <a:t>                   </a:t>
            </a:r>
            <a:r>
              <a:rPr lang="en-CA" sz="2800" dirty="0" err="1" smtClean="0">
                <a:solidFill>
                  <a:srgbClr val="002060"/>
                </a:solidFill>
                <a:latin typeface="Sylfaen" pitchFamily="18" charset="0"/>
              </a:rPr>
              <a:t>Ուղղանկյունանիստի</a:t>
            </a:r>
            <a:r>
              <a:rPr lang="en-CA" sz="2800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800" dirty="0" err="1" smtClean="0">
                <a:solidFill>
                  <a:srgbClr val="002060"/>
                </a:solidFill>
                <a:latin typeface="Sylfaen" pitchFamily="18" charset="0"/>
              </a:rPr>
              <a:t>ծավալը</a:t>
            </a:r>
            <a:r>
              <a:rPr lang="en-CA" sz="2800" dirty="0" smtClean="0">
                <a:solidFill>
                  <a:srgbClr val="002060"/>
                </a:solidFill>
                <a:latin typeface="Sylfaen" pitchFamily="18" charset="0"/>
              </a:rPr>
              <a:t>    </a:t>
            </a:r>
            <a:r>
              <a:rPr lang="en-CA" sz="2800" dirty="0" err="1" smtClean="0">
                <a:solidFill>
                  <a:srgbClr val="002060"/>
                </a:solidFill>
                <a:latin typeface="Sylfaen" pitchFamily="18" charset="0"/>
              </a:rPr>
              <a:t>հավասար</a:t>
            </a:r>
            <a:r>
              <a:rPr lang="en-CA" sz="2800" dirty="0" smtClean="0">
                <a:solidFill>
                  <a:srgbClr val="002060"/>
                </a:solidFill>
                <a:latin typeface="Sylfaen" pitchFamily="18" charset="0"/>
              </a:rPr>
              <a:t>  է  </a:t>
            </a:r>
            <a:r>
              <a:rPr lang="en-CA" sz="2800" dirty="0" err="1" smtClean="0">
                <a:solidFill>
                  <a:srgbClr val="002060"/>
                </a:solidFill>
                <a:latin typeface="Sylfaen" pitchFamily="18" charset="0"/>
              </a:rPr>
              <a:t>նրա</a:t>
            </a:r>
            <a:r>
              <a:rPr lang="en-CA" sz="2800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800" dirty="0" err="1" smtClean="0">
                <a:solidFill>
                  <a:srgbClr val="002060"/>
                </a:solidFill>
                <a:latin typeface="Sylfaen" pitchFamily="18" charset="0"/>
              </a:rPr>
              <a:t>երեք</a:t>
            </a:r>
            <a:r>
              <a:rPr lang="en-CA" sz="2800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800" dirty="0" err="1" smtClean="0">
                <a:solidFill>
                  <a:srgbClr val="002060"/>
                </a:solidFill>
                <a:latin typeface="Sylfaen" pitchFamily="18" charset="0"/>
              </a:rPr>
              <a:t>չափումների</a:t>
            </a:r>
            <a:r>
              <a:rPr lang="en-CA" sz="2800" dirty="0" smtClean="0">
                <a:solidFill>
                  <a:srgbClr val="002060"/>
                </a:solidFill>
                <a:latin typeface="Sylfaen" pitchFamily="18" charset="0"/>
              </a:rPr>
              <a:t>՝  </a:t>
            </a:r>
            <a:r>
              <a:rPr lang="en-CA" sz="2800" b="1" i="1" dirty="0" err="1" smtClean="0">
                <a:ln>
                  <a:solidFill>
                    <a:srgbClr val="8E008E"/>
                  </a:solidFill>
                </a:ln>
                <a:solidFill>
                  <a:srgbClr val="FF158A"/>
                </a:solidFill>
                <a:latin typeface="Sylfaen" pitchFamily="18" charset="0"/>
              </a:rPr>
              <a:t>երկարության</a:t>
            </a:r>
            <a:r>
              <a:rPr lang="en-CA" sz="2800" b="1" i="1" dirty="0" smtClean="0">
                <a:ln>
                  <a:solidFill>
                    <a:srgbClr val="8E008E"/>
                  </a:solidFill>
                </a:ln>
                <a:solidFill>
                  <a:srgbClr val="FF158A"/>
                </a:solidFill>
                <a:latin typeface="Sylfaen" pitchFamily="18" charset="0"/>
              </a:rPr>
              <a:t>,  </a:t>
            </a:r>
            <a:r>
              <a:rPr lang="en-CA" sz="2800" b="1" i="1" dirty="0" err="1" smtClean="0">
                <a:ln>
                  <a:solidFill>
                    <a:srgbClr val="8E008E"/>
                  </a:solidFill>
                </a:ln>
                <a:solidFill>
                  <a:srgbClr val="FF158A"/>
                </a:solidFill>
                <a:latin typeface="Sylfaen" pitchFamily="18" charset="0"/>
              </a:rPr>
              <a:t>լայնության</a:t>
            </a:r>
            <a:r>
              <a:rPr lang="en-CA" sz="2800" b="1" i="1" dirty="0" smtClean="0">
                <a:ln>
                  <a:solidFill>
                    <a:srgbClr val="8E008E"/>
                  </a:solidFill>
                </a:ln>
                <a:solidFill>
                  <a:srgbClr val="FF158A"/>
                </a:solidFill>
                <a:latin typeface="Sylfaen" pitchFamily="18" charset="0"/>
              </a:rPr>
              <a:t>  և  </a:t>
            </a:r>
            <a:r>
              <a:rPr lang="en-CA" sz="2800" b="1" i="1" dirty="0" err="1" smtClean="0">
                <a:ln>
                  <a:solidFill>
                    <a:srgbClr val="8E008E"/>
                  </a:solidFill>
                </a:ln>
                <a:solidFill>
                  <a:srgbClr val="FF158A"/>
                </a:solidFill>
                <a:latin typeface="Sylfaen" pitchFamily="18" charset="0"/>
              </a:rPr>
              <a:t>բարձրության</a:t>
            </a:r>
            <a:endParaRPr lang="en-CA" sz="2800" b="1" i="1" dirty="0" smtClean="0">
              <a:ln>
                <a:solidFill>
                  <a:srgbClr val="8E008E"/>
                </a:solidFill>
              </a:ln>
              <a:solidFill>
                <a:srgbClr val="FF158A"/>
              </a:solidFill>
              <a:latin typeface="Sylfaen" pitchFamily="18" charset="0"/>
            </a:endParaRPr>
          </a:p>
          <a:p>
            <a:r>
              <a:rPr lang="en-CA" sz="2800" b="1" i="1" dirty="0" smtClean="0">
                <a:ln>
                  <a:solidFill>
                    <a:srgbClr val="8E008E"/>
                  </a:solidFill>
                </a:ln>
                <a:solidFill>
                  <a:srgbClr val="FF158A"/>
                </a:solidFill>
                <a:latin typeface="Sylfaen" pitchFamily="18" charset="0"/>
              </a:rPr>
              <a:t>                         </a:t>
            </a:r>
            <a:r>
              <a:rPr lang="en-CA" sz="2800" b="1" i="1" dirty="0" err="1" smtClean="0">
                <a:solidFill>
                  <a:srgbClr val="002060"/>
                </a:solidFill>
                <a:latin typeface="Sylfaen" pitchFamily="18" charset="0"/>
              </a:rPr>
              <a:t>արտադրյալին</a:t>
            </a:r>
            <a:r>
              <a:rPr lang="en-CA" sz="2800" b="1" i="1" dirty="0" smtClean="0">
                <a:solidFill>
                  <a:srgbClr val="002060"/>
                </a:solidFill>
                <a:latin typeface="Sylfaen" pitchFamily="18" charset="0"/>
              </a:rPr>
              <a:t>:</a:t>
            </a:r>
            <a:endParaRPr lang="en-CA" sz="2800" b="1" i="1" dirty="0">
              <a:solidFill>
                <a:srgbClr val="002060"/>
              </a:solidFill>
              <a:latin typeface="Sylfae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3600" y="6003125"/>
            <a:ext cx="537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smtClean="0">
                <a:solidFill>
                  <a:sysClr val="windowText" lastClr="000000"/>
                </a:solidFill>
                <a:latin typeface="Sylfaen" pitchFamily="18" charset="0"/>
              </a:rPr>
              <a:t>a</a:t>
            </a:r>
            <a:endParaRPr lang="en-CA" sz="4000" b="1" dirty="0">
              <a:solidFill>
                <a:sysClr val="windowText" lastClr="000000"/>
              </a:solidFill>
              <a:latin typeface="Sylfae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5667845"/>
            <a:ext cx="586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smtClean="0">
                <a:solidFill>
                  <a:sysClr val="windowText" lastClr="000000"/>
                </a:solidFill>
                <a:latin typeface="Sylfaen" pitchFamily="18" charset="0"/>
              </a:rPr>
              <a:t>b</a:t>
            </a:r>
            <a:endParaRPr lang="en-CA" sz="4000" b="1" dirty="0">
              <a:solidFill>
                <a:sysClr val="windowText" lastClr="000000"/>
              </a:solidFill>
              <a:latin typeface="Sylfae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5840" y="4770120"/>
            <a:ext cx="67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smtClean="0">
                <a:solidFill>
                  <a:sysClr val="windowText" lastClr="000000"/>
                </a:solidFill>
                <a:latin typeface="Sylfaen" pitchFamily="18" charset="0"/>
              </a:rPr>
              <a:t> </a:t>
            </a:r>
            <a:r>
              <a:rPr lang="en-US" sz="4000" b="1" dirty="0" smtClean="0">
                <a:solidFill>
                  <a:sysClr val="windowText" lastClr="000000"/>
                </a:solidFill>
                <a:latin typeface="Sylfaen" pitchFamily="18" charset="0"/>
              </a:rPr>
              <a:t>c</a:t>
            </a:r>
            <a:r>
              <a:rPr lang="en-US" sz="4000" b="1" dirty="0" smtClean="0">
                <a:solidFill>
                  <a:srgbClr val="002060"/>
                </a:solidFill>
                <a:latin typeface="Sylfaen" pitchFamily="18" charset="0"/>
              </a:rPr>
              <a:t>           </a:t>
            </a:r>
            <a:endParaRPr lang="en-CA" sz="4000" b="1" dirty="0">
              <a:solidFill>
                <a:srgbClr val="002060"/>
              </a:solidFill>
              <a:latin typeface="Sylfae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00600" y="3632537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 b="1" dirty="0" smtClean="0">
                <a:ln>
                  <a:solidFill>
                    <a:schemeClr val="tx1"/>
                  </a:solidFill>
                </a:ln>
                <a:solidFill>
                  <a:srgbClr val="FF158A"/>
                </a:solidFill>
                <a:latin typeface="Sylfaen" pitchFamily="18" charset="0"/>
              </a:rPr>
              <a:t>V = a </a:t>
            </a:r>
            <a:r>
              <a:rPr lang="en-CA" sz="6000" b="1" dirty="0" smtClean="0">
                <a:ln>
                  <a:solidFill>
                    <a:schemeClr val="tx1"/>
                  </a:solidFill>
                </a:ln>
                <a:solidFill>
                  <a:srgbClr val="FF158A"/>
                </a:solidFill>
                <a:latin typeface="Sylfaen"/>
              </a:rPr>
              <a:t>• </a:t>
            </a:r>
            <a:r>
              <a:rPr lang="en-CA" sz="6000" b="1" dirty="0" smtClean="0">
                <a:ln>
                  <a:solidFill>
                    <a:schemeClr val="tx1"/>
                  </a:solidFill>
                </a:ln>
                <a:solidFill>
                  <a:srgbClr val="FF158A"/>
                </a:solidFill>
                <a:latin typeface="Sylfaen" pitchFamily="18" charset="0"/>
              </a:rPr>
              <a:t>b </a:t>
            </a:r>
            <a:r>
              <a:rPr lang="en-CA" sz="6000" b="1" dirty="0" smtClean="0">
                <a:ln>
                  <a:solidFill>
                    <a:schemeClr val="tx1"/>
                  </a:solidFill>
                </a:ln>
                <a:solidFill>
                  <a:srgbClr val="FF158A"/>
                </a:solidFill>
                <a:latin typeface="Sylfaen"/>
              </a:rPr>
              <a:t>• c</a:t>
            </a:r>
            <a:endParaRPr lang="en-CA" sz="6000" b="1" dirty="0">
              <a:ln>
                <a:solidFill>
                  <a:schemeClr val="tx1"/>
                </a:solidFill>
              </a:ln>
              <a:solidFill>
                <a:srgbClr val="FF158A"/>
              </a:solidFill>
              <a:latin typeface="Sylfae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43400" y="4693384"/>
            <a:ext cx="4800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002060"/>
                </a:solidFill>
                <a:latin typeface="Sylfaen" pitchFamily="18" charset="0"/>
              </a:rPr>
              <a:t> </a:t>
            </a:r>
            <a:r>
              <a:rPr lang="en-CA" sz="2400" dirty="0" err="1" smtClean="0">
                <a:solidFill>
                  <a:srgbClr val="002060"/>
                </a:solidFill>
                <a:latin typeface="Sylfaen" pitchFamily="18" charset="0"/>
              </a:rPr>
              <a:t>Ընդ</a:t>
            </a:r>
            <a:r>
              <a:rPr lang="en-CA" sz="2400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400" dirty="0" err="1" smtClean="0">
                <a:solidFill>
                  <a:srgbClr val="002060"/>
                </a:solidFill>
                <a:latin typeface="Sylfaen" pitchFamily="18" charset="0"/>
              </a:rPr>
              <a:t>որում</a:t>
            </a:r>
            <a:r>
              <a:rPr lang="en-CA" sz="2400" dirty="0" smtClean="0">
                <a:solidFill>
                  <a:srgbClr val="002060"/>
                </a:solidFill>
                <a:latin typeface="Sylfaen" pitchFamily="18" charset="0"/>
              </a:rPr>
              <a:t>՝  </a:t>
            </a:r>
            <a:r>
              <a:rPr lang="en-CA" sz="2400" dirty="0" err="1" smtClean="0">
                <a:solidFill>
                  <a:srgbClr val="002060"/>
                </a:solidFill>
                <a:latin typeface="Sylfaen" pitchFamily="18" charset="0"/>
              </a:rPr>
              <a:t>երկարությունը</a:t>
            </a:r>
            <a:r>
              <a:rPr lang="en-CA" sz="2400" dirty="0" smtClean="0">
                <a:solidFill>
                  <a:srgbClr val="002060"/>
                </a:solidFill>
                <a:latin typeface="Sylfaen" pitchFamily="18" charset="0"/>
              </a:rPr>
              <a:t>,  </a:t>
            </a:r>
            <a:r>
              <a:rPr lang="en-CA" sz="2400" dirty="0" err="1" smtClean="0">
                <a:solidFill>
                  <a:srgbClr val="002060"/>
                </a:solidFill>
                <a:latin typeface="Sylfaen" pitchFamily="18" charset="0"/>
              </a:rPr>
              <a:t>լայնությունը</a:t>
            </a:r>
            <a:r>
              <a:rPr lang="en-CA" sz="2400" dirty="0" smtClean="0">
                <a:solidFill>
                  <a:srgbClr val="002060"/>
                </a:solidFill>
                <a:latin typeface="Sylfaen" pitchFamily="18" charset="0"/>
              </a:rPr>
              <a:t>  և  </a:t>
            </a:r>
            <a:r>
              <a:rPr lang="en-CA" sz="2400" dirty="0" err="1" smtClean="0">
                <a:solidFill>
                  <a:srgbClr val="002060"/>
                </a:solidFill>
                <a:latin typeface="Sylfaen" pitchFamily="18" charset="0"/>
              </a:rPr>
              <a:t>բարձրությունն</a:t>
            </a:r>
            <a:r>
              <a:rPr lang="en-CA" sz="2400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400" dirty="0" err="1" smtClean="0">
                <a:solidFill>
                  <a:srgbClr val="002060"/>
                </a:solidFill>
                <a:latin typeface="Sylfaen" pitchFamily="18" charset="0"/>
              </a:rPr>
              <a:t>արտահայտվում</a:t>
            </a:r>
            <a:r>
              <a:rPr lang="en-CA" sz="2400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400" dirty="0" err="1" smtClean="0">
                <a:solidFill>
                  <a:srgbClr val="002060"/>
                </a:solidFill>
                <a:latin typeface="Sylfaen" pitchFamily="18" charset="0"/>
              </a:rPr>
              <a:t>են</a:t>
            </a:r>
            <a:r>
              <a:rPr lang="en-CA" sz="2400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400" b="1" i="1" u="heavy" dirty="0" err="1" smtClean="0">
                <a:solidFill>
                  <a:srgbClr val="002060"/>
                </a:solidFill>
                <a:uFill>
                  <a:solidFill>
                    <a:srgbClr val="EE0077"/>
                  </a:solidFill>
                </a:uFill>
                <a:latin typeface="Sylfaen" pitchFamily="18" charset="0"/>
              </a:rPr>
              <a:t>միևնույն</a:t>
            </a:r>
            <a:r>
              <a:rPr lang="en-CA" sz="2400" b="1" i="1" u="heavy" dirty="0" smtClean="0">
                <a:solidFill>
                  <a:srgbClr val="002060"/>
                </a:solidFill>
                <a:uFill>
                  <a:solidFill>
                    <a:srgbClr val="EE0077"/>
                  </a:solidFill>
                </a:uFill>
                <a:latin typeface="Sylfaen" pitchFamily="18" charset="0"/>
              </a:rPr>
              <a:t>  </a:t>
            </a:r>
            <a:r>
              <a:rPr lang="en-CA" sz="2400" b="1" i="1" u="heavy" dirty="0" err="1" smtClean="0">
                <a:solidFill>
                  <a:srgbClr val="002060"/>
                </a:solidFill>
                <a:uFill>
                  <a:solidFill>
                    <a:srgbClr val="EE0077"/>
                  </a:solidFill>
                </a:uFill>
                <a:latin typeface="Sylfaen" pitchFamily="18" charset="0"/>
              </a:rPr>
              <a:t>չափման</a:t>
            </a:r>
            <a:r>
              <a:rPr lang="en-CA" sz="2400" b="1" i="1" u="heavy" dirty="0" smtClean="0">
                <a:solidFill>
                  <a:srgbClr val="002060"/>
                </a:solidFill>
                <a:uFill>
                  <a:solidFill>
                    <a:srgbClr val="EE0077"/>
                  </a:solidFill>
                </a:uFill>
                <a:latin typeface="Sylfaen" pitchFamily="18" charset="0"/>
              </a:rPr>
              <a:t>  </a:t>
            </a:r>
            <a:r>
              <a:rPr lang="en-CA" sz="2400" b="1" i="1" u="heavy" dirty="0" err="1" smtClean="0">
                <a:solidFill>
                  <a:srgbClr val="002060"/>
                </a:solidFill>
                <a:uFill>
                  <a:solidFill>
                    <a:srgbClr val="EE0077"/>
                  </a:solidFill>
                </a:uFill>
                <a:latin typeface="Sylfaen" pitchFamily="18" charset="0"/>
              </a:rPr>
              <a:t>միավորով</a:t>
            </a:r>
            <a:r>
              <a:rPr lang="en-CA" sz="2400" b="1" i="1" u="heavy" dirty="0" smtClean="0">
                <a:solidFill>
                  <a:srgbClr val="002060"/>
                </a:solidFill>
                <a:uFill>
                  <a:solidFill>
                    <a:srgbClr val="EE0077"/>
                  </a:solidFill>
                </a:uFill>
                <a:latin typeface="Sylfaen" pitchFamily="18" charset="0"/>
              </a:rPr>
              <a:t>:  </a:t>
            </a:r>
            <a:endParaRPr lang="en-CA" sz="2400" b="1" i="1" u="heavy" dirty="0">
              <a:ln>
                <a:solidFill>
                  <a:srgbClr val="8E008E"/>
                </a:solidFill>
              </a:ln>
              <a:solidFill>
                <a:srgbClr val="FF158A"/>
              </a:solidFill>
              <a:uFill>
                <a:solidFill>
                  <a:srgbClr val="EE0077"/>
                </a:solidFill>
              </a:uFill>
              <a:latin typeface="Sylfae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91400" y="381000"/>
            <a:ext cx="8495400" cy="2819400"/>
            <a:chOff x="191400" y="228600"/>
            <a:chExt cx="8495400" cy="2819400"/>
          </a:xfrm>
        </p:grpSpPr>
        <p:sp>
          <p:nvSpPr>
            <p:cNvPr id="29" name="Rectangle 28"/>
            <p:cNvSpPr/>
            <p:nvPr/>
          </p:nvSpPr>
          <p:spPr>
            <a:xfrm>
              <a:off x="1143000" y="838201"/>
              <a:ext cx="7543800" cy="2209799"/>
            </a:xfrm>
            <a:prstGeom prst="rect">
              <a:avLst/>
            </a:prstGeom>
            <a:noFill/>
            <a:ln w="98425">
              <a:solidFill>
                <a:srgbClr val="008DF6"/>
              </a:solidFill>
            </a:ln>
            <a:effectLst>
              <a:outerShdw blurRad="101600" dist="215900" dir="4200000" sx="105000" sy="105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>
              <a:bevelT w="152400"/>
              <a:extrusionClr>
                <a:schemeClr val="bg1"/>
              </a:extrusionClr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dirty="0" smtClean="0"/>
                <a:t>               </a:t>
              </a:r>
              <a:endParaRPr lang="en-CA" sz="2400" b="1" dirty="0">
                <a:solidFill>
                  <a:srgbClr val="0046AC"/>
                </a:solidFill>
              </a:endParaRPr>
            </a:p>
          </p:txBody>
        </p:sp>
        <p:grpSp>
          <p:nvGrpSpPr>
            <p:cNvPr id="24" name="Group 12"/>
            <p:cNvGrpSpPr/>
            <p:nvPr/>
          </p:nvGrpSpPr>
          <p:grpSpPr>
            <a:xfrm rot="5400000">
              <a:off x="895799" y="-475799"/>
              <a:ext cx="1219202" cy="2628000"/>
              <a:chOff x="228600" y="20402"/>
              <a:chExt cx="1341122" cy="3011251"/>
            </a:xfrm>
            <a:effectLst>
              <a:outerShdw blurRad="114300" dist="38100" dir="2700000" sx="101000" sy="101000" algn="tl" rotWithShape="0">
                <a:prstClr val="black">
                  <a:alpha val="66000"/>
                </a:prstClr>
              </a:outerShdw>
            </a:effectLst>
          </p:grpSpPr>
          <p:pic>
            <p:nvPicPr>
              <p:cNvPr id="26" name="Picture 25"/>
              <p:cNvPicPr preferRelativeResize="0">
                <a:picLocks noChangeArrowheads="1"/>
              </p:cNvPicPr>
              <p:nvPr/>
            </p:nvPicPr>
            <p:blipFill>
              <a:blip r:embed="rId3" cstate="print"/>
              <a:srcRect l="4054" r="6757"/>
              <a:stretch>
                <a:fillRect/>
              </a:stretch>
            </p:blipFill>
            <p:spPr bwMode="auto">
              <a:xfrm>
                <a:off x="228600" y="20402"/>
                <a:ext cx="1341120" cy="3011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39000"/>
                  </a:prstClr>
                </a:outerShdw>
              </a:effectLst>
            </p:spPr>
          </p:pic>
          <p:pic>
            <p:nvPicPr>
              <p:cNvPr id="28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054" t="28364" r="6757" b="56363"/>
              <a:stretch>
                <a:fillRect/>
              </a:stretch>
            </p:blipFill>
            <p:spPr bwMode="auto">
              <a:xfrm>
                <a:off x="228601" y="1287464"/>
                <a:ext cx="1341121" cy="620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38" name="TextBox 37"/>
          <p:cNvSpPr txBox="1"/>
          <p:nvPr/>
        </p:nvSpPr>
        <p:spPr>
          <a:xfrm>
            <a:off x="533400" y="762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  <a:latin typeface="Sylfaen" pitchFamily="18" charset="0"/>
              </a:rPr>
              <a:t>Այսպիսով</a:t>
            </a:r>
            <a:r>
              <a:rPr lang="en-CA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  <a:latin typeface="Sylfaen" pitchFamily="18" charset="0"/>
              </a:rPr>
              <a:t>՝</a:t>
            </a:r>
            <a:endParaRPr lang="en-CA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uFill>
                <a:solidFill>
                  <a:schemeClr val="tx1"/>
                </a:solidFill>
              </a:uFill>
              <a:latin typeface="Sylfaen" pitchFamily="18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sz="1400" smtClean="0">
                <a:solidFill>
                  <a:schemeClr val="tx1"/>
                </a:solidFill>
              </a:rPr>
              <a:pPr/>
              <a:t>14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5" grpId="0"/>
      <p:bldP spid="16" grpId="0"/>
      <p:bldP spid="17" grpId="0"/>
      <p:bldP spid="18" grpId="0"/>
      <p:bldP spid="2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00" y="72000"/>
            <a:ext cx="9000000" cy="6732000"/>
          </a:xfrm>
          <a:prstGeom prst="rect">
            <a:avLst/>
          </a:prstGeom>
          <a:noFill/>
          <a:ln w="38100" cap="rnd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TextBox 35"/>
          <p:cNvSpPr txBox="1"/>
          <p:nvPr/>
        </p:nvSpPr>
        <p:spPr>
          <a:xfrm>
            <a:off x="381000" y="228600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b="1" dirty="0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latin typeface="Sylfaen" pitchFamily="18" charset="0"/>
              </a:rPr>
              <a:t>    </a:t>
            </a:r>
            <a:r>
              <a:rPr lang="en-CA" sz="3000" b="1" dirty="0" err="1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latin typeface="Sylfaen" pitchFamily="18" charset="0"/>
              </a:rPr>
              <a:t>Ծավալի</a:t>
            </a:r>
            <a:r>
              <a:rPr lang="en-CA" sz="3000" b="1" dirty="0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latin typeface="Sylfaen" pitchFamily="18" charset="0"/>
              </a:rPr>
              <a:t>  </a:t>
            </a:r>
            <a:r>
              <a:rPr lang="en-CA" sz="3000" b="1" dirty="0" err="1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latin typeface="Sylfaen" pitchFamily="18" charset="0"/>
              </a:rPr>
              <a:t>որոշ</a:t>
            </a:r>
            <a:r>
              <a:rPr lang="en-CA" sz="3000" b="1" dirty="0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latin typeface="Sylfaen" pitchFamily="18" charset="0"/>
              </a:rPr>
              <a:t>  </a:t>
            </a:r>
            <a:r>
              <a:rPr lang="en-CA" sz="3000" b="1" dirty="0" err="1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latin typeface="Sylfaen" pitchFamily="18" charset="0"/>
              </a:rPr>
              <a:t>միավորներ</a:t>
            </a:r>
            <a:r>
              <a:rPr lang="en-CA" sz="3000" b="1" dirty="0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latin typeface="Sylfaen" pitchFamily="18" charset="0"/>
              </a:rPr>
              <a:t>  </a:t>
            </a:r>
            <a:r>
              <a:rPr lang="en-CA" sz="3000" b="1" dirty="0" err="1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latin typeface="Sylfaen" pitchFamily="18" charset="0"/>
              </a:rPr>
              <a:t>արտահայտենք</a:t>
            </a:r>
            <a:r>
              <a:rPr lang="en-CA" sz="3000" b="1" dirty="0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latin typeface="Sylfaen" pitchFamily="18" charset="0"/>
              </a:rPr>
              <a:t>  </a:t>
            </a:r>
            <a:r>
              <a:rPr lang="en-CA" sz="3000" b="1" dirty="0" err="1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latin typeface="Sylfaen" pitchFamily="18" charset="0"/>
              </a:rPr>
              <a:t>մյուսներով</a:t>
            </a:r>
            <a:r>
              <a:rPr lang="en-CA" sz="3000" b="1" dirty="0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latin typeface="Sylfaen" pitchFamily="18" charset="0"/>
              </a:rPr>
              <a:t>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600200" y="1560731"/>
            <a:ext cx="464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 pitchFamily="18" charset="0"/>
              </a:rPr>
              <a:t>= 1 </a:t>
            </a:r>
            <a:r>
              <a:rPr lang="en-CA" sz="4000" b="1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 pitchFamily="18" charset="0"/>
              </a:rPr>
              <a:t>սմ</a:t>
            </a:r>
            <a:r>
              <a:rPr lang="en-CA" sz="4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/>
              </a:rPr>
              <a:t> · 1 </a:t>
            </a:r>
            <a:r>
              <a:rPr lang="en-CA" sz="4000" b="1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/>
              </a:rPr>
              <a:t>սմ</a:t>
            </a:r>
            <a:r>
              <a:rPr lang="en-CA" sz="4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/>
              </a:rPr>
              <a:t> · 1 </a:t>
            </a:r>
            <a:r>
              <a:rPr lang="en-CA" sz="4000" b="1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/>
              </a:rPr>
              <a:t>սմ</a:t>
            </a:r>
            <a:r>
              <a:rPr lang="en-CA" sz="4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/>
              </a:rPr>
              <a:t> = </a:t>
            </a:r>
            <a:endParaRPr lang="en-CA" sz="28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81000" y="1524000"/>
            <a:ext cx="14734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b="1" i="1" dirty="0" smtClean="0">
                <a:ln>
                  <a:solidFill>
                    <a:schemeClr val="tx1"/>
                  </a:solidFill>
                </a:ln>
                <a:solidFill>
                  <a:srgbClr val="009E47"/>
                </a:solidFill>
                <a:latin typeface="Sylfaen" pitchFamily="18" charset="0"/>
              </a:rPr>
              <a:t>1 սմ</a:t>
            </a:r>
            <a:r>
              <a:rPr lang="en-CA" sz="4000" b="1" i="1" dirty="0" smtClean="0">
                <a:ln>
                  <a:solidFill>
                    <a:schemeClr val="tx1"/>
                  </a:solidFill>
                </a:ln>
                <a:solidFill>
                  <a:srgbClr val="009E47"/>
                </a:solidFill>
                <a:latin typeface="Sylfaen"/>
              </a:rPr>
              <a:t>³ </a:t>
            </a:r>
            <a:endParaRPr lang="en-CA" sz="2800" dirty="0">
              <a:ln>
                <a:solidFill>
                  <a:schemeClr val="tx1"/>
                </a:solidFill>
              </a:ln>
              <a:solidFill>
                <a:srgbClr val="009E47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04800" y="3200400"/>
            <a:ext cx="14718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b="1" i="1" dirty="0" smtClean="0">
                <a:ln>
                  <a:solidFill>
                    <a:schemeClr val="tx1"/>
                  </a:solidFill>
                </a:ln>
                <a:solidFill>
                  <a:srgbClr val="D6006B"/>
                </a:solidFill>
                <a:latin typeface="Sylfaen" pitchFamily="18" charset="0"/>
              </a:rPr>
              <a:t>1 դմ</a:t>
            </a:r>
            <a:r>
              <a:rPr lang="en-CA" sz="4000" b="1" i="1" dirty="0" smtClean="0">
                <a:ln>
                  <a:solidFill>
                    <a:schemeClr val="tx1"/>
                  </a:solidFill>
                </a:ln>
                <a:solidFill>
                  <a:srgbClr val="D6006B"/>
                </a:solidFill>
                <a:latin typeface="Sylfaen"/>
              </a:rPr>
              <a:t>³ </a:t>
            </a:r>
            <a:endParaRPr lang="en-CA" sz="2800" dirty="0">
              <a:ln>
                <a:solidFill>
                  <a:schemeClr val="tx1"/>
                </a:solidFill>
              </a:ln>
              <a:solidFill>
                <a:srgbClr val="D6006B"/>
              </a:solidFill>
            </a:endParaRPr>
          </a:p>
        </p:txBody>
      </p:sp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2" cstate="print"/>
          <a:srcRect t="12792"/>
          <a:stretch>
            <a:fillRect/>
          </a:stretch>
        </p:blipFill>
        <p:spPr bwMode="auto">
          <a:xfrm flipH="1">
            <a:off x="5105400" y="5181600"/>
            <a:ext cx="3886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Rectangle 44"/>
          <p:cNvSpPr/>
          <p:nvPr/>
        </p:nvSpPr>
        <p:spPr>
          <a:xfrm>
            <a:off x="381000" y="4267200"/>
            <a:ext cx="11833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b="1" i="1" dirty="0" smtClean="0">
                <a:ln>
                  <a:solidFill>
                    <a:schemeClr val="tx1"/>
                  </a:solidFill>
                </a:ln>
                <a:solidFill>
                  <a:srgbClr val="00B0AC"/>
                </a:solidFill>
                <a:latin typeface="Sylfaen" pitchFamily="18" charset="0"/>
              </a:rPr>
              <a:t>1 մ</a:t>
            </a:r>
            <a:r>
              <a:rPr lang="en-CA" sz="4000" b="1" i="1" dirty="0" smtClean="0">
                <a:ln>
                  <a:solidFill>
                    <a:schemeClr val="tx1"/>
                  </a:solidFill>
                </a:ln>
                <a:solidFill>
                  <a:srgbClr val="00B0AC"/>
                </a:solidFill>
                <a:latin typeface="Sylfaen"/>
              </a:rPr>
              <a:t>³ </a:t>
            </a:r>
            <a:endParaRPr lang="en-CA" sz="2800" dirty="0">
              <a:ln>
                <a:solidFill>
                  <a:schemeClr val="tx1"/>
                </a:solidFill>
              </a:ln>
              <a:solidFill>
                <a:srgbClr val="00B0AC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24000" y="2263914"/>
            <a:ext cx="541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 pitchFamily="18" charset="0"/>
              </a:rPr>
              <a:t>= 10 </a:t>
            </a:r>
            <a:r>
              <a:rPr lang="en-CA" sz="4000" b="1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 pitchFamily="18" charset="0"/>
              </a:rPr>
              <a:t>մմ</a:t>
            </a:r>
            <a:r>
              <a:rPr lang="en-CA" sz="4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/>
              </a:rPr>
              <a:t> · 10 </a:t>
            </a:r>
            <a:r>
              <a:rPr lang="en-CA" sz="4000" b="1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/>
              </a:rPr>
              <a:t>մմ</a:t>
            </a:r>
            <a:r>
              <a:rPr lang="en-CA" sz="4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/>
              </a:rPr>
              <a:t> · 10 </a:t>
            </a:r>
            <a:r>
              <a:rPr lang="en-CA" sz="4000" b="1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/>
              </a:rPr>
              <a:t>մմ</a:t>
            </a:r>
            <a:r>
              <a:rPr lang="en-CA" sz="4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/>
              </a:rPr>
              <a:t> = </a:t>
            </a:r>
            <a:endParaRPr lang="en-CA" sz="28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629400" y="2263914"/>
            <a:ext cx="251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 pitchFamily="18" charset="0"/>
              </a:rPr>
              <a:t> </a:t>
            </a:r>
            <a:r>
              <a:rPr lang="en-CA" sz="4000" b="1" i="1" dirty="0" smtClean="0">
                <a:ln>
                  <a:solidFill>
                    <a:schemeClr val="tx1"/>
                  </a:solidFill>
                </a:ln>
                <a:solidFill>
                  <a:srgbClr val="009E47"/>
                </a:solidFill>
                <a:latin typeface="Sylfaen" pitchFamily="18" charset="0"/>
              </a:rPr>
              <a:t>1000</a:t>
            </a:r>
            <a:r>
              <a:rPr lang="en-CA" sz="4000" b="1" i="1" dirty="0" smtClean="0">
                <a:ln>
                  <a:solidFill>
                    <a:schemeClr val="tx1"/>
                  </a:solidFill>
                </a:ln>
                <a:solidFill>
                  <a:srgbClr val="009E47"/>
                </a:solidFill>
                <a:latin typeface="Sylfaen"/>
              </a:rPr>
              <a:t> </a:t>
            </a:r>
            <a:r>
              <a:rPr lang="en-CA" sz="4000" b="1" i="1" dirty="0" err="1" smtClean="0">
                <a:ln>
                  <a:solidFill>
                    <a:schemeClr val="tx1"/>
                  </a:solidFill>
                </a:ln>
                <a:solidFill>
                  <a:srgbClr val="009E47"/>
                </a:solidFill>
                <a:latin typeface="Sylfaen"/>
              </a:rPr>
              <a:t>մմ</a:t>
            </a:r>
            <a:r>
              <a:rPr lang="en-CA" sz="4000" b="1" i="1" dirty="0" smtClean="0">
                <a:ln>
                  <a:solidFill>
                    <a:schemeClr val="tx1"/>
                  </a:solidFill>
                </a:ln>
                <a:solidFill>
                  <a:srgbClr val="009E47"/>
                </a:solidFill>
                <a:latin typeface="Sylfaen"/>
              </a:rPr>
              <a:t> ³ </a:t>
            </a:r>
            <a:endParaRPr lang="en-CA" sz="2800" dirty="0">
              <a:ln>
                <a:solidFill>
                  <a:schemeClr val="tx1"/>
                </a:solidFill>
              </a:ln>
              <a:solidFill>
                <a:srgbClr val="009E47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447800" y="3276600"/>
            <a:ext cx="556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 pitchFamily="18" charset="0"/>
              </a:rPr>
              <a:t>= 10 </a:t>
            </a:r>
            <a:r>
              <a:rPr lang="en-CA" sz="4000" b="1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 pitchFamily="18" charset="0"/>
              </a:rPr>
              <a:t>սմ</a:t>
            </a:r>
            <a:r>
              <a:rPr lang="en-CA" sz="4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/>
              </a:rPr>
              <a:t> · 10 </a:t>
            </a:r>
            <a:r>
              <a:rPr lang="en-CA" sz="4000" b="1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/>
              </a:rPr>
              <a:t>սմ</a:t>
            </a:r>
            <a:r>
              <a:rPr lang="en-CA" sz="4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/>
              </a:rPr>
              <a:t> · 10 </a:t>
            </a:r>
            <a:r>
              <a:rPr lang="en-CA" sz="4000" b="1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/>
              </a:rPr>
              <a:t>սմ</a:t>
            </a:r>
            <a:r>
              <a:rPr lang="en-CA" sz="4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/>
              </a:rPr>
              <a:t> = </a:t>
            </a:r>
            <a:endParaRPr lang="en-CA" sz="28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553200" y="3276600"/>
            <a:ext cx="251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 pitchFamily="18" charset="0"/>
              </a:rPr>
              <a:t> </a:t>
            </a:r>
            <a:r>
              <a:rPr lang="en-CA" sz="4000" b="1" i="1" dirty="0" smtClean="0">
                <a:ln>
                  <a:solidFill>
                    <a:schemeClr val="tx1"/>
                  </a:solidFill>
                </a:ln>
                <a:solidFill>
                  <a:srgbClr val="D6006B"/>
                </a:solidFill>
                <a:latin typeface="Sylfaen" pitchFamily="18" charset="0"/>
              </a:rPr>
              <a:t>1000</a:t>
            </a:r>
            <a:r>
              <a:rPr lang="en-CA" sz="4000" b="1" i="1" dirty="0" smtClean="0">
                <a:ln>
                  <a:solidFill>
                    <a:schemeClr val="tx1"/>
                  </a:solidFill>
                </a:ln>
                <a:solidFill>
                  <a:srgbClr val="D6006B"/>
                </a:solidFill>
                <a:latin typeface="Sylfaen"/>
              </a:rPr>
              <a:t> </a:t>
            </a:r>
            <a:r>
              <a:rPr lang="en-CA" sz="4000" b="1" i="1" dirty="0" err="1" smtClean="0">
                <a:ln>
                  <a:solidFill>
                    <a:schemeClr val="tx1"/>
                  </a:solidFill>
                </a:ln>
                <a:solidFill>
                  <a:srgbClr val="D6006B"/>
                </a:solidFill>
                <a:latin typeface="Sylfaen"/>
              </a:rPr>
              <a:t>սմ</a:t>
            </a:r>
            <a:r>
              <a:rPr lang="en-CA" sz="4000" b="1" i="1" dirty="0" smtClean="0">
                <a:ln>
                  <a:solidFill>
                    <a:schemeClr val="tx1"/>
                  </a:solidFill>
                </a:ln>
                <a:solidFill>
                  <a:srgbClr val="D6006B"/>
                </a:solidFill>
                <a:latin typeface="Sylfaen"/>
              </a:rPr>
              <a:t> ³ </a:t>
            </a:r>
            <a:endParaRPr lang="en-CA" sz="2800" dirty="0">
              <a:ln>
                <a:solidFill>
                  <a:schemeClr val="tx1"/>
                </a:solidFill>
              </a:ln>
              <a:solidFill>
                <a:srgbClr val="D6006B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447800" y="4289286"/>
            <a:ext cx="556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 pitchFamily="18" charset="0"/>
              </a:rPr>
              <a:t>= 10 </a:t>
            </a:r>
            <a:r>
              <a:rPr lang="en-CA" sz="4000" b="1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 pitchFamily="18" charset="0"/>
              </a:rPr>
              <a:t>դմ</a:t>
            </a:r>
            <a:r>
              <a:rPr lang="en-CA" sz="4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/>
              </a:rPr>
              <a:t> · 10 </a:t>
            </a:r>
            <a:r>
              <a:rPr lang="en-CA" sz="4000" b="1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/>
              </a:rPr>
              <a:t>դմ</a:t>
            </a:r>
            <a:r>
              <a:rPr lang="en-CA" sz="4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/>
              </a:rPr>
              <a:t> · 10 </a:t>
            </a:r>
            <a:r>
              <a:rPr lang="en-CA" sz="4000" b="1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/>
              </a:rPr>
              <a:t>դմ</a:t>
            </a:r>
            <a:r>
              <a:rPr lang="en-CA" sz="4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/>
              </a:rPr>
              <a:t> = </a:t>
            </a:r>
            <a:endParaRPr lang="en-CA" sz="28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705600" y="4267200"/>
            <a:ext cx="22413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b="1" i="1" dirty="0" smtClean="0">
                <a:ln>
                  <a:solidFill>
                    <a:schemeClr val="tx1"/>
                  </a:solidFill>
                </a:ln>
                <a:solidFill>
                  <a:srgbClr val="00B0AC"/>
                </a:solidFill>
                <a:latin typeface="Sylfaen" pitchFamily="18" charset="0"/>
              </a:rPr>
              <a:t>1000 դմ</a:t>
            </a:r>
            <a:r>
              <a:rPr lang="en-CA" sz="4000" b="1" i="1" dirty="0" smtClean="0">
                <a:ln>
                  <a:solidFill>
                    <a:schemeClr val="tx1"/>
                  </a:solidFill>
                </a:ln>
                <a:solidFill>
                  <a:srgbClr val="00B0AC"/>
                </a:solidFill>
                <a:latin typeface="Sylfaen"/>
              </a:rPr>
              <a:t>³ </a:t>
            </a:r>
            <a:endParaRPr lang="en-CA" sz="2800" dirty="0">
              <a:ln>
                <a:solidFill>
                  <a:schemeClr val="tx1"/>
                </a:solidFill>
              </a:ln>
              <a:solidFill>
                <a:srgbClr val="00B0AC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43000" y="51054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err="1" smtClean="0">
                <a:solidFill>
                  <a:srgbClr val="002060"/>
                </a:solidFill>
                <a:latin typeface="Sylfaen" pitchFamily="18" charset="0"/>
              </a:rPr>
              <a:t>կամ</a:t>
            </a:r>
            <a:endParaRPr lang="en-CA" sz="3200" b="1" dirty="0" smtClean="0">
              <a:solidFill>
                <a:srgbClr val="002060"/>
              </a:solidFill>
              <a:latin typeface="Sylfae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81000" y="5769114"/>
            <a:ext cx="15680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b="1" i="1" dirty="0" smtClean="0">
                <a:ln>
                  <a:solidFill>
                    <a:schemeClr val="tx1"/>
                  </a:solidFill>
                </a:ln>
                <a:solidFill>
                  <a:srgbClr val="00B0AC"/>
                </a:solidFill>
                <a:latin typeface="Sylfaen" pitchFamily="18" charset="0"/>
              </a:rPr>
              <a:t>1 մ</a:t>
            </a:r>
            <a:r>
              <a:rPr lang="en-CA" sz="4000" b="1" i="1" dirty="0" smtClean="0">
                <a:ln>
                  <a:solidFill>
                    <a:schemeClr val="tx1"/>
                  </a:solidFill>
                </a:ln>
                <a:solidFill>
                  <a:srgbClr val="00B0AC"/>
                </a:solidFill>
                <a:latin typeface="Sylfaen"/>
              </a:rPr>
              <a:t>³ = </a:t>
            </a:r>
            <a:endParaRPr lang="en-CA" sz="2800" dirty="0">
              <a:ln>
                <a:solidFill>
                  <a:schemeClr val="tx1"/>
                </a:solidFill>
              </a:ln>
              <a:solidFill>
                <a:srgbClr val="00B0AC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721081" y="5791200"/>
            <a:ext cx="31406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b="1" i="1" dirty="0" smtClean="0">
                <a:ln>
                  <a:solidFill>
                    <a:schemeClr val="tx1"/>
                  </a:solidFill>
                </a:ln>
                <a:solidFill>
                  <a:srgbClr val="00B0AC"/>
                </a:solidFill>
                <a:latin typeface="Sylfaen" pitchFamily="18" charset="0"/>
              </a:rPr>
              <a:t>1000 000 սմ</a:t>
            </a:r>
            <a:r>
              <a:rPr lang="en-CA" sz="4000" b="1" i="1" dirty="0" smtClean="0">
                <a:ln>
                  <a:solidFill>
                    <a:schemeClr val="tx1"/>
                  </a:solidFill>
                </a:ln>
                <a:solidFill>
                  <a:srgbClr val="00B0AC"/>
                </a:solidFill>
                <a:latin typeface="Sylfaen"/>
              </a:rPr>
              <a:t>³ </a:t>
            </a:r>
            <a:endParaRPr lang="en-CA" sz="2800" dirty="0">
              <a:ln>
                <a:solidFill>
                  <a:schemeClr val="tx1"/>
                </a:solidFill>
              </a:ln>
              <a:solidFill>
                <a:srgbClr val="00B0AC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458200" y="632460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z="1400" smtClean="0">
                <a:solidFill>
                  <a:schemeClr val="tx1"/>
                </a:solidFill>
              </a:rPr>
              <a:pPr/>
              <a:t>15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3" grpId="0"/>
      <p:bldP spid="44" grpId="0"/>
      <p:bldP spid="45" grpId="0"/>
      <p:bldP spid="34" grpId="0"/>
      <p:bldP spid="35" grpId="0"/>
      <p:bldP spid="42" grpId="0"/>
      <p:bldP spid="46" grpId="0"/>
      <p:bldP spid="47" grpId="0"/>
      <p:bldP spid="48" grpId="0"/>
      <p:bldP spid="50" grpId="0"/>
      <p:bldP spid="51" grpId="0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00" y="72000"/>
            <a:ext cx="9000000" cy="6732000"/>
          </a:xfrm>
          <a:prstGeom prst="rect">
            <a:avLst/>
          </a:prstGeom>
          <a:noFill/>
          <a:ln w="38100" cap="rnd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TextBox 35"/>
          <p:cNvSpPr txBox="1"/>
          <p:nvPr/>
        </p:nvSpPr>
        <p:spPr>
          <a:xfrm>
            <a:off x="381000" y="228600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    </a:t>
            </a:r>
            <a:r>
              <a:rPr lang="en-CA" sz="3000" b="1" dirty="0" err="1" smtClean="0">
                <a:ln>
                  <a:solidFill>
                    <a:schemeClr val="tx1"/>
                  </a:solidFill>
                </a:ln>
                <a:solidFill>
                  <a:srgbClr val="FF2994"/>
                </a:solidFill>
                <a:latin typeface="Sylfaen" pitchFamily="18" charset="0"/>
              </a:rPr>
              <a:t>Ծավալի</a:t>
            </a:r>
            <a:r>
              <a:rPr lang="en-CA" sz="3000" b="1" dirty="0" smtClean="0">
                <a:ln>
                  <a:solidFill>
                    <a:schemeClr val="tx1"/>
                  </a:solidFill>
                </a:ln>
                <a:solidFill>
                  <a:srgbClr val="FF2994"/>
                </a:solidFill>
                <a:latin typeface="Sylfaen" pitchFamily="18" charset="0"/>
              </a:rPr>
              <a:t>  </a:t>
            </a:r>
            <a:r>
              <a:rPr lang="en-CA" sz="3000" b="1" dirty="0" err="1" smtClean="0">
                <a:ln>
                  <a:solidFill>
                    <a:schemeClr val="tx1"/>
                  </a:solidFill>
                </a:ln>
                <a:solidFill>
                  <a:srgbClr val="FF2994"/>
                </a:solidFill>
                <a:latin typeface="Sylfaen" pitchFamily="18" charset="0"/>
              </a:rPr>
              <a:t>որոշ</a:t>
            </a:r>
            <a:r>
              <a:rPr lang="en-CA" sz="3000" b="1" dirty="0" smtClean="0">
                <a:ln>
                  <a:solidFill>
                    <a:schemeClr val="tx1"/>
                  </a:solidFill>
                </a:ln>
                <a:solidFill>
                  <a:srgbClr val="FF2994"/>
                </a:solidFill>
                <a:latin typeface="Sylfaen" pitchFamily="18" charset="0"/>
              </a:rPr>
              <a:t>  </a:t>
            </a:r>
            <a:r>
              <a:rPr lang="en-CA" sz="3000" b="1" dirty="0" err="1" smtClean="0">
                <a:ln>
                  <a:solidFill>
                    <a:schemeClr val="tx1"/>
                  </a:solidFill>
                </a:ln>
                <a:solidFill>
                  <a:srgbClr val="FF2994"/>
                </a:solidFill>
                <a:latin typeface="Sylfaen" pitchFamily="18" charset="0"/>
              </a:rPr>
              <a:t>միավորներ</a:t>
            </a:r>
            <a:r>
              <a:rPr lang="en-CA" sz="3000" b="1" dirty="0" smtClean="0">
                <a:ln>
                  <a:solidFill>
                    <a:schemeClr val="tx1"/>
                  </a:solidFill>
                </a:ln>
                <a:solidFill>
                  <a:srgbClr val="FF2994"/>
                </a:solidFill>
                <a:latin typeface="Sylfaen" pitchFamily="18" charset="0"/>
              </a:rPr>
              <a:t>  </a:t>
            </a:r>
            <a:r>
              <a:rPr lang="en-CA" sz="3000" b="1" dirty="0" err="1" smtClean="0">
                <a:ln>
                  <a:solidFill>
                    <a:schemeClr val="tx1"/>
                  </a:solidFill>
                </a:ln>
                <a:solidFill>
                  <a:srgbClr val="FF2994"/>
                </a:solidFill>
                <a:latin typeface="Sylfaen" pitchFamily="18" charset="0"/>
              </a:rPr>
              <a:t>արտահայտենք</a:t>
            </a:r>
            <a:r>
              <a:rPr lang="en-CA" sz="3000" b="1" dirty="0" smtClean="0">
                <a:ln>
                  <a:solidFill>
                    <a:schemeClr val="tx1"/>
                  </a:solidFill>
                </a:ln>
                <a:solidFill>
                  <a:srgbClr val="FF2994"/>
                </a:solidFill>
                <a:latin typeface="Sylfaen" pitchFamily="18" charset="0"/>
              </a:rPr>
              <a:t>  </a:t>
            </a:r>
            <a:r>
              <a:rPr lang="en-CA" sz="3000" b="1" dirty="0" err="1" smtClean="0">
                <a:ln>
                  <a:solidFill>
                    <a:schemeClr val="tx1"/>
                  </a:solidFill>
                </a:ln>
                <a:solidFill>
                  <a:srgbClr val="FF2994"/>
                </a:solidFill>
                <a:latin typeface="Sylfaen" pitchFamily="18" charset="0"/>
              </a:rPr>
              <a:t>մյուսներով</a:t>
            </a:r>
            <a:r>
              <a:rPr lang="en-CA" sz="3000" b="1" dirty="0" smtClean="0">
                <a:ln>
                  <a:solidFill>
                    <a:schemeClr val="tx1"/>
                  </a:solidFill>
                </a:ln>
                <a:solidFill>
                  <a:srgbClr val="FF2994"/>
                </a:solidFill>
                <a:latin typeface="Sylfaen" pitchFamily="18" charset="0"/>
              </a:rPr>
              <a:t>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600200" y="1560731"/>
            <a:ext cx="464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 pitchFamily="18" charset="0"/>
              </a:rPr>
              <a:t>= 1 </a:t>
            </a:r>
            <a:r>
              <a:rPr lang="en-CA" sz="4000" b="1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 pitchFamily="18" charset="0"/>
              </a:rPr>
              <a:t>սմ</a:t>
            </a:r>
            <a:r>
              <a:rPr lang="en-CA" sz="4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/>
              </a:rPr>
              <a:t> · 1 </a:t>
            </a:r>
            <a:r>
              <a:rPr lang="en-CA" sz="4000" b="1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/>
              </a:rPr>
              <a:t>սմ</a:t>
            </a:r>
            <a:r>
              <a:rPr lang="en-CA" sz="4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/>
              </a:rPr>
              <a:t> · 1 </a:t>
            </a:r>
            <a:r>
              <a:rPr lang="en-CA" sz="4000" b="1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/>
              </a:rPr>
              <a:t>սմ</a:t>
            </a:r>
            <a:r>
              <a:rPr lang="en-CA" sz="4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/>
              </a:rPr>
              <a:t> = </a:t>
            </a:r>
            <a:endParaRPr lang="en-CA" sz="28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81000" y="1524000"/>
            <a:ext cx="14734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b="1" i="1" dirty="0" smtClean="0">
                <a:ln>
                  <a:solidFill>
                    <a:schemeClr val="tx1"/>
                  </a:solidFill>
                </a:ln>
                <a:solidFill>
                  <a:srgbClr val="009E47"/>
                </a:solidFill>
                <a:latin typeface="Sylfaen" pitchFamily="18" charset="0"/>
              </a:rPr>
              <a:t>1 սմ</a:t>
            </a:r>
            <a:r>
              <a:rPr lang="en-CA" sz="4000" b="1" i="1" dirty="0" smtClean="0">
                <a:ln>
                  <a:solidFill>
                    <a:schemeClr val="tx1"/>
                  </a:solidFill>
                </a:ln>
                <a:solidFill>
                  <a:srgbClr val="009E47"/>
                </a:solidFill>
                <a:latin typeface="Sylfaen"/>
              </a:rPr>
              <a:t>³ </a:t>
            </a:r>
            <a:endParaRPr lang="en-CA" sz="2800" dirty="0">
              <a:ln>
                <a:solidFill>
                  <a:schemeClr val="tx1"/>
                </a:solidFill>
              </a:ln>
              <a:solidFill>
                <a:srgbClr val="009E47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04800" y="3200400"/>
            <a:ext cx="14718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b="1" i="1" dirty="0" smtClean="0">
                <a:ln>
                  <a:solidFill>
                    <a:schemeClr val="tx1"/>
                  </a:solidFill>
                </a:ln>
                <a:solidFill>
                  <a:srgbClr val="D6006B"/>
                </a:solidFill>
                <a:latin typeface="Sylfaen" pitchFamily="18" charset="0"/>
              </a:rPr>
              <a:t>1 դմ</a:t>
            </a:r>
            <a:r>
              <a:rPr lang="en-CA" sz="4000" b="1" i="1" dirty="0" smtClean="0">
                <a:ln>
                  <a:solidFill>
                    <a:schemeClr val="tx1"/>
                  </a:solidFill>
                </a:ln>
                <a:solidFill>
                  <a:srgbClr val="D6006B"/>
                </a:solidFill>
                <a:latin typeface="Sylfaen"/>
              </a:rPr>
              <a:t>³ </a:t>
            </a:r>
            <a:endParaRPr lang="en-CA" sz="2800" dirty="0">
              <a:ln>
                <a:solidFill>
                  <a:schemeClr val="tx1"/>
                </a:solidFill>
              </a:ln>
              <a:solidFill>
                <a:srgbClr val="D6006B"/>
              </a:solidFill>
            </a:endParaRPr>
          </a:p>
        </p:txBody>
      </p:sp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3" cstate="print"/>
          <a:srcRect t="12792"/>
          <a:stretch>
            <a:fillRect/>
          </a:stretch>
        </p:blipFill>
        <p:spPr bwMode="auto">
          <a:xfrm flipH="1">
            <a:off x="5105400" y="5181600"/>
            <a:ext cx="3886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Rectangle 44"/>
          <p:cNvSpPr/>
          <p:nvPr/>
        </p:nvSpPr>
        <p:spPr>
          <a:xfrm>
            <a:off x="340663" y="4267200"/>
            <a:ext cx="11833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b="1" i="1" dirty="0" smtClean="0">
                <a:ln>
                  <a:solidFill>
                    <a:schemeClr val="tx1"/>
                  </a:solidFill>
                </a:ln>
                <a:solidFill>
                  <a:srgbClr val="00B0AC"/>
                </a:solidFill>
                <a:latin typeface="Sylfaen" pitchFamily="18" charset="0"/>
              </a:rPr>
              <a:t>1 մ</a:t>
            </a:r>
            <a:r>
              <a:rPr lang="en-CA" sz="4000" b="1" i="1" dirty="0" smtClean="0">
                <a:ln>
                  <a:solidFill>
                    <a:schemeClr val="tx1"/>
                  </a:solidFill>
                </a:ln>
                <a:solidFill>
                  <a:srgbClr val="00B0AC"/>
                </a:solidFill>
                <a:latin typeface="Sylfaen"/>
              </a:rPr>
              <a:t>³ </a:t>
            </a:r>
            <a:endParaRPr lang="en-CA" sz="2800" dirty="0">
              <a:ln>
                <a:solidFill>
                  <a:schemeClr val="tx1"/>
                </a:solidFill>
              </a:ln>
              <a:solidFill>
                <a:srgbClr val="00B0AC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24000" y="2263914"/>
            <a:ext cx="541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 pitchFamily="18" charset="0"/>
              </a:rPr>
              <a:t>= 10 </a:t>
            </a:r>
            <a:r>
              <a:rPr lang="en-CA" sz="4000" b="1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 pitchFamily="18" charset="0"/>
              </a:rPr>
              <a:t>մմ</a:t>
            </a:r>
            <a:r>
              <a:rPr lang="en-CA" sz="4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/>
              </a:rPr>
              <a:t> · 10 </a:t>
            </a:r>
            <a:r>
              <a:rPr lang="en-CA" sz="4000" b="1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/>
              </a:rPr>
              <a:t>մմ</a:t>
            </a:r>
            <a:r>
              <a:rPr lang="en-CA" sz="4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/>
              </a:rPr>
              <a:t> · 10 </a:t>
            </a:r>
            <a:r>
              <a:rPr lang="en-CA" sz="4000" b="1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/>
              </a:rPr>
              <a:t>մմ</a:t>
            </a:r>
            <a:r>
              <a:rPr lang="en-CA" sz="4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/>
              </a:rPr>
              <a:t> = </a:t>
            </a:r>
            <a:endParaRPr lang="en-CA" sz="28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629400" y="2263914"/>
            <a:ext cx="251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 pitchFamily="18" charset="0"/>
              </a:rPr>
              <a:t> </a:t>
            </a:r>
            <a:r>
              <a:rPr lang="en-CA" sz="4000" b="1" i="1" dirty="0" smtClean="0">
                <a:ln>
                  <a:solidFill>
                    <a:schemeClr val="tx1"/>
                  </a:solidFill>
                </a:ln>
                <a:solidFill>
                  <a:srgbClr val="009E47"/>
                </a:solidFill>
                <a:latin typeface="Sylfaen" pitchFamily="18" charset="0"/>
              </a:rPr>
              <a:t>1000</a:t>
            </a:r>
            <a:r>
              <a:rPr lang="en-CA" sz="4000" b="1" i="1" dirty="0" smtClean="0">
                <a:ln>
                  <a:solidFill>
                    <a:schemeClr val="tx1"/>
                  </a:solidFill>
                </a:ln>
                <a:solidFill>
                  <a:srgbClr val="009E47"/>
                </a:solidFill>
                <a:latin typeface="Sylfaen"/>
              </a:rPr>
              <a:t> </a:t>
            </a:r>
            <a:r>
              <a:rPr lang="en-CA" sz="4000" b="1" i="1" dirty="0" err="1" smtClean="0">
                <a:ln>
                  <a:solidFill>
                    <a:schemeClr val="tx1"/>
                  </a:solidFill>
                </a:ln>
                <a:solidFill>
                  <a:srgbClr val="009E47"/>
                </a:solidFill>
                <a:latin typeface="Sylfaen"/>
              </a:rPr>
              <a:t>մմ</a:t>
            </a:r>
            <a:r>
              <a:rPr lang="en-CA" sz="4000" b="1" i="1" dirty="0" smtClean="0">
                <a:ln>
                  <a:solidFill>
                    <a:schemeClr val="tx1"/>
                  </a:solidFill>
                </a:ln>
                <a:solidFill>
                  <a:srgbClr val="009E47"/>
                </a:solidFill>
                <a:latin typeface="Sylfaen"/>
              </a:rPr>
              <a:t> ³ </a:t>
            </a:r>
            <a:endParaRPr lang="en-CA" sz="2800" dirty="0">
              <a:ln>
                <a:solidFill>
                  <a:schemeClr val="tx1"/>
                </a:solidFill>
              </a:ln>
              <a:solidFill>
                <a:srgbClr val="009E47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447800" y="3276600"/>
            <a:ext cx="556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 pitchFamily="18" charset="0"/>
              </a:rPr>
              <a:t>= 10 </a:t>
            </a:r>
            <a:r>
              <a:rPr lang="en-CA" sz="4000" b="1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 pitchFamily="18" charset="0"/>
              </a:rPr>
              <a:t>սմ</a:t>
            </a:r>
            <a:r>
              <a:rPr lang="en-CA" sz="4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/>
              </a:rPr>
              <a:t> · 10 </a:t>
            </a:r>
            <a:r>
              <a:rPr lang="en-CA" sz="4000" b="1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/>
              </a:rPr>
              <a:t>սմ</a:t>
            </a:r>
            <a:r>
              <a:rPr lang="en-CA" sz="4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/>
              </a:rPr>
              <a:t> · 10 </a:t>
            </a:r>
            <a:r>
              <a:rPr lang="en-CA" sz="4000" b="1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/>
              </a:rPr>
              <a:t>սմ</a:t>
            </a:r>
            <a:r>
              <a:rPr lang="en-CA" sz="4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/>
              </a:rPr>
              <a:t> = </a:t>
            </a:r>
            <a:endParaRPr lang="en-CA" sz="28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553200" y="3276600"/>
            <a:ext cx="251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 pitchFamily="18" charset="0"/>
              </a:rPr>
              <a:t> </a:t>
            </a:r>
            <a:r>
              <a:rPr lang="en-CA" sz="4000" b="1" i="1" dirty="0" smtClean="0">
                <a:ln>
                  <a:solidFill>
                    <a:schemeClr val="tx1"/>
                  </a:solidFill>
                </a:ln>
                <a:solidFill>
                  <a:srgbClr val="D6006B"/>
                </a:solidFill>
                <a:latin typeface="Sylfaen" pitchFamily="18" charset="0"/>
              </a:rPr>
              <a:t>1000</a:t>
            </a:r>
            <a:r>
              <a:rPr lang="en-CA" sz="4000" b="1" i="1" dirty="0" smtClean="0">
                <a:ln>
                  <a:solidFill>
                    <a:schemeClr val="tx1"/>
                  </a:solidFill>
                </a:ln>
                <a:solidFill>
                  <a:srgbClr val="D6006B"/>
                </a:solidFill>
                <a:latin typeface="Sylfaen"/>
              </a:rPr>
              <a:t> </a:t>
            </a:r>
            <a:r>
              <a:rPr lang="en-CA" sz="4000" b="1" i="1" dirty="0" err="1" smtClean="0">
                <a:ln>
                  <a:solidFill>
                    <a:schemeClr val="tx1"/>
                  </a:solidFill>
                </a:ln>
                <a:solidFill>
                  <a:srgbClr val="D6006B"/>
                </a:solidFill>
                <a:latin typeface="Sylfaen"/>
              </a:rPr>
              <a:t>սմ</a:t>
            </a:r>
            <a:r>
              <a:rPr lang="en-CA" sz="4000" b="1" i="1" dirty="0" smtClean="0">
                <a:ln>
                  <a:solidFill>
                    <a:schemeClr val="tx1"/>
                  </a:solidFill>
                </a:ln>
                <a:solidFill>
                  <a:srgbClr val="D6006B"/>
                </a:solidFill>
                <a:latin typeface="Sylfaen"/>
              </a:rPr>
              <a:t> ³ </a:t>
            </a:r>
            <a:endParaRPr lang="en-CA" sz="2800" dirty="0">
              <a:ln>
                <a:solidFill>
                  <a:schemeClr val="tx1"/>
                </a:solidFill>
              </a:ln>
              <a:solidFill>
                <a:srgbClr val="D6006B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447800" y="4289286"/>
            <a:ext cx="556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 pitchFamily="18" charset="0"/>
              </a:rPr>
              <a:t>= 10 </a:t>
            </a:r>
            <a:r>
              <a:rPr lang="en-CA" sz="4000" b="1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 pitchFamily="18" charset="0"/>
              </a:rPr>
              <a:t>դմ</a:t>
            </a:r>
            <a:r>
              <a:rPr lang="en-CA" sz="4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/>
              </a:rPr>
              <a:t> · 10 </a:t>
            </a:r>
            <a:r>
              <a:rPr lang="en-CA" sz="4000" b="1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/>
              </a:rPr>
              <a:t>դմ</a:t>
            </a:r>
            <a:r>
              <a:rPr lang="en-CA" sz="4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/>
              </a:rPr>
              <a:t> · 10 </a:t>
            </a:r>
            <a:r>
              <a:rPr lang="en-CA" sz="4000" b="1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/>
              </a:rPr>
              <a:t>դմ</a:t>
            </a:r>
            <a:r>
              <a:rPr lang="en-CA" sz="4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/>
              </a:rPr>
              <a:t> = </a:t>
            </a:r>
            <a:endParaRPr lang="en-CA" sz="28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705600" y="4267200"/>
            <a:ext cx="22413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b="1" i="1" dirty="0" smtClean="0">
                <a:ln>
                  <a:solidFill>
                    <a:schemeClr val="tx1"/>
                  </a:solidFill>
                </a:ln>
                <a:solidFill>
                  <a:srgbClr val="00B0AC"/>
                </a:solidFill>
                <a:latin typeface="Sylfaen" pitchFamily="18" charset="0"/>
              </a:rPr>
              <a:t>1000 դմ</a:t>
            </a:r>
            <a:r>
              <a:rPr lang="en-CA" sz="4000" b="1" i="1" dirty="0" smtClean="0">
                <a:ln>
                  <a:solidFill>
                    <a:schemeClr val="tx1"/>
                  </a:solidFill>
                </a:ln>
                <a:solidFill>
                  <a:srgbClr val="00B0AC"/>
                </a:solidFill>
                <a:latin typeface="Sylfaen"/>
              </a:rPr>
              <a:t>³ </a:t>
            </a:r>
            <a:endParaRPr lang="en-CA" sz="2800" dirty="0">
              <a:ln>
                <a:solidFill>
                  <a:schemeClr val="tx1"/>
                </a:solidFill>
              </a:ln>
              <a:solidFill>
                <a:srgbClr val="00B0AC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95400" y="51054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err="1" smtClean="0">
                <a:solidFill>
                  <a:srgbClr val="002060"/>
                </a:solidFill>
                <a:latin typeface="Sylfaen" pitchFamily="18" charset="0"/>
              </a:rPr>
              <a:t>կամ</a:t>
            </a:r>
            <a:endParaRPr lang="en-CA" sz="3200" b="1" dirty="0" smtClean="0">
              <a:solidFill>
                <a:srgbClr val="002060"/>
              </a:solidFill>
              <a:latin typeface="Sylfaen" pitchFamily="18" charset="0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381000" y="5769114"/>
            <a:ext cx="4480684" cy="729972"/>
            <a:chOff x="381000" y="5769114"/>
            <a:chExt cx="4480684" cy="729972"/>
          </a:xfrm>
        </p:grpSpPr>
        <p:sp>
          <p:nvSpPr>
            <p:cNvPr id="51" name="Rectangle 50"/>
            <p:cNvSpPr/>
            <p:nvPr/>
          </p:nvSpPr>
          <p:spPr>
            <a:xfrm>
              <a:off x="381000" y="5769114"/>
              <a:ext cx="156805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4000" b="1" i="1" dirty="0" smtClean="0">
                  <a:ln>
                    <a:solidFill>
                      <a:schemeClr val="tx1"/>
                    </a:solidFill>
                  </a:ln>
                  <a:solidFill>
                    <a:srgbClr val="00B0AC"/>
                  </a:solidFill>
                  <a:latin typeface="Sylfaen" pitchFamily="18" charset="0"/>
                </a:rPr>
                <a:t>1 մ</a:t>
              </a:r>
              <a:r>
                <a:rPr lang="en-CA" sz="4000" b="1" i="1" dirty="0" smtClean="0">
                  <a:ln>
                    <a:solidFill>
                      <a:schemeClr val="tx1"/>
                    </a:solidFill>
                  </a:ln>
                  <a:solidFill>
                    <a:srgbClr val="00B0AC"/>
                  </a:solidFill>
                  <a:latin typeface="Sylfaen"/>
                </a:rPr>
                <a:t>³ = </a:t>
              </a:r>
              <a:endParaRPr lang="en-CA" sz="2800" dirty="0">
                <a:ln>
                  <a:solidFill>
                    <a:schemeClr val="tx1"/>
                  </a:solidFill>
                </a:ln>
                <a:solidFill>
                  <a:srgbClr val="00B0AC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721081" y="5791200"/>
              <a:ext cx="314060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4000" b="1" i="1" dirty="0" smtClean="0">
                  <a:ln>
                    <a:solidFill>
                      <a:schemeClr val="tx1"/>
                    </a:solidFill>
                  </a:ln>
                  <a:solidFill>
                    <a:srgbClr val="00B0AC"/>
                  </a:solidFill>
                  <a:latin typeface="Sylfaen" pitchFamily="18" charset="0"/>
                </a:rPr>
                <a:t>1000 000 սմ</a:t>
              </a:r>
              <a:r>
                <a:rPr lang="en-CA" sz="4000" b="1" i="1" dirty="0" smtClean="0">
                  <a:ln>
                    <a:solidFill>
                      <a:schemeClr val="tx1"/>
                    </a:solidFill>
                  </a:ln>
                  <a:solidFill>
                    <a:srgbClr val="00B0AC"/>
                  </a:solidFill>
                  <a:latin typeface="Sylfaen"/>
                </a:rPr>
                <a:t>³ </a:t>
              </a:r>
              <a:endParaRPr lang="en-CA" sz="2800" dirty="0">
                <a:ln>
                  <a:solidFill>
                    <a:schemeClr val="tx1"/>
                  </a:solidFill>
                </a:ln>
                <a:solidFill>
                  <a:srgbClr val="00B0AC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600200" y="1476000"/>
            <a:ext cx="76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/>
              </a:rPr>
              <a:t> </a:t>
            </a:r>
            <a:r>
              <a:rPr lang="en-CA" sz="4400" b="1" i="1" dirty="0" smtClean="0">
                <a:ln>
                  <a:solidFill>
                    <a:schemeClr val="tx1"/>
                  </a:solidFill>
                </a:ln>
                <a:solidFill>
                  <a:srgbClr val="009E47"/>
                </a:solidFill>
                <a:latin typeface="Sylfaen"/>
              </a:rPr>
              <a:t>= </a:t>
            </a:r>
            <a:endParaRPr lang="en-CA" sz="3200" dirty="0">
              <a:ln>
                <a:solidFill>
                  <a:schemeClr val="tx1"/>
                </a:solidFill>
              </a:ln>
              <a:solidFill>
                <a:srgbClr val="009E47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24600" y="1516559"/>
            <a:ext cx="76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/>
              </a:rPr>
              <a:t> </a:t>
            </a:r>
            <a:r>
              <a:rPr lang="en-CA" sz="4400" b="1" i="1" dirty="0" smtClean="0">
                <a:ln>
                  <a:solidFill>
                    <a:schemeClr val="tx1"/>
                  </a:solidFill>
                </a:ln>
                <a:solidFill>
                  <a:srgbClr val="D6006B"/>
                </a:solidFill>
                <a:latin typeface="Sylfaen"/>
              </a:rPr>
              <a:t>= </a:t>
            </a:r>
            <a:endParaRPr lang="en-CA" sz="3200" dirty="0">
              <a:ln>
                <a:solidFill>
                  <a:schemeClr val="tx1"/>
                </a:solidFill>
              </a:ln>
              <a:solidFill>
                <a:srgbClr val="D6006B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95400" y="2430959"/>
            <a:ext cx="76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/>
              </a:rPr>
              <a:t> </a:t>
            </a:r>
            <a:r>
              <a:rPr lang="en-CA" sz="4400" b="1" i="1" dirty="0" smtClean="0">
                <a:ln>
                  <a:solidFill>
                    <a:schemeClr val="tx1"/>
                  </a:solidFill>
                </a:ln>
                <a:solidFill>
                  <a:srgbClr val="00B0AC"/>
                </a:solidFill>
                <a:latin typeface="Sylfaen"/>
              </a:rPr>
              <a:t>= </a:t>
            </a:r>
            <a:endParaRPr lang="en-CA" sz="3200" dirty="0">
              <a:ln>
                <a:solidFill>
                  <a:schemeClr val="tx1"/>
                </a:solidFill>
              </a:ln>
              <a:solidFill>
                <a:srgbClr val="00B0AC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3505200"/>
            <a:ext cx="8839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rgbClr val="00467A"/>
                </a:solidFill>
                <a:latin typeface="Sylfaen" pitchFamily="18" charset="0"/>
              </a:rPr>
              <a:t>  </a:t>
            </a:r>
            <a:r>
              <a:rPr lang="en-CA" sz="2900" dirty="0" err="1" smtClean="0">
                <a:solidFill>
                  <a:srgbClr val="002060"/>
                </a:solidFill>
                <a:latin typeface="Sylfaen" pitchFamily="18" charset="0"/>
              </a:rPr>
              <a:t>Սորուն</a:t>
            </a:r>
            <a:r>
              <a:rPr lang="en-CA" sz="2900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900" dirty="0" err="1" smtClean="0">
                <a:solidFill>
                  <a:srgbClr val="002060"/>
                </a:solidFill>
                <a:latin typeface="Sylfaen" pitchFamily="18" charset="0"/>
              </a:rPr>
              <a:t>նյութերի</a:t>
            </a:r>
            <a:r>
              <a:rPr lang="en-CA" sz="2900" dirty="0" smtClean="0">
                <a:solidFill>
                  <a:srgbClr val="002060"/>
                </a:solidFill>
                <a:latin typeface="Sylfaen" pitchFamily="18" charset="0"/>
              </a:rPr>
              <a:t> (</a:t>
            </a:r>
            <a:r>
              <a:rPr lang="en-CA" sz="2900" dirty="0" err="1" smtClean="0">
                <a:solidFill>
                  <a:srgbClr val="002060"/>
                </a:solidFill>
                <a:latin typeface="Sylfaen" pitchFamily="18" charset="0"/>
              </a:rPr>
              <a:t>ավազ</a:t>
            </a:r>
            <a:r>
              <a:rPr lang="en-CA" sz="2900" dirty="0" smtClean="0">
                <a:solidFill>
                  <a:srgbClr val="002060"/>
                </a:solidFill>
                <a:latin typeface="Sylfaen" pitchFamily="18" charset="0"/>
              </a:rPr>
              <a:t>,  </a:t>
            </a:r>
            <a:r>
              <a:rPr lang="en-CA" sz="2900" dirty="0" err="1" smtClean="0">
                <a:solidFill>
                  <a:srgbClr val="002060"/>
                </a:solidFill>
                <a:latin typeface="Sylfaen" pitchFamily="18" charset="0"/>
              </a:rPr>
              <a:t>շաքարավազ</a:t>
            </a:r>
            <a:r>
              <a:rPr lang="en-CA" sz="2900" dirty="0" smtClean="0">
                <a:solidFill>
                  <a:srgbClr val="002060"/>
                </a:solidFill>
                <a:latin typeface="Sylfaen" pitchFamily="18" charset="0"/>
              </a:rPr>
              <a:t>,  </a:t>
            </a:r>
            <a:r>
              <a:rPr lang="en-CA" sz="2900" dirty="0" err="1" smtClean="0">
                <a:solidFill>
                  <a:srgbClr val="002060"/>
                </a:solidFill>
                <a:latin typeface="Sylfaen" pitchFamily="18" charset="0"/>
              </a:rPr>
              <a:t>ալյուր</a:t>
            </a:r>
            <a:r>
              <a:rPr lang="en-CA" sz="2900" dirty="0" smtClean="0">
                <a:solidFill>
                  <a:srgbClr val="002060"/>
                </a:solidFill>
                <a:latin typeface="Sylfaen" pitchFamily="18" charset="0"/>
              </a:rPr>
              <a:t>  և  </a:t>
            </a:r>
            <a:r>
              <a:rPr lang="en-CA" sz="2900" dirty="0" err="1" smtClean="0">
                <a:solidFill>
                  <a:srgbClr val="002060"/>
                </a:solidFill>
                <a:latin typeface="Sylfaen" pitchFamily="18" charset="0"/>
              </a:rPr>
              <a:t>այլն</a:t>
            </a:r>
            <a:r>
              <a:rPr lang="en-CA" sz="2900" dirty="0" smtClean="0">
                <a:solidFill>
                  <a:srgbClr val="002060"/>
                </a:solidFill>
                <a:latin typeface="Sylfaen" pitchFamily="18" charset="0"/>
              </a:rPr>
              <a:t>)  և  </a:t>
            </a:r>
            <a:r>
              <a:rPr lang="en-CA" sz="2900" dirty="0" err="1" smtClean="0">
                <a:solidFill>
                  <a:srgbClr val="002060"/>
                </a:solidFill>
                <a:latin typeface="Sylfaen" pitchFamily="18" charset="0"/>
              </a:rPr>
              <a:t>հեղուկների</a:t>
            </a:r>
            <a:r>
              <a:rPr lang="en-CA" sz="2900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900" dirty="0" err="1" smtClean="0">
                <a:solidFill>
                  <a:srgbClr val="002060"/>
                </a:solidFill>
                <a:latin typeface="Sylfaen" pitchFamily="18" charset="0"/>
              </a:rPr>
              <a:t>ծավալի</a:t>
            </a:r>
            <a:r>
              <a:rPr lang="en-CA" sz="2900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900" dirty="0" err="1" smtClean="0">
                <a:solidFill>
                  <a:srgbClr val="002060"/>
                </a:solidFill>
                <a:latin typeface="Sylfaen" pitchFamily="18" charset="0"/>
              </a:rPr>
              <a:t>չափման</a:t>
            </a:r>
            <a:r>
              <a:rPr lang="en-CA" sz="2900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900" dirty="0" err="1" smtClean="0">
                <a:solidFill>
                  <a:srgbClr val="002060"/>
                </a:solidFill>
                <a:latin typeface="Sylfaen" pitchFamily="18" charset="0"/>
              </a:rPr>
              <a:t>տարածված</a:t>
            </a:r>
            <a:r>
              <a:rPr lang="en-CA" sz="2900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900" dirty="0" err="1" smtClean="0">
                <a:solidFill>
                  <a:srgbClr val="002060"/>
                </a:solidFill>
                <a:latin typeface="Sylfaen" pitchFamily="18" charset="0"/>
              </a:rPr>
              <a:t>միավոր</a:t>
            </a:r>
            <a:r>
              <a:rPr lang="en-CA" sz="2900" dirty="0" smtClean="0">
                <a:solidFill>
                  <a:srgbClr val="002060"/>
                </a:solidFill>
                <a:latin typeface="Sylfaen" pitchFamily="18" charset="0"/>
              </a:rPr>
              <a:t>  է  </a:t>
            </a:r>
            <a:r>
              <a:rPr lang="en-CA" sz="2900" b="1" i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Sylfaen" pitchFamily="18" charset="0"/>
              </a:rPr>
              <a:t>լիտրը</a:t>
            </a:r>
            <a:r>
              <a:rPr lang="en-CA" sz="2900" b="1" i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Sylfaen" pitchFamily="18" charset="0"/>
              </a:rPr>
              <a:t> </a:t>
            </a:r>
            <a:r>
              <a:rPr lang="en-CA" sz="29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 pitchFamily="18" charset="0"/>
              </a:rPr>
              <a:t>(1 լ):  </a:t>
            </a:r>
            <a:endParaRPr lang="en-CA" sz="29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Sylfae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69720" y="5105400"/>
            <a:ext cx="25298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b="1" i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Sylfaen" pitchFamily="18" charset="0"/>
              </a:rPr>
              <a:t>1 լ = 1 դմ</a:t>
            </a:r>
            <a:r>
              <a:rPr lang="en-CA" sz="4000" b="1" i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Sylfaen"/>
              </a:rPr>
              <a:t>³ </a:t>
            </a:r>
            <a:endParaRPr lang="en-CA" sz="2800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80140" y="5867400"/>
            <a:ext cx="33009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b="1" i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Sylfaen" pitchFamily="18" charset="0"/>
              </a:rPr>
              <a:t>1 լ = 1000 սմ</a:t>
            </a:r>
            <a:r>
              <a:rPr lang="en-CA" sz="4000" b="1" i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Sylfaen"/>
              </a:rPr>
              <a:t>³ </a:t>
            </a:r>
            <a:endParaRPr lang="en-CA" sz="2800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86200" y="51917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err="1" smtClean="0">
                <a:solidFill>
                  <a:srgbClr val="002060"/>
                </a:solidFill>
                <a:latin typeface="Sylfaen" pitchFamily="18" charset="0"/>
              </a:rPr>
              <a:t>կամ</a:t>
            </a:r>
            <a:endParaRPr lang="en-CA" sz="2800" b="1" dirty="0" smtClean="0">
              <a:solidFill>
                <a:srgbClr val="002060"/>
              </a:solidFill>
              <a:latin typeface="Sylfaen" pitchFamily="18" charset="0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8382000" y="6264275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z="1400" smtClean="0">
                <a:solidFill>
                  <a:schemeClr val="tx1"/>
                </a:solidFill>
              </a:rPr>
              <a:pPr/>
              <a:t>16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011E-7 L -0.49583 -0.10384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" y="-5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71 0.03007 L 0.5309 -0.2435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" y="-13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58187E-6 L 0.0125 -0.25139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-12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62535E-8 L -0.00191 -0.25532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2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58557E-7 L -0.5309 -0.25139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" y="-12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1.02683E-6 L 0.23333 -0.24237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2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7872E-6 L 0.45504 -0.47179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-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"/>
                            </p:stCondLst>
                            <p:childTnLst>
                              <p:par>
                                <p:cTn id="7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4" grpId="0"/>
      <p:bldP spid="45" grpId="0"/>
      <p:bldP spid="34" grpId="0"/>
      <p:bldP spid="35" grpId="0"/>
      <p:bldP spid="42" grpId="0"/>
      <p:bldP spid="46" grpId="0"/>
      <p:bldP spid="47" grpId="0"/>
      <p:bldP spid="48" grpId="0"/>
      <p:bldP spid="50" grpId="0"/>
      <p:bldP spid="50" grpId="1"/>
      <p:bldP spid="18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295400" y="1828800"/>
            <a:ext cx="7315200" cy="4648200"/>
            <a:chOff x="1396999" y="1263650"/>
            <a:chExt cx="6973827" cy="4756150"/>
          </a:xfrm>
        </p:grpSpPr>
        <p:grpSp>
          <p:nvGrpSpPr>
            <p:cNvPr id="15" name="Group 14"/>
            <p:cNvGrpSpPr/>
            <p:nvPr/>
          </p:nvGrpSpPr>
          <p:grpSpPr>
            <a:xfrm>
              <a:off x="1396999" y="1263650"/>
              <a:ext cx="6973827" cy="4756150"/>
              <a:chOff x="1396999" y="1263650"/>
              <a:chExt cx="6973827" cy="4756150"/>
            </a:xfrm>
          </p:grpSpPr>
          <p:pic>
            <p:nvPicPr>
              <p:cNvPr id="1029" name="Picture 5" descr="C:\Users\naira\Desktop\dektember\fotolia_27532275-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1396999" y="1263650"/>
                <a:ext cx="6973827" cy="4756150"/>
              </a:xfrm>
              <a:prstGeom prst="rect">
                <a:avLst/>
              </a:prstGeom>
              <a:noFill/>
            </p:spPr>
          </p:pic>
          <p:sp>
            <p:nvSpPr>
              <p:cNvPr id="10" name="Cube 9"/>
              <p:cNvSpPr/>
              <p:nvPr/>
            </p:nvSpPr>
            <p:spPr>
              <a:xfrm flipH="1">
                <a:off x="4724400" y="2438400"/>
                <a:ext cx="914400" cy="1752600"/>
              </a:xfrm>
              <a:prstGeom prst="cube">
                <a:avLst>
                  <a:gd name="adj" fmla="val 23507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</a:blip>
            <a:srcRect/>
            <a:stretch>
              <a:fillRect/>
            </a:stretch>
          </p:blipFill>
          <p:spPr bwMode="auto">
            <a:xfrm>
              <a:off x="5334000" y="3048000"/>
              <a:ext cx="533400" cy="54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Box 22"/>
          <p:cNvSpPr txBox="1"/>
          <p:nvPr/>
        </p:nvSpPr>
        <p:spPr>
          <a:xfrm>
            <a:off x="533400" y="458450"/>
            <a:ext cx="586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 smtClean="0">
                <a:ln>
                  <a:solidFill>
                    <a:srgbClr val="A40079"/>
                  </a:solidFill>
                </a:ln>
                <a:solidFill>
                  <a:srgbClr val="A4007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ԿԱՏԱՐԵԼ  ԱՌԱՋԱԴՐԱՆՔՆԵՐԸ</a:t>
            </a:r>
            <a:endParaRPr lang="en-CA" sz="4400" b="1" dirty="0">
              <a:ln>
                <a:solidFill>
                  <a:srgbClr val="A40079"/>
                </a:solidFill>
              </a:ln>
              <a:solidFill>
                <a:srgbClr val="A40079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Sylfae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000" y="72000"/>
            <a:ext cx="9000000" cy="6732000"/>
          </a:xfrm>
          <a:prstGeom prst="rect">
            <a:avLst/>
          </a:prstGeom>
          <a:noFill/>
          <a:ln w="38100" cap="rnd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TextBox 24"/>
          <p:cNvSpPr txBox="1"/>
          <p:nvPr/>
        </p:nvSpPr>
        <p:spPr>
          <a:xfrm>
            <a:off x="76200" y="61722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ylfaen" pitchFamily="18" charset="0"/>
              </a:rPr>
              <a:t>Գայանե  Սիմոնյան</a:t>
            </a:r>
          </a:p>
          <a:p>
            <a:pPr algn="ctr"/>
            <a:r>
              <a:rPr lang="en-CA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ylfaen" pitchFamily="18" charset="0"/>
              </a:rPr>
              <a:t>Կոտայքի</a:t>
            </a:r>
            <a:r>
              <a:rPr lang="en-CA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ylfaen" pitchFamily="18" charset="0"/>
              </a:rPr>
              <a:t> </a:t>
            </a:r>
            <a:r>
              <a:rPr lang="en-CA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ylfaen" pitchFamily="18" charset="0"/>
              </a:rPr>
              <a:t>մարզի</a:t>
            </a:r>
            <a:r>
              <a:rPr lang="en-CA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ylfaen" pitchFamily="18" charset="0"/>
              </a:rPr>
              <a:t> </a:t>
            </a:r>
            <a:r>
              <a:rPr lang="en-CA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ylfaen" pitchFamily="18" charset="0"/>
              </a:rPr>
              <a:t>Ակունքի</a:t>
            </a:r>
            <a:r>
              <a:rPr lang="en-CA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ylfaen" pitchFamily="18" charset="0"/>
              </a:rPr>
              <a:t> </a:t>
            </a:r>
            <a:r>
              <a:rPr lang="en-CA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ylfaen" pitchFamily="18" charset="0"/>
              </a:rPr>
              <a:t>միջն</a:t>
            </a:r>
            <a:r>
              <a:rPr lang="en-CA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ylfaen" pitchFamily="18" charset="0"/>
              </a:rPr>
              <a:t>.  </a:t>
            </a:r>
            <a:r>
              <a:rPr lang="en-CA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ylfaen" pitchFamily="18" charset="0"/>
              </a:rPr>
              <a:t>դպրոց</a:t>
            </a:r>
            <a:endParaRPr lang="en-CA" sz="1600" b="1" dirty="0">
              <a:solidFill>
                <a:schemeClr val="tx1">
                  <a:lumMod val="85000"/>
                  <a:lumOff val="15000"/>
                </a:schemeClr>
              </a:solidFill>
              <a:latin typeface="Sylfaen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4582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z="1400" smtClean="0">
                <a:solidFill>
                  <a:schemeClr val="tx1"/>
                </a:solidFill>
              </a:rPr>
              <a:pPr/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76200" y="76200"/>
            <a:ext cx="6955989" cy="1771809"/>
            <a:chOff x="152400" y="152400"/>
            <a:chExt cx="8077200" cy="2057400"/>
          </a:xfrm>
        </p:grpSpPr>
        <p:sp>
          <p:nvSpPr>
            <p:cNvPr id="18" name="Rectangle 17"/>
            <p:cNvSpPr/>
            <p:nvPr/>
          </p:nvSpPr>
          <p:spPr>
            <a:xfrm>
              <a:off x="152400" y="152400"/>
              <a:ext cx="1371600" cy="1371600"/>
            </a:xfrm>
            <a:prstGeom prst="rect">
              <a:avLst/>
            </a:prstGeom>
            <a:solidFill>
              <a:srgbClr val="0047B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04800" y="304800"/>
              <a:ext cx="7924800" cy="1905000"/>
              <a:chOff x="304800" y="304800"/>
              <a:chExt cx="7924800" cy="19050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914400" y="685800"/>
                <a:ext cx="7315200" cy="1524000"/>
              </a:xfrm>
              <a:prstGeom prst="rect">
                <a:avLst/>
              </a:prstGeom>
              <a:solidFill>
                <a:srgbClr val="F9F9F9"/>
              </a:solidFill>
              <a:ln w="92075" cmpd="thickThin">
                <a:solidFill>
                  <a:srgbClr val="2929FF"/>
                </a:solidFill>
              </a:ln>
              <a:effectLst>
                <a:outerShdw blurRad="127000" dist="38100" dir="2700000" sx="101000" sy="101000" algn="tl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4655" b="6897"/>
              <a:stretch>
                <a:fillRect/>
              </a:stretch>
            </p:blipFill>
            <p:spPr bwMode="auto">
              <a:xfrm>
                <a:off x="304800" y="304800"/>
                <a:ext cx="1524000" cy="144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101600" dist="38100" dir="2400000" sx="107000" sy="107000" algn="tl" rotWithShape="0">
                  <a:prstClr val="black">
                    <a:alpha val="37000"/>
                  </a:prstClr>
                </a:outerShdw>
              </a:effectLst>
            </p:spPr>
          </p:pic>
        </p:grpSp>
      </p:grpSp>
      <p:sp>
        <p:nvSpPr>
          <p:cNvPr id="3" name="TextBox 2"/>
          <p:cNvSpPr txBox="1"/>
          <p:nvPr/>
        </p:nvSpPr>
        <p:spPr>
          <a:xfrm>
            <a:off x="1676399" y="761999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i="1" dirty="0" smtClean="0">
                <a:solidFill>
                  <a:srgbClr val="FF3399"/>
                </a:solidFill>
                <a:latin typeface="Sylfaen" pitchFamily="18" charset="0"/>
              </a:rPr>
              <a:t> </a:t>
            </a:r>
            <a:r>
              <a:rPr lang="en-CA" sz="36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66FF33"/>
                </a:solidFill>
                <a:latin typeface="Sylfaen" pitchFamily="18" charset="0"/>
              </a:rPr>
              <a:t>Լրացրե</a:t>
            </a:r>
            <a:r>
              <a:rPr lang="hy-AM" sz="36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66FF33"/>
                </a:solidFill>
                <a:latin typeface="Sylfaen"/>
              </a:rPr>
              <a:t>՛</a:t>
            </a:r>
            <a:r>
              <a:rPr lang="en-CA" sz="36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66FF33"/>
                </a:solidFill>
                <a:latin typeface="Sylfaen"/>
              </a:rPr>
              <a:t>ք  </a:t>
            </a:r>
            <a:r>
              <a:rPr lang="en-CA" sz="36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66FF33"/>
                </a:solidFill>
                <a:latin typeface="Sylfaen"/>
              </a:rPr>
              <a:t>աղյուսակը</a:t>
            </a:r>
            <a:r>
              <a:rPr lang="en-CA" sz="36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66FF33"/>
                </a:solidFill>
                <a:latin typeface="Sylfaen"/>
              </a:rPr>
              <a:t>:</a:t>
            </a:r>
            <a:endParaRPr lang="en-CA" sz="3200" b="1" i="1" dirty="0">
              <a:ln>
                <a:solidFill>
                  <a:sysClr val="windowText" lastClr="000000"/>
                </a:solidFill>
              </a:ln>
              <a:solidFill>
                <a:srgbClr val="66FF33"/>
              </a:solidFill>
              <a:latin typeface="Sylfae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57200" y="4419600"/>
            <a:ext cx="2001007" cy="2438400"/>
            <a:chOff x="6781798" y="4495800"/>
            <a:chExt cx="1611706" cy="2286000"/>
          </a:xfrm>
          <a:effectLst/>
        </p:grpSpPr>
        <p:grpSp>
          <p:nvGrpSpPr>
            <p:cNvPr id="20" name="Group 25"/>
            <p:cNvGrpSpPr>
              <a:grpSpLocks/>
            </p:cNvGrpSpPr>
            <p:nvPr/>
          </p:nvGrpSpPr>
          <p:grpSpPr>
            <a:xfrm flipH="1">
              <a:off x="6781798" y="4495800"/>
              <a:ext cx="1147716" cy="1830375"/>
              <a:chOff x="1728658" y="3095486"/>
              <a:chExt cx="1928942" cy="2860518"/>
            </a:xfrm>
            <a:solidFill>
              <a:srgbClr val="CBA9E5"/>
            </a:soli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21" name="Cube 20"/>
              <p:cNvSpPr>
                <a:spLocks/>
              </p:cNvSpPr>
              <p:nvPr/>
            </p:nvSpPr>
            <p:spPr>
              <a:xfrm flipH="1">
                <a:off x="1736580" y="3095486"/>
                <a:ext cx="1921018" cy="2848114"/>
              </a:xfrm>
              <a:prstGeom prst="cube">
                <a:avLst>
                  <a:gd name="adj" fmla="val 18663"/>
                </a:avLst>
              </a:prstGeom>
              <a:solidFill>
                <a:srgbClr val="90FF6D"/>
              </a:solidFill>
              <a:ln w="38100">
                <a:solidFill>
                  <a:srgbClr val="3737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H="1">
                <a:off x="3275936" y="3095486"/>
                <a:ext cx="0" cy="2344499"/>
              </a:xfrm>
              <a:prstGeom prst="line">
                <a:avLst/>
              </a:prstGeom>
              <a:grpFill/>
              <a:ln w="31750">
                <a:solidFill>
                  <a:srgbClr val="3737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728658" y="5551628"/>
                <a:ext cx="1452107" cy="0"/>
              </a:xfrm>
              <a:prstGeom prst="line">
                <a:avLst/>
              </a:prstGeom>
              <a:grpFill/>
              <a:ln w="31750">
                <a:solidFill>
                  <a:srgbClr val="3737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219001" y="5534047"/>
                <a:ext cx="438599" cy="421957"/>
              </a:xfrm>
              <a:prstGeom prst="line">
                <a:avLst/>
              </a:prstGeom>
              <a:grpFill/>
              <a:ln w="31750">
                <a:solidFill>
                  <a:srgbClr val="3737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/>
            <p:cNvSpPr txBox="1"/>
            <p:nvPr/>
          </p:nvSpPr>
          <p:spPr>
            <a:xfrm>
              <a:off x="7131636" y="6197025"/>
              <a:ext cx="5370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200" b="1" dirty="0" smtClean="0">
                  <a:solidFill>
                    <a:sysClr val="windowText" lastClr="000000"/>
                  </a:solidFill>
                  <a:latin typeface="Sylfaen" pitchFamily="18" charset="0"/>
                </a:rPr>
                <a:t>a</a:t>
              </a:r>
              <a:endParaRPr lang="en-CA" sz="3200" b="1" dirty="0">
                <a:solidFill>
                  <a:sysClr val="windowText" lastClr="000000"/>
                </a:solidFill>
                <a:latin typeface="Sylfae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806764" y="6084927"/>
              <a:ext cx="58674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000" b="1" dirty="0" smtClean="0">
                  <a:solidFill>
                    <a:sysClr val="windowText" lastClr="000000"/>
                  </a:solidFill>
                  <a:latin typeface="Sylfaen" pitchFamily="18" charset="0"/>
                </a:rPr>
                <a:t>b</a:t>
              </a:r>
              <a:endParaRPr lang="en-CA" sz="3000" b="1" dirty="0">
                <a:solidFill>
                  <a:sysClr val="windowText" lastClr="000000"/>
                </a:solidFill>
                <a:latin typeface="Sylfae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15761" y="5029200"/>
              <a:ext cx="5943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4000" b="1" dirty="0" smtClean="0">
                  <a:solidFill>
                    <a:sysClr val="windowText" lastClr="000000"/>
                  </a:solidFill>
                  <a:latin typeface="Sylfaen" pitchFamily="18" charset="0"/>
                </a:rPr>
                <a:t> </a:t>
              </a:r>
              <a:r>
                <a:rPr lang="en-US" sz="3200" b="1" dirty="0" smtClean="0">
                  <a:solidFill>
                    <a:sysClr val="windowText" lastClr="000000"/>
                  </a:solidFill>
                  <a:latin typeface="Sylfaen" pitchFamily="18" charset="0"/>
                </a:rPr>
                <a:t>c</a:t>
              </a:r>
              <a:r>
                <a:rPr lang="en-US" sz="4000" b="1" dirty="0" smtClean="0">
                  <a:solidFill>
                    <a:srgbClr val="002060"/>
                  </a:solidFill>
                  <a:latin typeface="Sylfaen" pitchFamily="18" charset="0"/>
                </a:rPr>
                <a:t>           </a:t>
              </a:r>
              <a:endParaRPr lang="en-CA" sz="4000" b="1" dirty="0">
                <a:solidFill>
                  <a:srgbClr val="002060"/>
                </a:solidFill>
                <a:latin typeface="Sylfaen" pitchFamily="18" charset="0"/>
              </a:endParaRPr>
            </a:p>
          </p:txBody>
        </p:sp>
      </p:grp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2286000" y="2286000"/>
          <a:ext cx="6629400" cy="25908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286000"/>
                <a:gridCol w="1143000"/>
                <a:gridCol w="1066800"/>
                <a:gridCol w="1066800"/>
                <a:gridCol w="1066800"/>
              </a:tblGrid>
              <a:tr h="647700">
                <a:tc>
                  <a:txBody>
                    <a:bodyPr/>
                    <a:lstStyle/>
                    <a:p>
                      <a:endParaRPr lang="en-CA" dirty="0">
                        <a:ln>
                          <a:solidFill>
                            <a:srgbClr val="00A7E2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ln>
                          <a:solidFill>
                            <a:srgbClr val="00A7E2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ln>
                          <a:solidFill>
                            <a:srgbClr val="00A7E2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ln>
                          <a:solidFill>
                            <a:srgbClr val="00A7E2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ln>
                          <a:solidFill>
                            <a:srgbClr val="00A7E2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endParaRPr lang="en-CA" dirty="0">
                        <a:ln>
                          <a:solidFill>
                            <a:srgbClr val="00A7E2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ln>
                          <a:solidFill>
                            <a:srgbClr val="00A7E2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ln>
                          <a:solidFill>
                            <a:srgbClr val="00A7E2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ln>
                          <a:solidFill>
                            <a:srgbClr val="00A7E2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ln>
                          <a:solidFill>
                            <a:srgbClr val="00A7E2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>
                        <a:alpha val="20000"/>
                      </a:srgbClr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endParaRPr lang="en-CA" dirty="0">
                        <a:ln>
                          <a:solidFill>
                            <a:srgbClr val="00A7E2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ln>
                          <a:solidFill>
                            <a:srgbClr val="00A7E2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ln>
                          <a:solidFill>
                            <a:srgbClr val="00A7E2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ln>
                          <a:solidFill>
                            <a:srgbClr val="00A7E2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ln>
                          <a:solidFill>
                            <a:srgbClr val="00A7E2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endParaRPr lang="en-CA" dirty="0">
                        <a:ln>
                          <a:solidFill>
                            <a:srgbClr val="00A7E2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ln>
                          <a:solidFill>
                            <a:srgbClr val="00A7E2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ln>
                          <a:solidFill>
                            <a:srgbClr val="00A7E2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ln>
                          <a:solidFill>
                            <a:srgbClr val="00A7E2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ln>
                          <a:solidFill>
                            <a:srgbClr val="00A7E2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232000" y="2367915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 err="1" smtClean="0">
                <a:solidFill>
                  <a:srgbClr val="3737FF"/>
                </a:solidFill>
                <a:latin typeface="Sylfaen" pitchFamily="18" charset="0"/>
              </a:rPr>
              <a:t>Երկարություն</a:t>
            </a:r>
            <a:r>
              <a:rPr lang="en-CA" sz="2200" dirty="0" smtClean="0">
                <a:solidFill>
                  <a:srgbClr val="3737FF"/>
                </a:solidFill>
                <a:latin typeface="Sylfaen" pitchFamily="18" charset="0"/>
              </a:rPr>
              <a:t>՝ </a:t>
            </a:r>
            <a:r>
              <a:rPr lang="en-CA" sz="2800" b="1" i="1" dirty="0" smtClean="0">
                <a:solidFill>
                  <a:srgbClr val="3737FF"/>
                </a:solidFill>
                <a:latin typeface="Sylfaen" pitchFamily="18" charset="0"/>
              </a:rPr>
              <a:t>a</a:t>
            </a:r>
            <a:endParaRPr lang="en-CA" sz="2700" b="1" i="1" dirty="0">
              <a:solidFill>
                <a:srgbClr val="3737FF"/>
              </a:solidFill>
              <a:latin typeface="Sylfae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68000" y="2967335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 err="1" smtClean="0">
                <a:solidFill>
                  <a:srgbClr val="3737FF"/>
                </a:solidFill>
                <a:latin typeface="Sylfaen" pitchFamily="18" charset="0"/>
              </a:rPr>
              <a:t>Լայնություն</a:t>
            </a:r>
            <a:r>
              <a:rPr lang="en-CA" sz="2200" dirty="0" smtClean="0">
                <a:solidFill>
                  <a:srgbClr val="3737FF"/>
                </a:solidFill>
                <a:latin typeface="Sylfaen" pitchFamily="18" charset="0"/>
              </a:rPr>
              <a:t>՝ </a:t>
            </a:r>
            <a:r>
              <a:rPr lang="en-CA" sz="2800" b="1" i="1" dirty="0" smtClean="0">
                <a:solidFill>
                  <a:srgbClr val="3737FF"/>
                </a:solidFill>
                <a:latin typeface="Sylfaen" pitchFamily="18" charset="0"/>
              </a:rPr>
              <a:t>b</a:t>
            </a:r>
            <a:endParaRPr lang="en-CA" sz="2700" b="1" i="1" dirty="0">
              <a:solidFill>
                <a:srgbClr val="3737FF"/>
              </a:solidFill>
              <a:latin typeface="Sylfae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32000" y="3663315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 err="1" smtClean="0">
                <a:solidFill>
                  <a:srgbClr val="3737FF"/>
                </a:solidFill>
                <a:latin typeface="Sylfaen" pitchFamily="18" charset="0"/>
              </a:rPr>
              <a:t>Բարձրություն</a:t>
            </a:r>
            <a:r>
              <a:rPr lang="en-CA" sz="2200" dirty="0" smtClean="0">
                <a:solidFill>
                  <a:srgbClr val="3737FF"/>
                </a:solidFill>
                <a:latin typeface="Sylfaen" pitchFamily="18" charset="0"/>
              </a:rPr>
              <a:t>՝ </a:t>
            </a:r>
            <a:r>
              <a:rPr lang="en-CA" sz="2800" b="1" i="1" dirty="0" smtClean="0">
                <a:solidFill>
                  <a:srgbClr val="3737FF"/>
                </a:solidFill>
                <a:latin typeface="Sylfaen" pitchFamily="18" charset="0"/>
              </a:rPr>
              <a:t>c</a:t>
            </a:r>
            <a:endParaRPr lang="en-CA" sz="2700" b="1" i="1" dirty="0">
              <a:solidFill>
                <a:srgbClr val="3737FF"/>
              </a:solidFill>
              <a:latin typeface="Sylfae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62200" y="4262735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 err="1" smtClean="0">
                <a:solidFill>
                  <a:srgbClr val="3737FF"/>
                </a:solidFill>
                <a:latin typeface="Sylfaen" pitchFamily="18" charset="0"/>
              </a:rPr>
              <a:t>Ծավալ</a:t>
            </a:r>
            <a:r>
              <a:rPr lang="en-CA" sz="2200" dirty="0" smtClean="0">
                <a:solidFill>
                  <a:srgbClr val="3737FF"/>
                </a:solidFill>
                <a:latin typeface="Sylfaen" pitchFamily="18" charset="0"/>
              </a:rPr>
              <a:t>՝ </a:t>
            </a:r>
            <a:r>
              <a:rPr lang="en-CA" sz="2800" b="1" i="1" dirty="0" smtClean="0">
                <a:solidFill>
                  <a:srgbClr val="3737FF"/>
                </a:solidFill>
                <a:latin typeface="Sylfaen" pitchFamily="18" charset="0"/>
              </a:rPr>
              <a:t>V</a:t>
            </a:r>
            <a:endParaRPr lang="en-CA" sz="2700" b="1" i="1" dirty="0">
              <a:solidFill>
                <a:srgbClr val="3737FF"/>
              </a:solidFill>
              <a:latin typeface="Sylfae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48200" y="2429470"/>
            <a:ext cx="997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b="1" dirty="0" smtClean="0">
                <a:ln>
                  <a:solidFill>
                    <a:srgbClr val="FF3399"/>
                  </a:solidFill>
                </a:ln>
                <a:solidFill>
                  <a:srgbClr val="FF3399"/>
                </a:solidFill>
                <a:latin typeface="Sylfaen" pitchFamily="18" charset="0"/>
              </a:rPr>
              <a:t>11 </a:t>
            </a:r>
            <a:r>
              <a:rPr lang="en-CA" sz="2400" b="1" dirty="0" err="1" smtClean="0">
                <a:ln>
                  <a:solidFill>
                    <a:srgbClr val="FF3399"/>
                  </a:solidFill>
                </a:ln>
                <a:solidFill>
                  <a:srgbClr val="FF3399"/>
                </a:solidFill>
                <a:latin typeface="Sylfaen" pitchFamily="18" charset="0"/>
              </a:rPr>
              <a:t>սմ</a:t>
            </a:r>
            <a:r>
              <a:rPr lang="en-CA" sz="2400" b="1" dirty="0" smtClean="0">
                <a:ln>
                  <a:solidFill>
                    <a:srgbClr val="FF3399"/>
                  </a:solidFill>
                </a:ln>
                <a:solidFill>
                  <a:srgbClr val="FF3399"/>
                </a:solidFill>
                <a:latin typeface="Sylfaen"/>
              </a:rPr>
              <a:t> </a:t>
            </a:r>
            <a:endParaRPr lang="en-CA" sz="2400" dirty="0">
              <a:ln>
                <a:solidFill>
                  <a:srgbClr val="FF3399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24284" y="3039070"/>
            <a:ext cx="843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b="1" dirty="0" smtClean="0">
                <a:ln>
                  <a:solidFill>
                    <a:srgbClr val="FF3399"/>
                  </a:solidFill>
                </a:ln>
                <a:solidFill>
                  <a:srgbClr val="FF3399"/>
                </a:solidFill>
                <a:latin typeface="Sylfaen" pitchFamily="18" charset="0"/>
              </a:rPr>
              <a:t>3 </a:t>
            </a:r>
            <a:r>
              <a:rPr lang="en-CA" sz="2400" b="1" dirty="0" err="1" smtClean="0">
                <a:ln>
                  <a:solidFill>
                    <a:srgbClr val="FF3399"/>
                  </a:solidFill>
                </a:ln>
                <a:solidFill>
                  <a:srgbClr val="FF3399"/>
                </a:solidFill>
                <a:latin typeface="Sylfaen" pitchFamily="18" charset="0"/>
              </a:rPr>
              <a:t>սմ</a:t>
            </a:r>
            <a:r>
              <a:rPr lang="en-CA" sz="2400" b="1" dirty="0" smtClean="0">
                <a:ln>
                  <a:solidFill>
                    <a:srgbClr val="FF3399"/>
                  </a:solidFill>
                </a:ln>
                <a:solidFill>
                  <a:srgbClr val="FF3399"/>
                </a:solidFill>
                <a:latin typeface="Sylfaen"/>
              </a:rPr>
              <a:t> </a:t>
            </a:r>
            <a:endParaRPr lang="en-CA" sz="2400" dirty="0">
              <a:ln>
                <a:solidFill>
                  <a:srgbClr val="FF3399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29585" y="3729335"/>
            <a:ext cx="843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b="1" dirty="0" smtClean="0">
                <a:ln>
                  <a:solidFill>
                    <a:srgbClr val="FF3399"/>
                  </a:solidFill>
                </a:ln>
                <a:solidFill>
                  <a:srgbClr val="FF3399"/>
                </a:solidFill>
                <a:latin typeface="Sylfaen" pitchFamily="18" charset="0"/>
              </a:rPr>
              <a:t>7 </a:t>
            </a:r>
            <a:r>
              <a:rPr lang="en-CA" sz="2400" b="1" dirty="0" err="1" smtClean="0">
                <a:ln>
                  <a:solidFill>
                    <a:srgbClr val="FF3399"/>
                  </a:solidFill>
                </a:ln>
                <a:solidFill>
                  <a:srgbClr val="FF3399"/>
                </a:solidFill>
                <a:latin typeface="Sylfaen" pitchFamily="18" charset="0"/>
              </a:rPr>
              <a:t>սմ</a:t>
            </a:r>
            <a:r>
              <a:rPr lang="en-CA" sz="2400" b="1" dirty="0" smtClean="0">
                <a:ln>
                  <a:solidFill>
                    <a:srgbClr val="FF3399"/>
                  </a:solidFill>
                </a:ln>
                <a:solidFill>
                  <a:srgbClr val="FF3399"/>
                </a:solidFill>
                <a:latin typeface="Sylfaen"/>
              </a:rPr>
              <a:t> </a:t>
            </a:r>
            <a:endParaRPr lang="en-CA" sz="2400" dirty="0">
              <a:ln>
                <a:solidFill>
                  <a:srgbClr val="FF3399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867400" y="2433935"/>
            <a:ext cx="822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b="1" dirty="0" smtClean="0">
                <a:ln>
                  <a:solidFill>
                    <a:srgbClr val="FF3399"/>
                  </a:solidFill>
                </a:ln>
                <a:solidFill>
                  <a:srgbClr val="FF3399"/>
                </a:solidFill>
                <a:latin typeface="Sylfaen" pitchFamily="18" charset="0"/>
              </a:rPr>
              <a:t>13 մ</a:t>
            </a:r>
            <a:r>
              <a:rPr lang="en-CA" sz="2400" b="1" dirty="0" smtClean="0">
                <a:ln>
                  <a:solidFill>
                    <a:srgbClr val="FF3399"/>
                  </a:solidFill>
                </a:ln>
                <a:solidFill>
                  <a:srgbClr val="FF3399"/>
                </a:solidFill>
                <a:latin typeface="Sylfaen"/>
              </a:rPr>
              <a:t> </a:t>
            </a:r>
            <a:endParaRPr lang="en-CA" sz="2400" dirty="0">
              <a:ln>
                <a:solidFill>
                  <a:srgbClr val="FF3399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943600" y="3043535"/>
            <a:ext cx="668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b="1" dirty="0" smtClean="0">
                <a:ln>
                  <a:solidFill>
                    <a:srgbClr val="FF3399"/>
                  </a:solidFill>
                </a:ln>
                <a:solidFill>
                  <a:srgbClr val="FF3399"/>
                </a:solidFill>
                <a:latin typeface="Sylfaen" pitchFamily="18" charset="0"/>
              </a:rPr>
              <a:t>8 մ</a:t>
            </a:r>
            <a:r>
              <a:rPr lang="en-CA" sz="2400" b="1" dirty="0" smtClean="0">
                <a:ln>
                  <a:solidFill>
                    <a:srgbClr val="FF3399"/>
                  </a:solidFill>
                </a:ln>
                <a:solidFill>
                  <a:srgbClr val="FF3399"/>
                </a:solidFill>
                <a:latin typeface="Sylfaen"/>
              </a:rPr>
              <a:t> </a:t>
            </a:r>
            <a:endParaRPr lang="en-CA" sz="2400" dirty="0">
              <a:ln>
                <a:solidFill>
                  <a:srgbClr val="FF3399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38800" y="4338935"/>
            <a:ext cx="1244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b="1" dirty="0" smtClean="0">
                <a:ln>
                  <a:solidFill>
                    <a:srgbClr val="3737FF"/>
                  </a:solidFill>
                </a:ln>
                <a:solidFill>
                  <a:srgbClr val="3737FF"/>
                </a:solidFill>
                <a:latin typeface="Sylfaen" pitchFamily="18" charset="0"/>
              </a:rPr>
              <a:t>1040 մ</a:t>
            </a:r>
            <a:r>
              <a:rPr lang="en-CA" sz="2400" b="1" dirty="0" smtClean="0">
                <a:ln>
                  <a:solidFill>
                    <a:srgbClr val="3737FF"/>
                  </a:solidFill>
                </a:ln>
                <a:solidFill>
                  <a:srgbClr val="3737FF"/>
                </a:solidFill>
                <a:latin typeface="Sylfaen"/>
              </a:rPr>
              <a:t>³ </a:t>
            </a:r>
            <a:endParaRPr lang="en-CA" sz="2400" dirty="0">
              <a:ln>
                <a:solidFill>
                  <a:srgbClr val="3737FF"/>
                </a:solidFill>
              </a:ln>
              <a:solidFill>
                <a:srgbClr val="3737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951227" y="3043535"/>
            <a:ext cx="841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b="1" dirty="0" smtClean="0">
                <a:ln>
                  <a:solidFill>
                    <a:srgbClr val="FF3399"/>
                  </a:solidFill>
                </a:ln>
                <a:solidFill>
                  <a:srgbClr val="FF3399"/>
                </a:solidFill>
                <a:latin typeface="Sylfaen" pitchFamily="18" charset="0"/>
              </a:rPr>
              <a:t>2 </a:t>
            </a:r>
            <a:r>
              <a:rPr lang="en-CA" sz="2400" b="1" dirty="0" err="1" smtClean="0">
                <a:ln>
                  <a:solidFill>
                    <a:srgbClr val="FF3399"/>
                  </a:solidFill>
                </a:ln>
                <a:solidFill>
                  <a:srgbClr val="FF3399"/>
                </a:solidFill>
                <a:latin typeface="Sylfaen" pitchFamily="18" charset="0"/>
              </a:rPr>
              <a:t>դմ</a:t>
            </a:r>
            <a:r>
              <a:rPr lang="en-CA" sz="2400" b="1" dirty="0" smtClean="0">
                <a:ln>
                  <a:solidFill>
                    <a:srgbClr val="FF3399"/>
                  </a:solidFill>
                </a:ln>
                <a:solidFill>
                  <a:srgbClr val="FF3399"/>
                </a:solidFill>
                <a:latin typeface="Sylfaen"/>
              </a:rPr>
              <a:t> </a:t>
            </a:r>
            <a:endParaRPr lang="en-CA" sz="2400" dirty="0">
              <a:ln>
                <a:solidFill>
                  <a:srgbClr val="FF3399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934200" y="3724870"/>
            <a:ext cx="843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b="1" dirty="0" smtClean="0">
                <a:ln>
                  <a:solidFill>
                    <a:srgbClr val="FF3399"/>
                  </a:solidFill>
                </a:ln>
                <a:solidFill>
                  <a:srgbClr val="FF3399"/>
                </a:solidFill>
                <a:latin typeface="Sylfaen" pitchFamily="18" charset="0"/>
              </a:rPr>
              <a:t>5 </a:t>
            </a:r>
            <a:r>
              <a:rPr lang="en-CA" sz="2400" b="1" dirty="0" err="1" smtClean="0">
                <a:ln>
                  <a:solidFill>
                    <a:srgbClr val="FF3399"/>
                  </a:solidFill>
                </a:ln>
                <a:solidFill>
                  <a:srgbClr val="FF3399"/>
                </a:solidFill>
                <a:latin typeface="Sylfaen" pitchFamily="18" charset="0"/>
              </a:rPr>
              <a:t>սմ</a:t>
            </a:r>
            <a:r>
              <a:rPr lang="en-CA" sz="2400" b="1" dirty="0" smtClean="0">
                <a:ln>
                  <a:solidFill>
                    <a:srgbClr val="FF3399"/>
                  </a:solidFill>
                </a:ln>
                <a:solidFill>
                  <a:srgbClr val="FF3399"/>
                </a:solidFill>
                <a:latin typeface="Sylfaen"/>
              </a:rPr>
              <a:t> </a:t>
            </a:r>
            <a:endParaRPr lang="en-CA" sz="2400" dirty="0">
              <a:ln>
                <a:solidFill>
                  <a:srgbClr val="FF3399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851211" y="2429470"/>
            <a:ext cx="998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b="1" dirty="0" smtClean="0">
                <a:ln>
                  <a:solidFill>
                    <a:srgbClr val="FF3399"/>
                  </a:solidFill>
                </a:ln>
                <a:solidFill>
                  <a:srgbClr val="FF3399"/>
                </a:solidFill>
                <a:latin typeface="Sylfaen" pitchFamily="18" charset="0"/>
              </a:rPr>
              <a:t>10 </a:t>
            </a:r>
            <a:r>
              <a:rPr lang="en-CA" sz="2400" b="1" dirty="0" err="1" smtClean="0">
                <a:ln>
                  <a:solidFill>
                    <a:srgbClr val="FF3399"/>
                  </a:solidFill>
                </a:ln>
                <a:solidFill>
                  <a:srgbClr val="FF3399"/>
                </a:solidFill>
                <a:latin typeface="Sylfaen" pitchFamily="18" charset="0"/>
              </a:rPr>
              <a:t>մմ</a:t>
            </a:r>
            <a:r>
              <a:rPr lang="en-CA" sz="2400" b="1" dirty="0" smtClean="0">
                <a:ln>
                  <a:solidFill>
                    <a:srgbClr val="FF3399"/>
                  </a:solidFill>
                </a:ln>
                <a:solidFill>
                  <a:srgbClr val="FF3399"/>
                </a:solidFill>
                <a:latin typeface="Sylfaen"/>
              </a:rPr>
              <a:t> </a:t>
            </a:r>
            <a:endParaRPr lang="en-CA" sz="2400" dirty="0">
              <a:ln>
                <a:solidFill>
                  <a:srgbClr val="FF3399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924800" y="3039070"/>
            <a:ext cx="841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b="1" dirty="0" smtClean="0">
                <a:ln>
                  <a:solidFill>
                    <a:srgbClr val="FF3399"/>
                  </a:solidFill>
                </a:ln>
                <a:solidFill>
                  <a:srgbClr val="FF3399"/>
                </a:solidFill>
                <a:latin typeface="Sylfaen" pitchFamily="18" charset="0"/>
              </a:rPr>
              <a:t>5 </a:t>
            </a:r>
            <a:r>
              <a:rPr lang="en-CA" sz="2400" b="1" dirty="0" err="1" smtClean="0">
                <a:ln>
                  <a:solidFill>
                    <a:srgbClr val="FF3399"/>
                  </a:solidFill>
                </a:ln>
                <a:solidFill>
                  <a:srgbClr val="FF3399"/>
                </a:solidFill>
                <a:latin typeface="Sylfaen" pitchFamily="18" charset="0"/>
              </a:rPr>
              <a:t>դմ</a:t>
            </a:r>
            <a:r>
              <a:rPr lang="en-CA" sz="2400" b="1" dirty="0" smtClean="0">
                <a:ln>
                  <a:solidFill>
                    <a:srgbClr val="FF3399"/>
                  </a:solidFill>
                </a:ln>
                <a:solidFill>
                  <a:srgbClr val="FF3399"/>
                </a:solidFill>
                <a:latin typeface="Sylfaen"/>
              </a:rPr>
              <a:t> </a:t>
            </a:r>
            <a:endParaRPr lang="en-CA" sz="2400" dirty="0">
              <a:ln>
                <a:solidFill>
                  <a:srgbClr val="FF3399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848600" y="2433935"/>
            <a:ext cx="995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b="1" dirty="0" smtClean="0">
                <a:ln>
                  <a:solidFill>
                    <a:srgbClr val="FF3399"/>
                  </a:solidFill>
                </a:ln>
                <a:solidFill>
                  <a:srgbClr val="FF3399"/>
                </a:solidFill>
                <a:latin typeface="Sylfaen" pitchFamily="18" charset="0"/>
              </a:rPr>
              <a:t>12 </a:t>
            </a:r>
            <a:r>
              <a:rPr lang="en-CA" sz="2400" b="1" dirty="0" err="1" smtClean="0">
                <a:ln>
                  <a:solidFill>
                    <a:srgbClr val="FF3399"/>
                  </a:solidFill>
                </a:ln>
                <a:solidFill>
                  <a:srgbClr val="FF3399"/>
                </a:solidFill>
                <a:latin typeface="Sylfaen" pitchFamily="18" charset="0"/>
              </a:rPr>
              <a:t>դմ</a:t>
            </a:r>
            <a:r>
              <a:rPr lang="en-CA" sz="2400" b="1" dirty="0" smtClean="0">
                <a:ln>
                  <a:solidFill>
                    <a:srgbClr val="FF3399"/>
                  </a:solidFill>
                </a:ln>
                <a:solidFill>
                  <a:srgbClr val="FF3399"/>
                </a:solidFill>
                <a:latin typeface="Sylfaen"/>
              </a:rPr>
              <a:t> </a:t>
            </a:r>
            <a:endParaRPr lang="en-CA" sz="2400" dirty="0">
              <a:ln>
                <a:solidFill>
                  <a:srgbClr val="FF3399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804313" y="4338935"/>
            <a:ext cx="1263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300" b="1" dirty="0" smtClean="0">
                <a:ln>
                  <a:solidFill>
                    <a:srgbClr val="FF3399"/>
                  </a:solidFill>
                </a:ln>
                <a:solidFill>
                  <a:srgbClr val="FF3399"/>
                </a:solidFill>
                <a:latin typeface="Sylfaen" pitchFamily="18" charset="0"/>
              </a:rPr>
              <a:t>240 դմ</a:t>
            </a:r>
            <a:r>
              <a:rPr lang="en-CA" sz="2300" b="1" dirty="0" smtClean="0">
                <a:ln>
                  <a:solidFill>
                    <a:srgbClr val="FF3399"/>
                  </a:solidFill>
                </a:ln>
                <a:solidFill>
                  <a:srgbClr val="FF3399"/>
                </a:solidFill>
                <a:latin typeface="Sylfaen"/>
              </a:rPr>
              <a:t>³ </a:t>
            </a:r>
            <a:endParaRPr lang="en-CA" sz="2300" dirty="0">
              <a:ln>
                <a:solidFill>
                  <a:srgbClr val="FF3399"/>
                </a:solidFill>
              </a:ln>
              <a:solidFill>
                <a:srgbClr val="FF3399"/>
              </a:solidFill>
            </a:endParaRPr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4701" t="9049" r="2723" b="15544"/>
          <a:stretch>
            <a:fillRect/>
          </a:stretch>
        </p:blipFill>
        <p:spPr bwMode="auto">
          <a:xfrm>
            <a:off x="6553200" y="4968688"/>
            <a:ext cx="2590800" cy="188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/>
          <p:nvPr/>
        </p:nvSpPr>
        <p:spPr>
          <a:xfrm>
            <a:off x="2362200" y="5602069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i="1" dirty="0" smtClean="0">
                <a:solidFill>
                  <a:srgbClr val="3737FF"/>
                </a:solidFill>
                <a:latin typeface="Sylfaen" pitchFamily="18" charset="0"/>
              </a:rPr>
              <a:t>1)</a:t>
            </a:r>
            <a:r>
              <a:rPr lang="en-CA" sz="2800" b="1" i="1" dirty="0" smtClean="0">
                <a:solidFill>
                  <a:srgbClr val="FF158A"/>
                </a:solidFill>
                <a:latin typeface="Sylfaen" pitchFamily="18" charset="0"/>
              </a:rPr>
              <a:t> </a:t>
            </a:r>
            <a:r>
              <a:rPr lang="en-CA" sz="2800" b="1" dirty="0" smtClean="0">
                <a:solidFill>
                  <a:srgbClr val="FF158A"/>
                </a:solidFill>
                <a:latin typeface="Sylfaen" pitchFamily="18" charset="0"/>
              </a:rPr>
              <a:t>V = 11 </a:t>
            </a:r>
            <a:r>
              <a:rPr lang="en-CA" sz="2800" b="1" dirty="0" smtClean="0">
                <a:solidFill>
                  <a:srgbClr val="FF158A"/>
                </a:solidFill>
                <a:latin typeface="Sylfaen"/>
              </a:rPr>
              <a:t>• </a:t>
            </a:r>
            <a:r>
              <a:rPr lang="en-CA" sz="2800" b="1" dirty="0" smtClean="0">
                <a:solidFill>
                  <a:srgbClr val="FF158A"/>
                </a:solidFill>
                <a:latin typeface="Sylfaen" pitchFamily="18" charset="0"/>
              </a:rPr>
              <a:t>3 </a:t>
            </a:r>
            <a:r>
              <a:rPr lang="en-CA" sz="2800" b="1" dirty="0" smtClean="0">
                <a:solidFill>
                  <a:srgbClr val="FF158A"/>
                </a:solidFill>
                <a:latin typeface="Sylfaen"/>
              </a:rPr>
              <a:t>• 7 = </a:t>
            </a:r>
            <a:endParaRPr lang="en-CA" sz="2800" b="1" dirty="0">
              <a:solidFill>
                <a:srgbClr val="FF158A"/>
              </a:solidFill>
              <a:latin typeface="Sylfae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53000" y="5591889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i="1" dirty="0" smtClean="0">
                <a:solidFill>
                  <a:srgbClr val="3737FF"/>
                </a:solidFill>
                <a:latin typeface="Sylfaen" pitchFamily="18" charset="0"/>
              </a:rPr>
              <a:t>231 (սմ</a:t>
            </a:r>
            <a:r>
              <a:rPr lang="en-CA" sz="2800" b="1" i="1" dirty="0" smtClean="0">
                <a:solidFill>
                  <a:srgbClr val="3737FF"/>
                </a:solidFill>
                <a:latin typeface="Sylfaen"/>
              </a:rPr>
              <a:t>³</a:t>
            </a:r>
            <a:r>
              <a:rPr lang="en-CA" sz="2800" b="1" i="1" dirty="0" smtClean="0">
                <a:solidFill>
                  <a:srgbClr val="3737FF"/>
                </a:solidFill>
                <a:latin typeface="Sylfaen" pitchFamily="18" charset="0"/>
              </a:rPr>
              <a:t>) </a:t>
            </a:r>
            <a:r>
              <a:rPr lang="en-CA" sz="2800" b="1" dirty="0" smtClean="0">
                <a:solidFill>
                  <a:srgbClr val="FF158A"/>
                </a:solidFill>
                <a:latin typeface="Sylfaen"/>
              </a:rPr>
              <a:t> </a:t>
            </a:r>
            <a:endParaRPr lang="en-CA" sz="2800" b="1" dirty="0">
              <a:solidFill>
                <a:srgbClr val="FF158A"/>
              </a:solidFill>
              <a:latin typeface="Sylfae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572000" y="4338935"/>
            <a:ext cx="122020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300" b="1" dirty="0" smtClean="0">
                <a:ln>
                  <a:solidFill>
                    <a:srgbClr val="3737FF"/>
                  </a:solidFill>
                </a:ln>
                <a:solidFill>
                  <a:srgbClr val="3737FF"/>
                </a:solidFill>
                <a:latin typeface="Sylfaen" pitchFamily="18" charset="0"/>
              </a:rPr>
              <a:t>231 սմ</a:t>
            </a:r>
            <a:r>
              <a:rPr lang="en-CA" sz="2300" b="1" dirty="0" smtClean="0">
                <a:ln>
                  <a:solidFill>
                    <a:srgbClr val="3737FF"/>
                  </a:solidFill>
                </a:ln>
                <a:solidFill>
                  <a:srgbClr val="3737FF"/>
                </a:solidFill>
                <a:latin typeface="Sylfaen"/>
              </a:rPr>
              <a:t>³ </a:t>
            </a:r>
            <a:endParaRPr lang="en-CA" sz="2300" dirty="0">
              <a:ln>
                <a:solidFill>
                  <a:srgbClr val="3737FF"/>
                </a:solidFill>
              </a:ln>
              <a:solidFill>
                <a:srgbClr val="3737F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62200" y="6135469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i="1" dirty="0" smtClean="0">
                <a:solidFill>
                  <a:srgbClr val="3737FF"/>
                </a:solidFill>
                <a:latin typeface="Sylfaen" pitchFamily="18" charset="0"/>
              </a:rPr>
              <a:t>2)</a:t>
            </a:r>
            <a:r>
              <a:rPr lang="en-CA" sz="2800" b="1" i="1" dirty="0" smtClean="0">
                <a:solidFill>
                  <a:srgbClr val="FF158A"/>
                </a:solidFill>
                <a:latin typeface="Sylfaen" pitchFamily="18" charset="0"/>
              </a:rPr>
              <a:t> </a:t>
            </a:r>
            <a:r>
              <a:rPr lang="en-CA" sz="3200" b="1" dirty="0" smtClean="0">
                <a:solidFill>
                  <a:srgbClr val="FF158A"/>
                </a:solidFill>
                <a:latin typeface="Sylfaen" pitchFamily="18" charset="0"/>
              </a:rPr>
              <a:t>V</a:t>
            </a:r>
            <a:r>
              <a:rPr lang="en-CA" sz="2800" b="1" dirty="0" smtClean="0">
                <a:solidFill>
                  <a:srgbClr val="FF158A"/>
                </a:solidFill>
                <a:latin typeface="Sylfaen" pitchFamily="18" charset="0"/>
              </a:rPr>
              <a:t> = </a:t>
            </a:r>
            <a:r>
              <a:rPr lang="en-CA" sz="2800" b="1" dirty="0" smtClean="0">
                <a:solidFill>
                  <a:srgbClr val="FF158A"/>
                </a:solidFill>
                <a:latin typeface="Sylfaen"/>
              </a:rPr>
              <a:t>1</a:t>
            </a:r>
            <a:r>
              <a:rPr lang="en-CA" sz="2800" b="1" dirty="0" smtClean="0">
                <a:solidFill>
                  <a:srgbClr val="FF158A"/>
                </a:solidFill>
                <a:latin typeface="Sylfaen" pitchFamily="18" charset="0"/>
              </a:rPr>
              <a:t>3 </a:t>
            </a:r>
            <a:r>
              <a:rPr lang="en-CA" sz="2800" b="1" dirty="0" smtClean="0">
                <a:solidFill>
                  <a:srgbClr val="FF158A"/>
                </a:solidFill>
                <a:latin typeface="Sylfaen"/>
              </a:rPr>
              <a:t>• 8 • 10 = </a:t>
            </a:r>
            <a:endParaRPr lang="en-CA" sz="2800" b="1" dirty="0">
              <a:solidFill>
                <a:srgbClr val="FF158A"/>
              </a:solidFill>
              <a:latin typeface="Sylfae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05400" y="6172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i="1" dirty="0" smtClean="0">
                <a:solidFill>
                  <a:srgbClr val="3737FF"/>
                </a:solidFill>
                <a:latin typeface="Sylfaen" pitchFamily="18" charset="0"/>
              </a:rPr>
              <a:t>1040 (մ</a:t>
            </a:r>
            <a:r>
              <a:rPr lang="en-CA" sz="2800" b="1" i="1" dirty="0" smtClean="0">
                <a:solidFill>
                  <a:srgbClr val="3737FF"/>
                </a:solidFill>
                <a:latin typeface="Sylfaen"/>
              </a:rPr>
              <a:t>³</a:t>
            </a:r>
            <a:r>
              <a:rPr lang="en-CA" sz="2800" b="1" i="1" dirty="0" smtClean="0">
                <a:solidFill>
                  <a:srgbClr val="3737FF"/>
                </a:solidFill>
                <a:latin typeface="Sylfaen" pitchFamily="18" charset="0"/>
              </a:rPr>
              <a:t>) </a:t>
            </a:r>
            <a:r>
              <a:rPr lang="en-CA" sz="2800" b="1" dirty="0" smtClean="0">
                <a:solidFill>
                  <a:srgbClr val="FF158A"/>
                </a:solidFill>
                <a:latin typeface="Sylfaen"/>
              </a:rPr>
              <a:t> </a:t>
            </a:r>
            <a:endParaRPr lang="en-CA" sz="2800" b="1" dirty="0">
              <a:solidFill>
                <a:srgbClr val="FF158A"/>
              </a:solidFill>
              <a:latin typeface="Sylfae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90800" y="50292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u="sng" dirty="0" smtClean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latin typeface="Sylfaen" pitchFamily="18" charset="0"/>
              </a:rPr>
              <a:t>Լ ՈՒ Ծ ՈՒ Մ</a:t>
            </a:r>
            <a:r>
              <a:rPr lang="en-CA" sz="2800" b="1" dirty="0" smtClean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latin typeface="Sylfaen" pitchFamily="18" charset="0"/>
              </a:rPr>
              <a:t> </a:t>
            </a:r>
            <a:r>
              <a:rPr lang="en-CA" sz="2800" b="1" dirty="0" smtClean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latin typeface="Sylfaen"/>
              </a:rPr>
              <a:t> </a:t>
            </a:r>
            <a:endParaRPr lang="en-CA" sz="2800" b="1" dirty="0">
              <a:ln>
                <a:solidFill>
                  <a:schemeClr val="tx1"/>
                </a:solidFill>
              </a:ln>
              <a:solidFill>
                <a:srgbClr val="66FF33"/>
              </a:solidFill>
              <a:latin typeface="Sylfae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705600" y="4343400"/>
            <a:ext cx="122020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300" b="1" dirty="0" smtClean="0">
                <a:ln>
                  <a:solidFill>
                    <a:srgbClr val="3737FF"/>
                  </a:solidFill>
                </a:ln>
                <a:solidFill>
                  <a:srgbClr val="3737FF"/>
                </a:solidFill>
                <a:latin typeface="Sylfaen" pitchFamily="18" charset="0"/>
              </a:rPr>
              <a:t>100 սմ</a:t>
            </a:r>
            <a:r>
              <a:rPr lang="en-CA" sz="2300" b="1" dirty="0" smtClean="0">
                <a:ln>
                  <a:solidFill>
                    <a:srgbClr val="3737FF"/>
                  </a:solidFill>
                </a:ln>
                <a:solidFill>
                  <a:srgbClr val="3737FF"/>
                </a:solidFill>
                <a:latin typeface="Sylfaen"/>
              </a:rPr>
              <a:t>³ </a:t>
            </a:r>
            <a:endParaRPr lang="en-CA" sz="2300" dirty="0">
              <a:ln>
                <a:solidFill>
                  <a:srgbClr val="3737FF"/>
                </a:solidFill>
              </a:ln>
              <a:solidFill>
                <a:srgbClr val="3737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362200" y="564898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i="1" dirty="0" smtClean="0">
                <a:solidFill>
                  <a:srgbClr val="3737FF"/>
                </a:solidFill>
                <a:latin typeface="Sylfaen" pitchFamily="18" charset="0"/>
              </a:rPr>
              <a:t>3)</a:t>
            </a:r>
            <a:r>
              <a:rPr lang="en-CA" sz="2800" b="1" i="1" dirty="0" smtClean="0">
                <a:solidFill>
                  <a:srgbClr val="FF158A"/>
                </a:solidFill>
                <a:latin typeface="Sylfaen" pitchFamily="18" charset="0"/>
              </a:rPr>
              <a:t> </a:t>
            </a:r>
            <a:r>
              <a:rPr lang="en-CA" sz="2800" b="1" dirty="0" smtClean="0">
                <a:solidFill>
                  <a:srgbClr val="FF158A"/>
                </a:solidFill>
                <a:latin typeface="Sylfaen" pitchFamily="18" charset="0"/>
              </a:rPr>
              <a:t>V = 10 </a:t>
            </a:r>
            <a:r>
              <a:rPr lang="en-CA" sz="2800" b="1" dirty="0" err="1" smtClean="0">
                <a:solidFill>
                  <a:srgbClr val="FF158A"/>
                </a:solidFill>
                <a:latin typeface="Sylfaen" pitchFamily="18" charset="0"/>
              </a:rPr>
              <a:t>մմ</a:t>
            </a:r>
            <a:r>
              <a:rPr lang="en-CA" sz="2800" b="1" dirty="0" smtClean="0">
                <a:solidFill>
                  <a:srgbClr val="FF158A"/>
                </a:solidFill>
                <a:latin typeface="Sylfaen" pitchFamily="18" charset="0"/>
              </a:rPr>
              <a:t> </a:t>
            </a:r>
            <a:r>
              <a:rPr lang="en-CA" sz="2800" b="1" dirty="0" smtClean="0">
                <a:solidFill>
                  <a:srgbClr val="FF158A"/>
                </a:solidFill>
                <a:latin typeface="Sylfaen"/>
              </a:rPr>
              <a:t>• </a:t>
            </a:r>
            <a:r>
              <a:rPr lang="en-CA" sz="2800" b="1" dirty="0" smtClean="0">
                <a:solidFill>
                  <a:srgbClr val="FF158A"/>
                </a:solidFill>
                <a:latin typeface="Sylfaen" pitchFamily="18" charset="0"/>
              </a:rPr>
              <a:t>2 </a:t>
            </a:r>
            <a:r>
              <a:rPr lang="en-CA" sz="2800" b="1" dirty="0" err="1" smtClean="0">
                <a:solidFill>
                  <a:srgbClr val="FF158A"/>
                </a:solidFill>
                <a:latin typeface="Sylfaen" pitchFamily="18" charset="0"/>
              </a:rPr>
              <a:t>դմ</a:t>
            </a:r>
            <a:r>
              <a:rPr lang="en-CA" sz="2800" b="1" dirty="0" smtClean="0">
                <a:solidFill>
                  <a:srgbClr val="FF158A"/>
                </a:solidFill>
                <a:latin typeface="Sylfaen" pitchFamily="18" charset="0"/>
              </a:rPr>
              <a:t> </a:t>
            </a:r>
            <a:r>
              <a:rPr lang="en-CA" sz="2800" b="1" dirty="0" smtClean="0">
                <a:solidFill>
                  <a:srgbClr val="FF158A"/>
                </a:solidFill>
                <a:latin typeface="Sylfaen"/>
              </a:rPr>
              <a:t>• 5 </a:t>
            </a:r>
            <a:r>
              <a:rPr lang="en-CA" sz="2800" b="1" dirty="0" err="1" smtClean="0">
                <a:solidFill>
                  <a:srgbClr val="FF158A"/>
                </a:solidFill>
                <a:latin typeface="Sylfaen"/>
              </a:rPr>
              <a:t>սմ</a:t>
            </a:r>
            <a:r>
              <a:rPr lang="en-CA" sz="2800" b="1" dirty="0" smtClean="0">
                <a:solidFill>
                  <a:srgbClr val="FF158A"/>
                </a:solidFill>
                <a:latin typeface="Sylfaen"/>
              </a:rPr>
              <a:t> =</a:t>
            </a:r>
            <a:endParaRPr lang="en-CA" sz="2800" b="1" dirty="0">
              <a:solidFill>
                <a:srgbClr val="FF158A"/>
              </a:solidFill>
              <a:latin typeface="Sylfae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638800" y="61823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i="1" dirty="0" smtClean="0">
                <a:solidFill>
                  <a:srgbClr val="3737FF"/>
                </a:solidFill>
                <a:latin typeface="Sylfaen" pitchFamily="18" charset="0"/>
              </a:rPr>
              <a:t>100 սմ</a:t>
            </a:r>
            <a:r>
              <a:rPr lang="en-CA" sz="2800" b="1" i="1" dirty="0" smtClean="0">
                <a:solidFill>
                  <a:srgbClr val="3737FF"/>
                </a:solidFill>
                <a:latin typeface="Sylfaen"/>
              </a:rPr>
              <a:t>³</a:t>
            </a:r>
            <a:r>
              <a:rPr lang="en-CA" sz="2800" b="1" dirty="0" smtClean="0">
                <a:solidFill>
                  <a:srgbClr val="FF158A"/>
                </a:solidFill>
                <a:latin typeface="Sylfaen"/>
              </a:rPr>
              <a:t> </a:t>
            </a:r>
            <a:endParaRPr lang="en-CA" sz="2800" b="1" dirty="0">
              <a:solidFill>
                <a:srgbClr val="FF158A"/>
              </a:solidFill>
              <a:latin typeface="Sylfae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362200" y="618238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rgbClr val="FF158A"/>
                </a:solidFill>
                <a:latin typeface="Sylfaen"/>
              </a:rPr>
              <a:t>= 1 </a:t>
            </a:r>
            <a:r>
              <a:rPr lang="en-CA" sz="2800" b="1" dirty="0" err="1" smtClean="0">
                <a:solidFill>
                  <a:srgbClr val="FF158A"/>
                </a:solidFill>
                <a:latin typeface="Sylfaen"/>
              </a:rPr>
              <a:t>սմ</a:t>
            </a:r>
            <a:r>
              <a:rPr lang="en-CA" sz="2800" b="1" dirty="0" smtClean="0">
                <a:solidFill>
                  <a:srgbClr val="FF158A"/>
                </a:solidFill>
                <a:latin typeface="Sylfaen"/>
              </a:rPr>
              <a:t> • </a:t>
            </a:r>
            <a:r>
              <a:rPr lang="en-CA" sz="2800" b="1" dirty="0" smtClean="0">
                <a:solidFill>
                  <a:srgbClr val="FF158A"/>
                </a:solidFill>
                <a:latin typeface="Sylfaen" pitchFamily="18" charset="0"/>
              </a:rPr>
              <a:t>20 </a:t>
            </a:r>
            <a:r>
              <a:rPr lang="en-CA" sz="2800" b="1" dirty="0" err="1" smtClean="0">
                <a:solidFill>
                  <a:srgbClr val="FF158A"/>
                </a:solidFill>
                <a:latin typeface="Sylfaen" pitchFamily="18" charset="0"/>
              </a:rPr>
              <a:t>սմ</a:t>
            </a:r>
            <a:r>
              <a:rPr lang="en-CA" sz="2800" b="1" dirty="0" smtClean="0">
                <a:solidFill>
                  <a:srgbClr val="FF158A"/>
                </a:solidFill>
                <a:latin typeface="Sylfaen" pitchFamily="18" charset="0"/>
              </a:rPr>
              <a:t> </a:t>
            </a:r>
            <a:r>
              <a:rPr lang="en-CA" sz="2800" b="1" dirty="0" smtClean="0">
                <a:solidFill>
                  <a:srgbClr val="FF158A"/>
                </a:solidFill>
                <a:latin typeface="Sylfaen"/>
              </a:rPr>
              <a:t>• 5 </a:t>
            </a:r>
            <a:r>
              <a:rPr lang="en-CA" sz="2800" b="1" dirty="0" err="1" smtClean="0">
                <a:solidFill>
                  <a:srgbClr val="FF158A"/>
                </a:solidFill>
                <a:latin typeface="Sylfaen"/>
              </a:rPr>
              <a:t>սմ</a:t>
            </a:r>
            <a:r>
              <a:rPr lang="en-CA" sz="2800" b="1" dirty="0" smtClean="0">
                <a:solidFill>
                  <a:srgbClr val="FF158A"/>
                </a:solidFill>
                <a:latin typeface="Sylfaen"/>
              </a:rPr>
              <a:t> = </a:t>
            </a:r>
            <a:endParaRPr lang="en-CA" sz="2800" b="1" dirty="0">
              <a:solidFill>
                <a:srgbClr val="FF158A"/>
              </a:solidFill>
              <a:latin typeface="Sylfae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867400" y="3729335"/>
            <a:ext cx="822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b="1" dirty="0" smtClean="0">
                <a:ln>
                  <a:solidFill>
                    <a:srgbClr val="FF3399"/>
                  </a:solidFill>
                </a:ln>
                <a:solidFill>
                  <a:srgbClr val="FF3399"/>
                </a:solidFill>
                <a:latin typeface="Sylfaen" pitchFamily="18" charset="0"/>
              </a:rPr>
              <a:t>10 մ</a:t>
            </a:r>
            <a:r>
              <a:rPr lang="en-CA" sz="2400" b="1" dirty="0" smtClean="0">
                <a:ln>
                  <a:solidFill>
                    <a:srgbClr val="FF3399"/>
                  </a:solidFill>
                </a:ln>
                <a:solidFill>
                  <a:srgbClr val="FF3399"/>
                </a:solidFill>
                <a:latin typeface="Sylfaen"/>
              </a:rPr>
              <a:t> </a:t>
            </a:r>
            <a:endParaRPr lang="en-CA" sz="2400" dirty="0">
              <a:ln>
                <a:solidFill>
                  <a:srgbClr val="FF3399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562600" y="56489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i="1" dirty="0" smtClean="0">
                <a:solidFill>
                  <a:srgbClr val="3737FF"/>
                </a:solidFill>
                <a:latin typeface="Sylfaen" pitchFamily="18" charset="0"/>
              </a:rPr>
              <a:t>4 </a:t>
            </a:r>
            <a:r>
              <a:rPr lang="en-CA" sz="2800" b="1" i="1" dirty="0" err="1" smtClean="0">
                <a:solidFill>
                  <a:srgbClr val="3737FF"/>
                </a:solidFill>
                <a:latin typeface="Sylfaen" pitchFamily="18" charset="0"/>
              </a:rPr>
              <a:t>դմ</a:t>
            </a:r>
            <a:endParaRPr lang="en-CA" sz="2800" b="1" dirty="0">
              <a:solidFill>
                <a:srgbClr val="FF158A"/>
              </a:solidFill>
              <a:latin typeface="Sylfae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438400" y="55626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i="1" dirty="0" smtClean="0">
                <a:solidFill>
                  <a:srgbClr val="3737FF"/>
                </a:solidFill>
                <a:latin typeface="Sylfaen" pitchFamily="18" charset="0"/>
              </a:rPr>
              <a:t>4)</a:t>
            </a:r>
            <a:r>
              <a:rPr lang="en-CA" sz="2800" b="1" i="1" dirty="0" smtClean="0">
                <a:solidFill>
                  <a:srgbClr val="FF158A"/>
                </a:solidFill>
                <a:latin typeface="Sylfaen" pitchFamily="18" charset="0"/>
              </a:rPr>
              <a:t> </a:t>
            </a:r>
            <a:r>
              <a:rPr lang="en-US" sz="3200" b="1" i="1" dirty="0" smtClean="0">
                <a:solidFill>
                  <a:srgbClr val="FF158A"/>
                </a:solidFill>
                <a:latin typeface="Sylfaen" pitchFamily="18" charset="0"/>
              </a:rPr>
              <a:t>c</a:t>
            </a:r>
            <a:r>
              <a:rPr lang="en-CA" sz="2800" b="1" dirty="0" smtClean="0">
                <a:solidFill>
                  <a:srgbClr val="FF158A"/>
                </a:solidFill>
                <a:latin typeface="Sylfaen" pitchFamily="18" charset="0"/>
              </a:rPr>
              <a:t> = 240 </a:t>
            </a:r>
            <a:r>
              <a:rPr lang="en-CA" sz="3600" b="1" dirty="0" smtClean="0">
                <a:solidFill>
                  <a:srgbClr val="FF158A"/>
                </a:solidFill>
                <a:latin typeface="Sylfaen"/>
                <a:ea typeface="Cambria Math"/>
              </a:rPr>
              <a:t>:</a:t>
            </a:r>
            <a:r>
              <a:rPr lang="en-CA" sz="2800" b="1" dirty="0" smtClean="0">
                <a:solidFill>
                  <a:srgbClr val="FF158A"/>
                </a:solidFill>
                <a:latin typeface="Sylfaen"/>
              </a:rPr>
              <a:t> (1</a:t>
            </a:r>
            <a:r>
              <a:rPr lang="en-CA" sz="2800" b="1" dirty="0" smtClean="0">
                <a:solidFill>
                  <a:srgbClr val="FF158A"/>
                </a:solidFill>
                <a:latin typeface="Sylfaen" pitchFamily="18" charset="0"/>
              </a:rPr>
              <a:t>2 </a:t>
            </a:r>
            <a:r>
              <a:rPr lang="en-CA" sz="2800" b="1" dirty="0" smtClean="0">
                <a:solidFill>
                  <a:srgbClr val="FF158A"/>
                </a:solidFill>
                <a:latin typeface="Sylfaen"/>
              </a:rPr>
              <a:t>• 5) =                                   </a:t>
            </a:r>
            <a:endParaRPr lang="en-CA" sz="2800" b="1" dirty="0">
              <a:solidFill>
                <a:srgbClr val="FF158A"/>
              </a:solidFill>
              <a:latin typeface="Sylfae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997303" y="3729335"/>
            <a:ext cx="841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b="1" dirty="0" smtClean="0">
                <a:ln>
                  <a:solidFill>
                    <a:srgbClr val="3737FF"/>
                  </a:solidFill>
                </a:ln>
                <a:solidFill>
                  <a:srgbClr val="3737FF"/>
                </a:solidFill>
                <a:latin typeface="Sylfaen" pitchFamily="18" charset="0"/>
              </a:rPr>
              <a:t>4 </a:t>
            </a:r>
            <a:r>
              <a:rPr lang="en-CA" sz="2400" b="1" dirty="0" err="1" smtClean="0">
                <a:ln>
                  <a:solidFill>
                    <a:srgbClr val="3737FF"/>
                  </a:solidFill>
                </a:ln>
                <a:solidFill>
                  <a:srgbClr val="3737FF"/>
                </a:solidFill>
                <a:latin typeface="Sylfaen" pitchFamily="18" charset="0"/>
              </a:rPr>
              <a:t>դմ</a:t>
            </a:r>
            <a:r>
              <a:rPr lang="en-CA" sz="2400" b="1" dirty="0" smtClean="0">
                <a:ln>
                  <a:solidFill>
                    <a:srgbClr val="3737FF"/>
                  </a:solidFill>
                </a:ln>
                <a:solidFill>
                  <a:srgbClr val="3737FF"/>
                </a:solidFill>
                <a:latin typeface="Sylfaen"/>
              </a:rPr>
              <a:t> </a:t>
            </a:r>
            <a:endParaRPr lang="en-CA" sz="2400" dirty="0">
              <a:ln>
                <a:solidFill>
                  <a:srgbClr val="3737FF"/>
                </a:solidFill>
              </a:ln>
              <a:solidFill>
                <a:srgbClr val="3737FF"/>
              </a:solidFill>
            </a:endParaRPr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>
          <a:xfrm>
            <a:off x="8382000" y="6416675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z="1400" smtClean="0">
                <a:solidFill>
                  <a:schemeClr val="tx1"/>
                </a:solidFill>
              </a:rPr>
              <a:pPr/>
              <a:t>18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50"/>
                            </p:stCondLst>
                            <p:childTnLst>
                              <p:par>
                                <p:cTn id="11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50"/>
                            </p:stCondLst>
                            <p:childTnLst>
                              <p:par>
                                <p:cTn id="13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4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50"/>
                            </p:stCondLst>
                            <p:childTnLst>
                              <p:par>
                                <p:cTn id="18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4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4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600"/>
                            </p:stCondLst>
                            <p:childTnLst>
                              <p:par>
                                <p:cTn id="22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9" grpId="0"/>
      <p:bldP spid="49" grpId="1"/>
      <p:bldP spid="50" grpId="0"/>
      <p:bldP spid="50" grpId="1"/>
      <p:bldP spid="51" grpId="0"/>
      <p:bldP spid="52" grpId="0"/>
      <p:bldP spid="52" grpId="1"/>
      <p:bldP spid="53" grpId="0"/>
      <p:bldP spid="53" grpId="1"/>
      <p:bldP spid="54" grpId="0"/>
      <p:bldP spid="55" grpId="0"/>
      <p:bldP spid="56" grpId="0"/>
      <p:bldP spid="56" grpId="1"/>
      <p:bldP spid="57" grpId="0"/>
      <p:bldP spid="57" grpId="1"/>
      <p:bldP spid="58" grpId="0"/>
      <p:bldP spid="58" grpId="1"/>
      <p:bldP spid="59" grpId="0"/>
      <p:bldP spid="60" grpId="0"/>
      <p:bldP spid="61" grpId="0"/>
      <p:bldP spid="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b="9459"/>
          <a:stretch>
            <a:fillRect/>
          </a:stretch>
        </p:blipFill>
        <p:spPr bwMode="auto">
          <a:xfrm>
            <a:off x="304800" y="15240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20">
            <a:hlinkClick r:id="rId3" action="ppaction://hlinksldjump"/>
          </p:cNvPr>
          <p:cNvSpPr/>
          <p:nvPr/>
        </p:nvSpPr>
        <p:spPr>
          <a:xfrm>
            <a:off x="838200" y="3682425"/>
            <a:ext cx="1471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200" b="1" dirty="0" smtClean="0">
                <a:ln>
                  <a:solidFill>
                    <a:schemeClr val="tx1"/>
                  </a:solidFill>
                </a:ln>
                <a:solidFill>
                  <a:srgbClr val="0DFFFF"/>
                </a:solidFill>
                <a:latin typeface="Sylfaen" pitchFamily="18" charset="0"/>
              </a:rPr>
              <a:t>100 </a:t>
            </a:r>
            <a:r>
              <a:rPr lang="en-CA" sz="3200" b="1" dirty="0" err="1" smtClean="0">
                <a:ln>
                  <a:solidFill>
                    <a:schemeClr val="tx1"/>
                  </a:solidFill>
                </a:ln>
                <a:solidFill>
                  <a:srgbClr val="0DFFFF"/>
                </a:solidFill>
                <a:latin typeface="Sylfaen" pitchFamily="18" charset="0"/>
              </a:rPr>
              <a:t>դմ</a:t>
            </a:r>
            <a:r>
              <a:rPr lang="en-CA" sz="3200" b="1" dirty="0" smtClean="0">
                <a:ln>
                  <a:solidFill>
                    <a:schemeClr val="tx1"/>
                  </a:solidFill>
                </a:ln>
                <a:solidFill>
                  <a:srgbClr val="0DFFFF"/>
                </a:solidFill>
                <a:latin typeface="Sylfaen"/>
              </a:rPr>
              <a:t> </a:t>
            </a:r>
            <a:endParaRPr lang="en-CA" sz="2000" dirty="0">
              <a:ln>
                <a:solidFill>
                  <a:schemeClr val="tx1"/>
                </a:solidFill>
              </a:ln>
              <a:solidFill>
                <a:srgbClr val="0DFFFF"/>
              </a:solidFill>
            </a:endParaRPr>
          </a:p>
        </p:txBody>
      </p:sp>
      <p:sp>
        <p:nvSpPr>
          <p:cNvPr id="22" name="Rectangle 21">
            <a:hlinkClick r:id="rId3" action="ppaction://hlinksldjump"/>
          </p:cNvPr>
          <p:cNvSpPr/>
          <p:nvPr/>
        </p:nvSpPr>
        <p:spPr>
          <a:xfrm>
            <a:off x="2819400" y="3505200"/>
            <a:ext cx="129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b="1" dirty="0" smtClean="0">
                <a:ln>
                  <a:solidFill>
                    <a:schemeClr val="tx1"/>
                  </a:solidFill>
                </a:ln>
                <a:solidFill>
                  <a:srgbClr val="FF0984"/>
                </a:solidFill>
                <a:latin typeface="Sylfaen" pitchFamily="18" charset="0"/>
              </a:rPr>
              <a:t>40 </a:t>
            </a:r>
            <a:r>
              <a:rPr lang="en-CA" sz="3200" b="1" dirty="0" err="1" smtClean="0">
                <a:ln>
                  <a:solidFill>
                    <a:schemeClr val="tx1"/>
                  </a:solidFill>
                </a:ln>
                <a:solidFill>
                  <a:srgbClr val="FF0984"/>
                </a:solidFill>
                <a:latin typeface="Sylfaen" pitchFamily="18" charset="0"/>
              </a:rPr>
              <a:t>դմ</a:t>
            </a:r>
            <a:r>
              <a:rPr lang="en-CA" sz="3200" b="1" dirty="0" smtClean="0">
                <a:ln>
                  <a:solidFill>
                    <a:schemeClr val="tx1"/>
                  </a:solidFill>
                </a:ln>
                <a:solidFill>
                  <a:srgbClr val="FF0984"/>
                </a:solidFill>
                <a:latin typeface="Sylfaen"/>
              </a:rPr>
              <a:t> </a:t>
            </a:r>
            <a:endParaRPr lang="en-CA" sz="2000" dirty="0">
              <a:ln>
                <a:solidFill>
                  <a:schemeClr val="tx1"/>
                </a:solidFill>
              </a:ln>
              <a:solidFill>
                <a:srgbClr val="FF0984"/>
              </a:solidFill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6858000" y="3657600"/>
            <a:ext cx="16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b="1" dirty="0" smtClean="0">
                <a:ln>
                  <a:solidFill>
                    <a:schemeClr val="tx1"/>
                  </a:solidFill>
                </a:ln>
                <a:solidFill>
                  <a:srgbClr val="00DE00"/>
                </a:solidFill>
                <a:latin typeface="Sylfaen" pitchFamily="18" charset="0"/>
              </a:rPr>
              <a:t>1000 </a:t>
            </a:r>
            <a:r>
              <a:rPr lang="en-CA" sz="3200" b="1" dirty="0" err="1" smtClean="0">
                <a:ln>
                  <a:solidFill>
                    <a:schemeClr val="tx1"/>
                  </a:solidFill>
                </a:ln>
                <a:solidFill>
                  <a:srgbClr val="00DE00"/>
                </a:solidFill>
                <a:latin typeface="Sylfaen" pitchFamily="18" charset="0"/>
              </a:rPr>
              <a:t>դմ</a:t>
            </a:r>
            <a:r>
              <a:rPr lang="en-CA" sz="3200" b="1" dirty="0" smtClean="0">
                <a:ln>
                  <a:solidFill>
                    <a:schemeClr val="tx1"/>
                  </a:solidFill>
                </a:ln>
                <a:solidFill>
                  <a:srgbClr val="00DE00"/>
                </a:solidFill>
                <a:latin typeface="Sylfaen"/>
              </a:rPr>
              <a:t> </a:t>
            </a:r>
            <a:endParaRPr lang="en-CA" sz="2000" dirty="0">
              <a:ln>
                <a:solidFill>
                  <a:schemeClr val="tx1"/>
                </a:solidFill>
              </a:ln>
              <a:solidFill>
                <a:srgbClr val="00DE00"/>
              </a:solidFill>
            </a:endParaRPr>
          </a:p>
        </p:txBody>
      </p:sp>
      <p:sp>
        <p:nvSpPr>
          <p:cNvPr id="24" name="Rectangle 23">
            <a:hlinkClick r:id="rId3" action="ppaction://hlinksldjump"/>
          </p:cNvPr>
          <p:cNvSpPr/>
          <p:nvPr/>
        </p:nvSpPr>
        <p:spPr>
          <a:xfrm>
            <a:off x="4448307" y="3682425"/>
            <a:ext cx="12666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200" b="1" dirty="0" smtClean="0">
                <a:ln>
                  <a:solidFill>
                    <a:schemeClr val="tx1"/>
                  </a:solidFill>
                </a:ln>
                <a:solidFill>
                  <a:srgbClr val="F67B16"/>
                </a:solidFill>
                <a:latin typeface="Sylfaen" pitchFamily="18" charset="0"/>
              </a:rPr>
              <a:t>10 </a:t>
            </a:r>
            <a:r>
              <a:rPr lang="en-CA" sz="3200" b="1" dirty="0" err="1" smtClean="0">
                <a:ln>
                  <a:solidFill>
                    <a:schemeClr val="tx1"/>
                  </a:solidFill>
                </a:ln>
                <a:solidFill>
                  <a:srgbClr val="F67B16"/>
                </a:solidFill>
                <a:latin typeface="Sylfaen" pitchFamily="18" charset="0"/>
              </a:rPr>
              <a:t>դմ</a:t>
            </a:r>
            <a:r>
              <a:rPr lang="en-CA" sz="3200" b="1" dirty="0" smtClean="0">
                <a:ln>
                  <a:solidFill>
                    <a:schemeClr val="tx1"/>
                  </a:solidFill>
                </a:ln>
                <a:solidFill>
                  <a:srgbClr val="F67B16"/>
                </a:solidFill>
                <a:latin typeface="Sylfaen"/>
              </a:rPr>
              <a:t> </a:t>
            </a:r>
            <a:endParaRPr lang="en-CA" sz="2000" dirty="0">
              <a:ln>
                <a:solidFill>
                  <a:schemeClr val="tx1"/>
                </a:solidFill>
              </a:ln>
              <a:solidFill>
                <a:srgbClr val="F67B16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4000" y="180000"/>
            <a:ext cx="8771400" cy="2487000"/>
            <a:chOff x="144000" y="180000"/>
            <a:chExt cx="8771400" cy="2487000"/>
          </a:xfrm>
        </p:grpSpPr>
        <p:sp>
          <p:nvSpPr>
            <p:cNvPr id="18" name="Rectangle 17"/>
            <p:cNvSpPr/>
            <p:nvPr/>
          </p:nvSpPr>
          <p:spPr>
            <a:xfrm>
              <a:off x="144000" y="180000"/>
              <a:ext cx="2209800" cy="1600200"/>
            </a:xfrm>
            <a:prstGeom prst="rect">
              <a:avLst/>
            </a:prstGeom>
            <a:solidFill>
              <a:srgbClr val="00A7E2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80000" y="287361"/>
              <a:ext cx="8735400" cy="2379639"/>
              <a:chOff x="180000" y="287361"/>
              <a:chExt cx="8735400" cy="237963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676400" y="685800"/>
                <a:ext cx="7239000" cy="1981200"/>
              </a:xfrm>
              <a:prstGeom prst="rect">
                <a:avLst/>
              </a:prstGeom>
              <a:solidFill>
                <a:srgbClr val="F9F9F9"/>
              </a:solidFill>
              <a:ln w="92075" cmpd="thickThin">
                <a:solidFill>
                  <a:srgbClr val="00B0F0"/>
                </a:solidFill>
              </a:ln>
              <a:effectLst>
                <a:outerShdw blurRad="127000" dist="38100" dir="2700000" sx="101000" sy="101000" algn="tl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11" name="Group 10"/>
              <p:cNvGrpSpPr>
                <a:grpSpLocks noChangeAspect="1"/>
              </p:cNvGrpSpPr>
              <p:nvPr/>
            </p:nvGrpSpPr>
            <p:grpSpPr>
              <a:xfrm>
                <a:off x="180000" y="287361"/>
                <a:ext cx="2293823" cy="1617639"/>
                <a:chOff x="1453565" y="2133600"/>
                <a:chExt cx="3324377" cy="2344404"/>
              </a:xfrm>
              <a:effectLst>
                <a:outerShdw blurRad="88900" dist="165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1546656" y="2133600"/>
                  <a:ext cx="3231286" cy="2344404"/>
                  <a:chOff x="1546656" y="2133600"/>
                  <a:chExt cx="3231286" cy="2344404"/>
                </a:xfrm>
              </p:grpSpPr>
              <p:pic>
                <p:nvPicPr>
                  <p:cNvPr id="102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lum contrast="10000"/>
                  </a:blip>
                  <a:stretch>
                    <a:fillRect/>
                  </a:stretch>
                </p:blipFill>
                <p:spPr bwMode="auto">
                  <a:xfrm>
                    <a:off x="1546656" y="2133600"/>
                    <a:ext cx="3231286" cy="23444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9" name="Rounded Rectangle 8"/>
                  <p:cNvSpPr/>
                  <p:nvPr/>
                </p:nvSpPr>
                <p:spPr>
                  <a:xfrm>
                    <a:off x="1905000" y="2743200"/>
                    <a:ext cx="457200" cy="762000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  <p:pic>
              <p:nvPicPr>
                <p:cNvPr id="4" name="Picture 12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 rot="21228168">
                  <a:off x="1453565" y="2447570"/>
                  <a:ext cx="1010609" cy="11995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isometricOffAxis1Right"/>
                  <a:lightRig rig="threePt" dir="t"/>
                </a:scene3d>
              </p:spPr>
            </p:pic>
          </p:grpSp>
        </p:grpSp>
      </p:grpSp>
      <p:sp>
        <p:nvSpPr>
          <p:cNvPr id="3" name="TextBox 2"/>
          <p:cNvSpPr txBox="1"/>
          <p:nvPr/>
        </p:nvSpPr>
        <p:spPr>
          <a:xfrm>
            <a:off x="1524000" y="762000"/>
            <a:ext cx="7391400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i="1" dirty="0" smtClean="0">
                <a:solidFill>
                  <a:srgbClr val="002060"/>
                </a:solidFill>
                <a:latin typeface="Sylfaen" pitchFamily="18" charset="0"/>
              </a:rPr>
              <a:t>          </a:t>
            </a:r>
            <a:r>
              <a:rPr lang="en-CA" sz="2700" b="1" i="1" dirty="0" smtClean="0">
                <a:solidFill>
                  <a:srgbClr val="002060"/>
                </a:solidFill>
                <a:latin typeface="Sylfaen" pitchFamily="18" charset="0"/>
              </a:rPr>
              <a:t>1 մ</a:t>
            </a:r>
            <a:r>
              <a:rPr lang="en-CA" sz="27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700" i="1" dirty="0" err="1" smtClean="0">
                <a:solidFill>
                  <a:srgbClr val="002060"/>
                </a:solidFill>
                <a:latin typeface="Sylfaen" pitchFamily="18" charset="0"/>
              </a:rPr>
              <a:t>կող</a:t>
            </a:r>
            <a:r>
              <a:rPr lang="en-CA" sz="2700" i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700" i="1" dirty="0" err="1" smtClean="0">
                <a:solidFill>
                  <a:srgbClr val="002060"/>
                </a:solidFill>
                <a:latin typeface="Sylfaen" pitchFamily="18" charset="0"/>
              </a:rPr>
              <a:t>ունեցող</a:t>
            </a:r>
            <a:r>
              <a:rPr lang="en-CA" sz="2700" i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700" i="1" dirty="0" err="1" smtClean="0">
                <a:solidFill>
                  <a:srgbClr val="002060"/>
                </a:solidFill>
                <a:latin typeface="Sylfaen" pitchFamily="18" charset="0"/>
              </a:rPr>
              <a:t>խորանարդը</a:t>
            </a:r>
            <a:r>
              <a:rPr lang="en-CA" sz="2700" i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700" i="1" dirty="0" err="1" smtClean="0">
                <a:solidFill>
                  <a:srgbClr val="002060"/>
                </a:solidFill>
                <a:latin typeface="Sylfaen" pitchFamily="18" charset="0"/>
              </a:rPr>
              <a:t>կտրտել</a:t>
            </a:r>
            <a:endParaRPr lang="en-CA" sz="2700" i="1" dirty="0" smtClean="0">
              <a:solidFill>
                <a:srgbClr val="002060"/>
              </a:solidFill>
              <a:latin typeface="Sylfaen" pitchFamily="18" charset="0"/>
            </a:endParaRPr>
          </a:p>
          <a:p>
            <a:pPr algn="ctr"/>
            <a:r>
              <a:rPr lang="en-CA" sz="2700" i="1" dirty="0" smtClean="0">
                <a:solidFill>
                  <a:srgbClr val="002060"/>
                </a:solidFill>
                <a:latin typeface="Sylfaen" pitchFamily="18" charset="0"/>
              </a:rPr>
              <a:t>         </a:t>
            </a:r>
            <a:r>
              <a:rPr lang="en-CA" sz="2700" i="1" dirty="0" err="1" smtClean="0">
                <a:solidFill>
                  <a:srgbClr val="002060"/>
                </a:solidFill>
                <a:latin typeface="Sylfaen" pitchFamily="18" charset="0"/>
              </a:rPr>
              <a:t>են</a:t>
            </a:r>
            <a:r>
              <a:rPr lang="en-CA" sz="2700" i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700" b="1" i="1" dirty="0" smtClean="0">
                <a:solidFill>
                  <a:srgbClr val="002060"/>
                </a:solidFill>
                <a:latin typeface="Sylfaen" pitchFamily="18" charset="0"/>
              </a:rPr>
              <a:t>1 </a:t>
            </a:r>
            <a:r>
              <a:rPr lang="en-CA" sz="2700" b="1" i="1" dirty="0" err="1" smtClean="0">
                <a:solidFill>
                  <a:srgbClr val="002060"/>
                </a:solidFill>
                <a:latin typeface="Sylfaen" pitchFamily="18" charset="0"/>
              </a:rPr>
              <a:t>դմ</a:t>
            </a:r>
            <a:r>
              <a:rPr lang="en-CA" sz="2700" b="1" i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700" i="1" dirty="0" err="1" smtClean="0">
                <a:solidFill>
                  <a:srgbClr val="002060"/>
                </a:solidFill>
                <a:latin typeface="Sylfaen" pitchFamily="18" charset="0"/>
              </a:rPr>
              <a:t>կողով</a:t>
            </a:r>
            <a:r>
              <a:rPr lang="en-CA" sz="2700" i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700" i="1" dirty="0" err="1" smtClean="0">
                <a:solidFill>
                  <a:srgbClr val="002060"/>
                </a:solidFill>
                <a:latin typeface="Sylfaen" pitchFamily="18" charset="0"/>
              </a:rPr>
              <a:t>խորանարդիկների</a:t>
            </a:r>
            <a:r>
              <a:rPr lang="en-CA" sz="2700" i="1" dirty="0" smtClean="0">
                <a:solidFill>
                  <a:srgbClr val="002060"/>
                </a:solidFill>
                <a:latin typeface="Sylfaen" pitchFamily="18" charset="0"/>
              </a:rPr>
              <a:t>  և </a:t>
            </a:r>
          </a:p>
          <a:p>
            <a:pPr algn="ctr"/>
            <a:r>
              <a:rPr lang="en-CA" sz="2700" i="1" dirty="0" smtClean="0">
                <a:solidFill>
                  <a:srgbClr val="002060"/>
                </a:solidFill>
                <a:latin typeface="Sylfaen" pitchFamily="18" charset="0"/>
              </a:rPr>
              <a:t>     </a:t>
            </a:r>
            <a:r>
              <a:rPr lang="en-CA" sz="2700" i="1" dirty="0" err="1" smtClean="0">
                <a:solidFill>
                  <a:srgbClr val="002060"/>
                </a:solidFill>
                <a:latin typeface="Sylfaen" pitchFamily="18" charset="0"/>
              </a:rPr>
              <a:t>դրանք</a:t>
            </a:r>
            <a:r>
              <a:rPr lang="en-CA" sz="2700" i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700" i="1" dirty="0" err="1" smtClean="0">
                <a:solidFill>
                  <a:srgbClr val="002060"/>
                </a:solidFill>
                <a:latin typeface="Sylfaen" pitchFamily="18" charset="0"/>
              </a:rPr>
              <a:t>կցադրել</a:t>
            </a:r>
            <a:r>
              <a:rPr lang="en-CA" sz="2700" i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700" i="1" dirty="0" err="1" smtClean="0">
                <a:solidFill>
                  <a:srgbClr val="002060"/>
                </a:solidFill>
                <a:latin typeface="Sylfaen" pitchFamily="18" charset="0"/>
              </a:rPr>
              <a:t>են</a:t>
            </a:r>
            <a:r>
              <a:rPr lang="en-CA" sz="2700" i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700" i="1" dirty="0" err="1" smtClean="0">
                <a:solidFill>
                  <a:srgbClr val="002060"/>
                </a:solidFill>
                <a:latin typeface="Sylfaen" pitchFamily="18" charset="0"/>
              </a:rPr>
              <a:t>մեկ</a:t>
            </a:r>
            <a:r>
              <a:rPr lang="en-CA" sz="2700" i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700" i="1" dirty="0" err="1" smtClean="0">
                <a:solidFill>
                  <a:srgbClr val="002060"/>
                </a:solidFill>
                <a:latin typeface="Sylfaen" pitchFamily="18" charset="0"/>
              </a:rPr>
              <a:t>շարքով</a:t>
            </a:r>
            <a:r>
              <a:rPr lang="en-CA" sz="2700" i="1" dirty="0" smtClean="0">
                <a:solidFill>
                  <a:srgbClr val="002060"/>
                </a:solidFill>
                <a:latin typeface="Sylfaen" pitchFamily="18" charset="0"/>
              </a:rPr>
              <a:t>: </a:t>
            </a:r>
          </a:p>
          <a:p>
            <a:pPr algn="ctr"/>
            <a:r>
              <a:rPr lang="en-CA" sz="2700" i="1" dirty="0" smtClean="0">
                <a:solidFill>
                  <a:srgbClr val="002060"/>
                </a:solidFill>
                <a:latin typeface="Sylfaen" pitchFamily="18" charset="0"/>
              </a:rPr>
              <a:t> Ի</a:t>
            </a:r>
            <a:r>
              <a:rPr lang="hy-AM" sz="2700" i="1" dirty="0" smtClean="0">
                <a:solidFill>
                  <a:srgbClr val="002060"/>
                </a:solidFill>
                <a:latin typeface="Sylfaen"/>
              </a:rPr>
              <a:t>՞</a:t>
            </a:r>
            <a:r>
              <a:rPr lang="en-CA" sz="2700" i="1" dirty="0" err="1" smtClean="0">
                <a:solidFill>
                  <a:srgbClr val="002060"/>
                </a:solidFill>
                <a:latin typeface="Sylfaen"/>
              </a:rPr>
              <a:t>նչ</a:t>
            </a:r>
            <a:r>
              <a:rPr lang="en-CA" sz="2700" i="1" dirty="0" smtClean="0">
                <a:solidFill>
                  <a:srgbClr val="002060"/>
                </a:solidFill>
                <a:latin typeface="Sylfaen"/>
              </a:rPr>
              <a:t>  </a:t>
            </a:r>
            <a:r>
              <a:rPr lang="en-CA" sz="2700" i="1" dirty="0" err="1" smtClean="0">
                <a:solidFill>
                  <a:srgbClr val="002060"/>
                </a:solidFill>
                <a:latin typeface="Sylfaen"/>
              </a:rPr>
              <a:t>երկարությամբ</a:t>
            </a:r>
            <a:r>
              <a:rPr lang="en-CA" sz="2700" i="1" dirty="0" smtClean="0">
                <a:solidFill>
                  <a:srgbClr val="002060"/>
                </a:solidFill>
                <a:latin typeface="Sylfaen"/>
              </a:rPr>
              <a:t>  </a:t>
            </a:r>
            <a:r>
              <a:rPr lang="en-CA" sz="2700" i="1" dirty="0" err="1" smtClean="0">
                <a:solidFill>
                  <a:srgbClr val="002060"/>
                </a:solidFill>
                <a:latin typeface="Sylfaen"/>
              </a:rPr>
              <a:t>շարք</a:t>
            </a:r>
            <a:r>
              <a:rPr lang="en-CA" sz="2700" i="1" dirty="0" smtClean="0">
                <a:solidFill>
                  <a:srgbClr val="002060"/>
                </a:solidFill>
                <a:latin typeface="Sylfaen"/>
              </a:rPr>
              <a:t>  է  </a:t>
            </a:r>
            <a:r>
              <a:rPr lang="en-CA" sz="2700" i="1" dirty="0" err="1" smtClean="0">
                <a:solidFill>
                  <a:srgbClr val="002060"/>
                </a:solidFill>
                <a:latin typeface="Sylfaen"/>
              </a:rPr>
              <a:t>ստացվել</a:t>
            </a:r>
            <a:r>
              <a:rPr lang="en-CA" sz="2700" i="1" dirty="0" smtClean="0">
                <a:solidFill>
                  <a:srgbClr val="002060"/>
                </a:solidFill>
                <a:latin typeface="Sylfaen"/>
              </a:rPr>
              <a:t>:</a:t>
            </a:r>
            <a:endParaRPr lang="en-CA" sz="2700" i="1" dirty="0">
              <a:solidFill>
                <a:srgbClr val="002060"/>
              </a:solidFill>
              <a:latin typeface="Sylfae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0800" y="6427113"/>
            <a:ext cx="434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Գայանե  Սիմոնյան</a:t>
            </a:r>
          </a:p>
          <a:p>
            <a:pPr algn="ctr"/>
            <a:r>
              <a:rPr lang="en-C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Կոտայքի</a:t>
            </a:r>
            <a:r>
              <a:rPr lang="en-C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 </a:t>
            </a:r>
            <a:r>
              <a:rPr lang="en-C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մարզի</a:t>
            </a:r>
            <a:r>
              <a:rPr lang="en-C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 </a:t>
            </a:r>
            <a:r>
              <a:rPr lang="en-C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Ակունքի</a:t>
            </a:r>
            <a:r>
              <a:rPr lang="en-C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 </a:t>
            </a:r>
            <a:r>
              <a:rPr lang="en-C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միջն</a:t>
            </a:r>
            <a:r>
              <a:rPr lang="en-C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.  </a:t>
            </a:r>
            <a:r>
              <a:rPr lang="en-C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դպրոց</a:t>
            </a:r>
            <a:endParaRPr lang="en-CA" sz="1100" b="1" dirty="0">
              <a:solidFill>
                <a:schemeClr val="tx1">
                  <a:lumMod val="65000"/>
                  <a:lumOff val="35000"/>
                </a:schemeClr>
              </a:solidFill>
              <a:latin typeface="Sylfaen" pitchFamily="18" charset="0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8458200" y="632460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z="1400" smtClean="0">
                <a:solidFill>
                  <a:schemeClr val="tx1"/>
                </a:solidFill>
              </a:rPr>
              <a:pPr/>
              <a:t>19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63008" y="2819400"/>
            <a:ext cx="4271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  <a:latin typeface="Sylfaen" pitchFamily="18" charset="0"/>
              </a:rPr>
              <a:t>Պատասխանը  ստուգելու  համար  սեղմել</a:t>
            </a:r>
            <a:r>
              <a:rPr lang="en-CA" sz="1400" i="1" dirty="0" smtClean="0">
                <a:solidFill>
                  <a:srgbClr val="FF0000"/>
                </a:solidFill>
                <a:latin typeface="Sylfaen" pitchFamily="18" charset="0"/>
              </a:rPr>
              <a:t>  </a:t>
            </a:r>
            <a:r>
              <a:rPr lang="ru-RU" sz="1400" i="1" dirty="0" smtClean="0">
                <a:solidFill>
                  <a:srgbClr val="FF0000"/>
                </a:solidFill>
                <a:latin typeface="Sylfaen" pitchFamily="18" charset="0"/>
              </a:rPr>
              <a:t>մեծությունների  </a:t>
            </a:r>
            <a:r>
              <a:rPr lang="en-CA" sz="1400" i="1" dirty="0" err="1" smtClean="0">
                <a:solidFill>
                  <a:srgbClr val="FF0000"/>
                </a:solidFill>
                <a:latin typeface="Sylfaen" pitchFamily="18" charset="0"/>
              </a:rPr>
              <a:t>վրա</a:t>
            </a:r>
            <a:r>
              <a:rPr lang="en-CA" sz="1400" i="1" dirty="0" smtClean="0">
                <a:solidFill>
                  <a:srgbClr val="FF0000"/>
                </a:solidFill>
                <a:latin typeface="Sylfaen" pitchFamily="18" charset="0"/>
              </a:rPr>
              <a:t>:</a:t>
            </a:r>
            <a:endParaRPr lang="en-CA" sz="1400" i="1" dirty="0" smtClean="0">
              <a:solidFill>
                <a:srgbClr val="FF0000"/>
              </a:solidFill>
              <a:latin typeface="Sylfaen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685800" y="2895600"/>
            <a:ext cx="7830600" cy="1600200"/>
            <a:chOff x="1219200" y="3276600"/>
            <a:chExt cx="7830600" cy="1600200"/>
          </a:xfrm>
        </p:grpSpPr>
        <p:sp>
          <p:nvSpPr>
            <p:cNvPr id="24" name="Rectangle 23"/>
            <p:cNvSpPr/>
            <p:nvPr/>
          </p:nvSpPr>
          <p:spPr>
            <a:xfrm>
              <a:off x="2209800" y="3581400"/>
              <a:ext cx="6840000" cy="1295400"/>
            </a:xfrm>
            <a:prstGeom prst="rect">
              <a:avLst/>
            </a:prstGeom>
            <a:noFill/>
            <a:ln w="76200" cmpd="thickThin">
              <a:solidFill>
                <a:srgbClr val="0070C0"/>
              </a:solidFill>
            </a:ln>
            <a:effectLst>
              <a:outerShdw blurRad="76200" dist="1905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219200" y="3276600"/>
              <a:ext cx="1674910" cy="1371600"/>
              <a:chOff x="3657600" y="2362200"/>
              <a:chExt cx="1674910" cy="13716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657600" y="2362200"/>
                <a:ext cx="1600200" cy="12192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9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733800" y="2438400"/>
                <a:ext cx="1598710" cy="12954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chemeClr val="accent1">
                    <a:lumMod val="75000"/>
                    <a:alpha val="65000"/>
                  </a:schemeClr>
                </a:outerShdw>
              </a:effectLst>
            </p:spPr>
          </p:pic>
        </p:grpSp>
      </p:grpSp>
      <p:grpSp>
        <p:nvGrpSpPr>
          <p:cNvPr id="28" name="Group 27"/>
          <p:cNvGrpSpPr/>
          <p:nvPr/>
        </p:nvGrpSpPr>
        <p:grpSpPr>
          <a:xfrm>
            <a:off x="1219200" y="4724400"/>
            <a:ext cx="7543800" cy="1676400"/>
            <a:chOff x="1981200" y="5105400"/>
            <a:chExt cx="7543800" cy="1676400"/>
          </a:xfrm>
        </p:grpSpPr>
        <p:sp>
          <p:nvSpPr>
            <p:cNvPr id="25" name="Rectangle 24"/>
            <p:cNvSpPr/>
            <p:nvPr/>
          </p:nvSpPr>
          <p:spPr>
            <a:xfrm>
              <a:off x="2895600" y="5486400"/>
              <a:ext cx="6629400" cy="1295400"/>
            </a:xfrm>
            <a:prstGeom prst="rect">
              <a:avLst/>
            </a:prstGeom>
            <a:noFill/>
            <a:ln w="76200" cmpd="thickThin">
              <a:solidFill>
                <a:srgbClr val="F67B16"/>
              </a:solidFill>
            </a:ln>
            <a:effectLst>
              <a:outerShdw blurRad="76200" dist="1905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981200" y="5105400"/>
              <a:ext cx="1695448" cy="1371600"/>
              <a:chOff x="5943600" y="1905000"/>
              <a:chExt cx="1695448" cy="13716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5943600" y="1905000"/>
                <a:ext cx="1600200" cy="1219200"/>
              </a:xfrm>
              <a:prstGeom prst="rect">
                <a:avLst/>
              </a:prstGeom>
              <a:solidFill>
                <a:srgbClr val="F67B16"/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10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019800" y="1981200"/>
                <a:ext cx="1619248" cy="1295400"/>
              </a:xfrm>
              <a:prstGeom prst="rect">
                <a:avLst/>
              </a:prstGeom>
              <a:ln>
                <a:noFill/>
              </a:ln>
              <a:effectLst>
                <a:outerShdw blurRad="279400" dist="177800" dir="2400000" algn="tl" rotWithShape="0">
                  <a:srgbClr val="F57B17">
                    <a:alpha val="65000"/>
                  </a:srgbClr>
                </a:outerShdw>
              </a:effectLst>
            </p:spPr>
          </p:pic>
        </p:grpSp>
      </p:grpSp>
      <p:grpSp>
        <p:nvGrpSpPr>
          <p:cNvPr id="26" name="Group 25"/>
          <p:cNvGrpSpPr/>
          <p:nvPr/>
        </p:nvGrpSpPr>
        <p:grpSpPr>
          <a:xfrm>
            <a:off x="216000" y="1066800"/>
            <a:ext cx="8013600" cy="1600200"/>
            <a:chOff x="444600" y="1219200"/>
            <a:chExt cx="8013600" cy="1600200"/>
          </a:xfrm>
        </p:grpSpPr>
        <p:sp>
          <p:nvSpPr>
            <p:cNvPr id="23" name="Rectangle 22"/>
            <p:cNvSpPr/>
            <p:nvPr/>
          </p:nvSpPr>
          <p:spPr>
            <a:xfrm>
              <a:off x="1447800" y="1524000"/>
              <a:ext cx="7010400" cy="1295400"/>
            </a:xfrm>
            <a:prstGeom prst="rect">
              <a:avLst/>
            </a:prstGeom>
            <a:noFill/>
            <a:ln w="76200" cmpd="thickThin">
              <a:solidFill>
                <a:srgbClr val="E60000"/>
              </a:solidFill>
            </a:ln>
            <a:effectLst>
              <a:outerShdw blurRad="76200" dist="1905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444600" y="1219200"/>
              <a:ext cx="1689000" cy="1306800"/>
              <a:chOff x="749400" y="2286000"/>
              <a:chExt cx="1689000" cy="13068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749400" y="2286000"/>
                <a:ext cx="1600200" cy="1219200"/>
              </a:xfrm>
              <a:prstGeom prst="rect">
                <a:avLst/>
              </a:prstGeom>
              <a:solidFill>
                <a:srgbClr val="E60000"/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14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38200" y="2373600"/>
                <a:ext cx="1600200" cy="12192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DA0000">
                    <a:alpha val="65000"/>
                  </a:srgbClr>
                </a:outerShdw>
              </a:effectLst>
            </p:spPr>
          </p:pic>
        </p:grpSp>
      </p:grpSp>
      <p:sp>
        <p:nvSpPr>
          <p:cNvPr id="16" name="TextBox 15"/>
          <p:cNvSpPr txBox="1"/>
          <p:nvPr/>
        </p:nvSpPr>
        <p:spPr>
          <a:xfrm>
            <a:off x="609600" y="144959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Պատասխանե</a:t>
            </a:r>
            <a:r>
              <a:rPr lang="en-CA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Sylfaen"/>
              </a:rPr>
              <a:t>´</a:t>
            </a:r>
            <a:r>
              <a:rPr lang="en-CA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ք</a:t>
            </a:r>
            <a:r>
              <a:rPr lang="en-CA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   </a:t>
            </a:r>
            <a:r>
              <a:rPr lang="en-CA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հարցերին</a:t>
            </a:r>
            <a:r>
              <a:rPr lang="en-CA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:</a:t>
            </a:r>
            <a:endParaRPr lang="en-CA" sz="44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Sylfae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52600" y="1524000"/>
            <a:ext cx="65532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rgbClr val="00467A"/>
                </a:solidFill>
                <a:latin typeface="Sylfaen" pitchFamily="18" charset="0"/>
              </a:rPr>
              <a:t>  </a:t>
            </a:r>
            <a:r>
              <a:rPr lang="en-CA" sz="2700" b="1" dirty="0" smtClean="0">
                <a:solidFill>
                  <a:srgbClr val="002060"/>
                </a:solidFill>
                <a:latin typeface="Sylfaen" pitchFamily="18" charset="0"/>
              </a:rPr>
              <a:t>Ի</a:t>
            </a:r>
            <a:r>
              <a:rPr lang="hy-AM" sz="2700" b="1" dirty="0" smtClean="0">
                <a:solidFill>
                  <a:srgbClr val="002060"/>
                </a:solidFill>
                <a:latin typeface="Sylfaen"/>
              </a:rPr>
              <a:t>՞</a:t>
            </a:r>
            <a:r>
              <a:rPr lang="en-CA" sz="2700" b="1" dirty="0" err="1" smtClean="0">
                <a:solidFill>
                  <a:srgbClr val="002060"/>
                </a:solidFill>
                <a:latin typeface="Sylfaen"/>
              </a:rPr>
              <a:t>նչ</a:t>
            </a:r>
            <a:r>
              <a:rPr lang="en-CA" sz="2700" b="1" dirty="0" smtClean="0">
                <a:solidFill>
                  <a:srgbClr val="002060"/>
                </a:solidFill>
                <a:latin typeface="Sylfaen"/>
              </a:rPr>
              <a:t>  </a:t>
            </a:r>
            <a:r>
              <a:rPr lang="en-CA" sz="2700" b="1" dirty="0" err="1" smtClean="0">
                <a:solidFill>
                  <a:srgbClr val="002060"/>
                </a:solidFill>
                <a:latin typeface="Sylfaen"/>
              </a:rPr>
              <a:t>երկրաչափական</a:t>
            </a:r>
            <a:r>
              <a:rPr lang="en-CA" sz="2700" b="1" dirty="0" smtClean="0">
                <a:solidFill>
                  <a:srgbClr val="002060"/>
                </a:solidFill>
                <a:latin typeface="Sylfaen"/>
              </a:rPr>
              <a:t>  </a:t>
            </a:r>
            <a:r>
              <a:rPr lang="en-CA" sz="2700" b="1" dirty="0" err="1" smtClean="0">
                <a:solidFill>
                  <a:srgbClr val="002060"/>
                </a:solidFill>
                <a:latin typeface="Sylfaen"/>
              </a:rPr>
              <a:t>պատկերներից</a:t>
            </a:r>
            <a:endParaRPr lang="en-CA" sz="2700" b="1" dirty="0" smtClean="0">
              <a:solidFill>
                <a:srgbClr val="002060"/>
              </a:solidFill>
              <a:latin typeface="Sylfaen"/>
            </a:endParaRPr>
          </a:p>
          <a:p>
            <a:r>
              <a:rPr lang="en-CA" sz="2700" b="1" dirty="0" smtClean="0">
                <a:solidFill>
                  <a:srgbClr val="002060"/>
                </a:solidFill>
                <a:latin typeface="Sylfaen"/>
              </a:rPr>
              <a:t>       է  </a:t>
            </a:r>
            <a:r>
              <a:rPr lang="en-CA" sz="2700" b="1" dirty="0" err="1" smtClean="0">
                <a:solidFill>
                  <a:srgbClr val="002060"/>
                </a:solidFill>
                <a:latin typeface="Sylfaen"/>
              </a:rPr>
              <a:t>կազմված</a:t>
            </a:r>
            <a:r>
              <a:rPr lang="en-CA" sz="2700" b="1" dirty="0" smtClean="0">
                <a:solidFill>
                  <a:srgbClr val="002060"/>
                </a:solidFill>
                <a:latin typeface="Sylfaen"/>
              </a:rPr>
              <a:t>  </a:t>
            </a:r>
            <a:r>
              <a:rPr lang="en-CA" sz="2700" b="1" dirty="0" err="1" smtClean="0">
                <a:solidFill>
                  <a:srgbClr val="002060"/>
                </a:solidFill>
                <a:latin typeface="Sylfaen"/>
              </a:rPr>
              <a:t>ուղղանկյունանիստը</a:t>
            </a:r>
            <a:r>
              <a:rPr lang="en-CA" sz="2700" b="1" dirty="0" smtClean="0">
                <a:solidFill>
                  <a:srgbClr val="002060"/>
                </a:solidFill>
                <a:latin typeface="Sylfaen"/>
              </a:rPr>
              <a:t>:</a:t>
            </a:r>
            <a:endParaRPr lang="en-CA" sz="2700" b="1" i="1" dirty="0">
              <a:solidFill>
                <a:srgbClr val="FF0066"/>
              </a:solidFill>
              <a:latin typeface="Sylfae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6000" y="3352800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rgbClr val="00467A"/>
                </a:solidFill>
                <a:latin typeface="Sylfaen" pitchFamily="18" charset="0"/>
              </a:rPr>
              <a:t>  </a:t>
            </a:r>
            <a:r>
              <a:rPr lang="en-CA" sz="2800" b="1" dirty="0" err="1" smtClean="0">
                <a:solidFill>
                  <a:srgbClr val="002060"/>
                </a:solidFill>
                <a:latin typeface="Sylfaen" pitchFamily="18" charset="0"/>
              </a:rPr>
              <a:t>Որո</a:t>
            </a:r>
            <a:r>
              <a:rPr lang="hy-AM" sz="2800" b="1" dirty="0" smtClean="0">
                <a:solidFill>
                  <a:srgbClr val="002060"/>
                </a:solidFill>
                <a:latin typeface="Sylfaen"/>
              </a:rPr>
              <a:t>՞</a:t>
            </a:r>
            <a:r>
              <a:rPr lang="en-CA" sz="2800" b="1" dirty="0" err="1" smtClean="0">
                <a:solidFill>
                  <a:srgbClr val="002060"/>
                </a:solidFill>
                <a:latin typeface="Sylfaen"/>
              </a:rPr>
              <a:t>նք</a:t>
            </a:r>
            <a:r>
              <a:rPr lang="en-CA" sz="2800" b="1" dirty="0" smtClean="0">
                <a:solidFill>
                  <a:srgbClr val="002060"/>
                </a:solidFill>
                <a:latin typeface="Sylfaen"/>
              </a:rPr>
              <a:t>  </a:t>
            </a:r>
            <a:r>
              <a:rPr lang="en-CA" sz="2800" b="1" dirty="0" err="1" smtClean="0">
                <a:solidFill>
                  <a:srgbClr val="002060"/>
                </a:solidFill>
                <a:latin typeface="Sylfaen"/>
              </a:rPr>
              <a:t>են</a:t>
            </a:r>
            <a:r>
              <a:rPr lang="en-CA" sz="2800" b="1" dirty="0" smtClean="0">
                <a:solidFill>
                  <a:srgbClr val="002060"/>
                </a:solidFill>
                <a:latin typeface="Sylfaen"/>
              </a:rPr>
              <a:t>   </a:t>
            </a:r>
            <a:r>
              <a:rPr lang="en-CA" sz="2800" b="1" dirty="0" err="1" smtClean="0">
                <a:solidFill>
                  <a:srgbClr val="002060"/>
                </a:solidFill>
                <a:latin typeface="Sylfaen"/>
              </a:rPr>
              <a:t>ուղղանկյունանիստի</a:t>
            </a:r>
            <a:endParaRPr lang="en-CA" sz="2800" b="1" dirty="0" smtClean="0">
              <a:solidFill>
                <a:srgbClr val="002060"/>
              </a:solidFill>
              <a:latin typeface="Sylfaen"/>
            </a:endParaRPr>
          </a:p>
          <a:p>
            <a:r>
              <a:rPr lang="en-CA" sz="2800" b="1" dirty="0" smtClean="0">
                <a:solidFill>
                  <a:srgbClr val="002060"/>
                </a:solidFill>
                <a:latin typeface="Sylfaen"/>
              </a:rPr>
              <a:t>     </a:t>
            </a:r>
            <a:r>
              <a:rPr lang="en-CA" sz="2800" b="1" dirty="0" err="1" smtClean="0">
                <a:solidFill>
                  <a:srgbClr val="002060"/>
                </a:solidFill>
                <a:latin typeface="Sylfaen"/>
              </a:rPr>
              <a:t>չափումները</a:t>
            </a:r>
            <a:r>
              <a:rPr lang="en-CA" sz="2800" b="1" dirty="0" smtClean="0">
                <a:solidFill>
                  <a:srgbClr val="002060"/>
                </a:solidFill>
                <a:latin typeface="Sylfaen"/>
              </a:rPr>
              <a:t>:</a:t>
            </a:r>
            <a:endParaRPr lang="en-CA" sz="2800" b="1" i="1" dirty="0">
              <a:solidFill>
                <a:srgbClr val="FF0066"/>
              </a:solidFill>
              <a:latin typeface="Sylfae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19400" y="525780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rgbClr val="00467A"/>
                </a:solidFill>
                <a:latin typeface="Sylfaen" pitchFamily="18" charset="0"/>
              </a:rPr>
              <a:t>  </a:t>
            </a:r>
            <a:r>
              <a:rPr lang="en-CA" sz="2800" b="1" dirty="0" err="1" smtClean="0">
                <a:solidFill>
                  <a:srgbClr val="002060"/>
                </a:solidFill>
                <a:latin typeface="Sylfaen" pitchFamily="18" charset="0"/>
              </a:rPr>
              <a:t>Ինչպիսի</a:t>
            </a:r>
            <a:r>
              <a:rPr lang="hy-AM" sz="2800" b="1" dirty="0" smtClean="0">
                <a:solidFill>
                  <a:srgbClr val="002060"/>
                </a:solidFill>
                <a:latin typeface="Sylfaen"/>
              </a:rPr>
              <a:t>՞</a:t>
            </a:r>
            <a:r>
              <a:rPr lang="en-CA" sz="2800" b="1" dirty="0" smtClean="0">
                <a:solidFill>
                  <a:srgbClr val="002060"/>
                </a:solidFill>
                <a:latin typeface="Sylfaen"/>
              </a:rPr>
              <a:t>  </a:t>
            </a:r>
            <a:r>
              <a:rPr lang="en-CA" sz="2800" b="1" dirty="0" err="1" smtClean="0">
                <a:solidFill>
                  <a:srgbClr val="002060"/>
                </a:solidFill>
                <a:latin typeface="Sylfaen"/>
              </a:rPr>
              <a:t>ուղղանկյունանիստն</a:t>
            </a:r>
            <a:r>
              <a:rPr lang="en-CA" sz="2800" b="1" dirty="0" smtClean="0">
                <a:solidFill>
                  <a:srgbClr val="002060"/>
                </a:solidFill>
                <a:latin typeface="Sylfaen"/>
              </a:rPr>
              <a:t>  է</a:t>
            </a:r>
          </a:p>
          <a:p>
            <a:r>
              <a:rPr lang="en-CA" sz="2800" b="1" dirty="0" smtClean="0">
                <a:solidFill>
                  <a:srgbClr val="002060"/>
                </a:solidFill>
                <a:latin typeface="Sylfaen"/>
              </a:rPr>
              <a:t>    </a:t>
            </a:r>
            <a:r>
              <a:rPr lang="en-CA" sz="2800" b="1" dirty="0" err="1" smtClean="0">
                <a:solidFill>
                  <a:srgbClr val="002060"/>
                </a:solidFill>
                <a:latin typeface="Sylfaen"/>
              </a:rPr>
              <a:t>կոչվում</a:t>
            </a:r>
            <a:r>
              <a:rPr lang="en-CA" sz="2800" b="1" dirty="0" smtClean="0">
                <a:solidFill>
                  <a:srgbClr val="002060"/>
                </a:solidFill>
                <a:latin typeface="Sylfaen"/>
              </a:rPr>
              <a:t>  </a:t>
            </a:r>
            <a:r>
              <a:rPr lang="en-CA" sz="2800" b="1" dirty="0" err="1" smtClean="0">
                <a:solidFill>
                  <a:srgbClr val="002060"/>
                </a:solidFill>
                <a:latin typeface="Sylfaen"/>
              </a:rPr>
              <a:t>խորանարդ</a:t>
            </a:r>
            <a:r>
              <a:rPr lang="en-CA" sz="2800" b="1" dirty="0" smtClean="0">
                <a:solidFill>
                  <a:srgbClr val="002060"/>
                </a:solidFill>
                <a:latin typeface="Sylfaen"/>
              </a:rPr>
              <a:t>:</a:t>
            </a:r>
            <a:endParaRPr lang="en-CA" sz="2800" b="1" i="1" dirty="0">
              <a:solidFill>
                <a:srgbClr val="FF0066"/>
              </a:solidFill>
              <a:latin typeface="Sylfaen" pitchFamily="18" charset="0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>
          <a:xfrm>
            <a:off x="8305800" y="6416675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z="1400" smtClean="0">
                <a:solidFill>
                  <a:schemeClr val="tx1"/>
                </a:solidFill>
              </a:rPr>
              <a:pPr/>
              <a:t>2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b="9459"/>
          <a:stretch>
            <a:fillRect/>
          </a:stretch>
        </p:blipFill>
        <p:spPr bwMode="auto">
          <a:xfrm>
            <a:off x="304800" y="15240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20">
            <a:hlinkClick r:id="rId3" action="ppaction://hlinksldjump"/>
          </p:cNvPr>
          <p:cNvSpPr/>
          <p:nvPr/>
        </p:nvSpPr>
        <p:spPr>
          <a:xfrm>
            <a:off x="838200" y="3682425"/>
            <a:ext cx="1471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200" b="1" dirty="0" smtClean="0">
                <a:ln>
                  <a:solidFill>
                    <a:schemeClr val="tx1"/>
                  </a:solidFill>
                </a:ln>
                <a:solidFill>
                  <a:srgbClr val="0DFFFF"/>
                </a:solidFill>
                <a:latin typeface="Sylfaen" pitchFamily="18" charset="0"/>
              </a:rPr>
              <a:t>100 </a:t>
            </a:r>
            <a:r>
              <a:rPr lang="en-CA" sz="3200" b="1" dirty="0" err="1" smtClean="0">
                <a:ln>
                  <a:solidFill>
                    <a:schemeClr val="tx1"/>
                  </a:solidFill>
                </a:ln>
                <a:solidFill>
                  <a:srgbClr val="0DFFFF"/>
                </a:solidFill>
                <a:latin typeface="Sylfaen" pitchFamily="18" charset="0"/>
              </a:rPr>
              <a:t>դմ</a:t>
            </a:r>
            <a:r>
              <a:rPr lang="en-CA" sz="3200" b="1" dirty="0" smtClean="0">
                <a:ln>
                  <a:solidFill>
                    <a:schemeClr val="tx1"/>
                  </a:solidFill>
                </a:ln>
                <a:solidFill>
                  <a:srgbClr val="0DFFFF"/>
                </a:solidFill>
                <a:latin typeface="Sylfaen"/>
              </a:rPr>
              <a:t> </a:t>
            </a:r>
            <a:endParaRPr lang="en-CA" sz="2000" dirty="0">
              <a:ln>
                <a:solidFill>
                  <a:schemeClr val="tx1"/>
                </a:solidFill>
              </a:ln>
              <a:solidFill>
                <a:srgbClr val="0DFFFF"/>
              </a:solidFill>
            </a:endParaRPr>
          </a:p>
        </p:txBody>
      </p:sp>
      <p:sp>
        <p:nvSpPr>
          <p:cNvPr id="22" name="Rectangle 21">
            <a:hlinkClick r:id="rId3" action="ppaction://hlinksldjump"/>
          </p:cNvPr>
          <p:cNvSpPr/>
          <p:nvPr/>
        </p:nvSpPr>
        <p:spPr>
          <a:xfrm>
            <a:off x="2819400" y="3505200"/>
            <a:ext cx="129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b="1" dirty="0" smtClean="0">
                <a:ln>
                  <a:solidFill>
                    <a:schemeClr val="tx1"/>
                  </a:solidFill>
                </a:ln>
                <a:solidFill>
                  <a:srgbClr val="FF0984"/>
                </a:solidFill>
                <a:latin typeface="Sylfaen" pitchFamily="18" charset="0"/>
              </a:rPr>
              <a:t>40 </a:t>
            </a:r>
            <a:r>
              <a:rPr lang="en-CA" sz="3200" b="1" dirty="0" err="1" smtClean="0">
                <a:ln>
                  <a:solidFill>
                    <a:schemeClr val="tx1"/>
                  </a:solidFill>
                </a:ln>
                <a:solidFill>
                  <a:srgbClr val="FF0984"/>
                </a:solidFill>
                <a:latin typeface="Sylfaen" pitchFamily="18" charset="0"/>
              </a:rPr>
              <a:t>դմ</a:t>
            </a:r>
            <a:r>
              <a:rPr lang="en-CA" sz="3200" b="1" dirty="0" smtClean="0">
                <a:ln>
                  <a:solidFill>
                    <a:schemeClr val="tx1"/>
                  </a:solidFill>
                </a:ln>
                <a:solidFill>
                  <a:srgbClr val="FF0984"/>
                </a:solidFill>
                <a:latin typeface="Sylfaen"/>
              </a:rPr>
              <a:t> </a:t>
            </a:r>
            <a:endParaRPr lang="en-CA" sz="2000" dirty="0">
              <a:ln>
                <a:solidFill>
                  <a:schemeClr val="tx1"/>
                </a:solidFill>
              </a:ln>
              <a:solidFill>
                <a:srgbClr val="FF0984"/>
              </a:solidFill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6858000" y="3657600"/>
            <a:ext cx="16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b="1" dirty="0" smtClean="0">
                <a:ln>
                  <a:solidFill>
                    <a:schemeClr val="tx1"/>
                  </a:solidFill>
                </a:ln>
                <a:solidFill>
                  <a:srgbClr val="00DE00"/>
                </a:solidFill>
                <a:latin typeface="Sylfaen" pitchFamily="18" charset="0"/>
              </a:rPr>
              <a:t>1000 </a:t>
            </a:r>
            <a:r>
              <a:rPr lang="en-CA" sz="3200" b="1" dirty="0" err="1" smtClean="0">
                <a:ln>
                  <a:solidFill>
                    <a:schemeClr val="tx1"/>
                  </a:solidFill>
                </a:ln>
                <a:solidFill>
                  <a:srgbClr val="00DE00"/>
                </a:solidFill>
                <a:latin typeface="Sylfaen" pitchFamily="18" charset="0"/>
              </a:rPr>
              <a:t>դմ</a:t>
            </a:r>
            <a:r>
              <a:rPr lang="en-CA" sz="3200" b="1" dirty="0" smtClean="0">
                <a:ln>
                  <a:solidFill>
                    <a:schemeClr val="tx1"/>
                  </a:solidFill>
                </a:ln>
                <a:solidFill>
                  <a:srgbClr val="00DE00"/>
                </a:solidFill>
                <a:latin typeface="Sylfaen"/>
              </a:rPr>
              <a:t> </a:t>
            </a:r>
            <a:endParaRPr lang="en-CA" sz="2000" dirty="0">
              <a:ln>
                <a:solidFill>
                  <a:schemeClr val="tx1"/>
                </a:solidFill>
              </a:ln>
              <a:solidFill>
                <a:srgbClr val="00DE00"/>
              </a:solidFill>
            </a:endParaRPr>
          </a:p>
        </p:txBody>
      </p:sp>
      <p:sp>
        <p:nvSpPr>
          <p:cNvPr id="24" name="Rectangle 23">
            <a:hlinkClick r:id="rId3" action="ppaction://hlinksldjump"/>
          </p:cNvPr>
          <p:cNvSpPr/>
          <p:nvPr/>
        </p:nvSpPr>
        <p:spPr>
          <a:xfrm>
            <a:off x="4448307" y="3682425"/>
            <a:ext cx="12666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200" b="1" dirty="0" smtClean="0">
                <a:ln>
                  <a:solidFill>
                    <a:schemeClr val="tx1"/>
                  </a:solidFill>
                </a:ln>
                <a:solidFill>
                  <a:srgbClr val="F67B16"/>
                </a:solidFill>
                <a:latin typeface="Sylfaen" pitchFamily="18" charset="0"/>
              </a:rPr>
              <a:t>10 </a:t>
            </a:r>
            <a:r>
              <a:rPr lang="en-CA" sz="3200" b="1" dirty="0" err="1" smtClean="0">
                <a:ln>
                  <a:solidFill>
                    <a:schemeClr val="tx1"/>
                  </a:solidFill>
                </a:ln>
                <a:solidFill>
                  <a:srgbClr val="F67B16"/>
                </a:solidFill>
                <a:latin typeface="Sylfaen" pitchFamily="18" charset="0"/>
              </a:rPr>
              <a:t>դմ</a:t>
            </a:r>
            <a:r>
              <a:rPr lang="en-CA" sz="3200" b="1" dirty="0" smtClean="0">
                <a:ln>
                  <a:solidFill>
                    <a:schemeClr val="tx1"/>
                  </a:solidFill>
                </a:ln>
                <a:solidFill>
                  <a:srgbClr val="F67B16"/>
                </a:solidFill>
                <a:latin typeface="Sylfaen"/>
              </a:rPr>
              <a:t> </a:t>
            </a:r>
            <a:endParaRPr lang="en-CA" sz="2000" dirty="0">
              <a:ln>
                <a:solidFill>
                  <a:schemeClr val="tx1"/>
                </a:solidFill>
              </a:ln>
              <a:solidFill>
                <a:srgbClr val="F67B16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8458200" y="6340475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z="1400" smtClean="0">
                <a:solidFill>
                  <a:schemeClr val="tx1"/>
                </a:solidFill>
              </a:rPr>
              <a:pPr/>
              <a:t>20</a:t>
            </a:fld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44000" y="180000"/>
            <a:ext cx="8771400" cy="2487000"/>
            <a:chOff x="144000" y="180000"/>
            <a:chExt cx="8771400" cy="2487000"/>
          </a:xfrm>
        </p:grpSpPr>
        <p:sp>
          <p:nvSpPr>
            <p:cNvPr id="27" name="Rectangle 26"/>
            <p:cNvSpPr/>
            <p:nvPr/>
          </p:nvSpPr>
          <p:spPr>
            <a:xfrm>
              <a:off x="144000" y="180000"/>
              <a:ext cx="2209800" cy="1600200"/>
            </a:xfrm>
            <a:prstGeom prst="rect">
              <a:avLst/>
            </a:prstGeom>
            <a:solidFill>
              <a:srgbClr val="00A7E2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8" name="Group 16"/>
            <p:cNvGrpSpPr/>
            <p:nvPr/>
          </p:nvGrpSpPr>
          <p:grpSpPr>
            <a:xfrm>
              <a:off x="180000" y="287361"/>
              <a:ext cx="8735400" cy="2379639"/>
              <a:chOff x="180000" y="287361"/>
              <a:chExt cx="8735400" cy="2379639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676400" y="685800"/>
                <a:ext cx="7239000" cy="1981200"/>
              </a:xfrm>
              <a:prstGeom prst="rect">
                <a:avLst/>
              </a:prstGeom>
              <a:solidFill>
                <a:srgbClr val="F9F9F9"/>
              </a:solidFill>
              <a:ln w="92075" cmpd="thickThin">
                <a:solidFill>
                  <a:srgbClr val="00B0F0"/>
                </a:solidFill>
              </a:ln>
              <a:effectLst>
                <a:outerShdw blurRad="127000" dist="38100" dir="2700000" sx="101000" sy="101000" algn="tl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30" name="Group 10"/>
              <p:cNvGrpSpPr>
                <a:grpSpLocks noChangeAspect="1"/>
              </p:cNvGrpSpPr>
              <p:nvPr/>
            </p:nvGrpSpPr>
            <p:grpSpPr>
              <a:xfrm>
                <a:off x="180000" y="287361"/>
                <a:ext cx="2293823" cy="1617639"/>
                <a:chOff x="1453565" y="2133600"/>
                <a:chExt cx="3324377" cy="2344404"/>
              </a:xfrm>
              <a:effectLst>
                <a:outerShdw blurRad="88900" dist="165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31" name="Group 9"/>
                <p:cNvGrpSpPr/>
                <p:nvPr/>
              </p:nvGrpSpPr>
              <p:grpSpPr>
                <a:xfrm>
                  <a:off x="1546656" y="2133600"/>
                  <a:ext cx="3231286" cy="2344404"/>
                  <a:chOff x="1546656" y="2133600"/>
                  <a:chExt cx="3231286" cy="2344404"/>
                </a:xfrm>
              </p:grpSpPr>
              <p:pic>
                <p:nvPicPr>
                  <p:cNvPr id="3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lum contrast="10000"/>
                  </a:blip>
                  <a:stretch>
                    <a:fillRect/>
                  </a:stretch>
                </p:blipFill>
                <p:spPr bwMode="auto">
                  <a:xfrm>
                    <a:off x="1546656" y="2133600"/>
                    <a:ext cx="3231286" cy="23444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34" name="Rounded Rectangle 33"/>
                  <p:cNvSpPr/>
                  <p:nvPr/>
                </p:nvSpPr>
                <p:spPr>
                  <a:xfrm>
                    <a:off x="1905000" y="2743200"/>
                    <a:ext cx="457200" cy="762000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  <p:pic>
              <p:nvPicPr>
                <p:cNvPr id="32" name="Picture 12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 rot="21228168">
                  <a:off x="1453565" y="2447570"/>
                  <a:ext cx="1010609" cy="11995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isometricOffAxis1Right"/>
                  <a:lightRig rig="threePt" dir="t"/>
                </a:scene3d>
              </p:spPr>
            </p:pic>
          </p:grpSp>
        </p:grpSp>
      </p:grpSp>
      <p:sp>
        <p:nvSpPr>
          <p:cNvPr id="35" name="TextBox 34"/>
          <p:cNvSpPr txBox="1"/>
          <p:nvPr/>
        </p:nvSpPr>
        <p:spPr>
          <a:xfrm>
            <a:off x="1524000" y="762000"/>
            <a:ext cx="7391400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i="1" dirty="0" smtClean="0">
                <a:solidFill>
                  <a:srgbClr val="002060"/>
                </a:solidFill>
                <a:latin typeface="Sylfaen" pitchFamily="18" charset="0"/>
              </a:rPr>
              <a:t>          </a:t>
            </a:r>
            <a:r>
              <a:rPr lang="en-CA" sz="2700" b="1" i="1" dirty="0" smtClean="0">
                <a:solidFill>
                  <a:srgbClr val="002060"/>
                </a:solidFill>
                <a:latin typeface="Sylfaen" pitchFamily="18" charset="0"/>
              </a:rPr>
              <a:t>1 մ</a:t>
            </a:r>
            <a:r>
              <a:rPr lang="en-CA" sz="27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700" i="1" dirty="0" err="1" smtClean="0">
                <a:solidFill>
                  <a:srgbClr val="002060"/>
                </a:solidFill>
                <a:latin typeface="Sylfaen" pitchFamily="18" charset="0"/>
              </a:rPr>
              <a:t>կող</a:t>
            </a:r>
            <a:r>
              <a:rPr lang="en-CA" sz="2700" i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700" i="1" dirty="0" err="1" smtClean="0">
                <a:solidFill>
                  <a:srgbClr val="002060"/>
                </a:solidFill>
                <a:latin typeface="Sylfaen" pitchFamily="18" charset="0"/>
              </a:rPr>
              <a:t>ունեցող</a:t>
            </a:r>
            <a:r>
              <a:rPr lang="en-CA" sz="2700" i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700" i="1" dirty="0" err="1" smtClean="0">
                <a:solidFill>
                  <a:srgbClr val="002060"/>
                </a:solidFill>
                <a:latin typeface="Sylfaen" pitchFamily="18" charset="0"/>
              </a:rPr>
              <a:t>խորանարդը</a:t>
            </a:r>
            <a:r>
              <a:rPr lang="en-CA" sz="2700" i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700" i="1" dirty="0" err="1" smtClean="0">
                <a:solidFill>
                  <a:srgbClr val="002060"/>
                </a:solidFill>
                <a:latin typeface="Sylfaen" pitchFamily="18" charset="0"/>
              </a:rPr>
              <a:t>կտրտել</a:t>
            </a:r>
            <a:endParaRPr lang="en-CA" sz="2700" i="1" dirty="0" smtClean="0">
              <a:solidFill>
                <a:srgbClr val="002060"/>
              </a:solidFill>
              <a:latin typeface="Sylfaen" pitchFamily="18" charset="0"/>
            </a:endParaRPr>
          </a:p>
          <a:p>
            <a:pPr algn="ctr"/>
            <a:r>
              <a:rPr lang="en-CA" sz="2700" i="1" dirty="0" smtClean="0">
                <a:solidFill>
                  <a:srgbClr val="002060"/>
                </a:solidFill>
                <a:latin typeface="Sylfaen" pitchFamily="18" charset="0"/>
              </a:rPr>
              <a:t>         </a:t>
            </a:r>
            <a:r>
              <a:rPr lang="en-CA" sz="2700" i="1" dirty="0" err="1" smtClean="0">
                <a:solidFill>
                  <a:srgbClr val="002060"/>
                </a:solidFill>
                <a:latin typeface="Sylfaen" pitchFamily="18" charset="0"/>
              </a:rPr>
              <a:t>են</a:t>
            </a:r>
            <a:r>
              <a:rPr lang="en-CA" sz="2700" i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700" b="1" i="1" dirty="0" smtClean="0">
                <a:solidFill>
                  <a:srgbClr val="002060"/>
                </a:solidFill>
                <a:latin typeface="Sylfaen" pitchFamily="18" charset="0"/>
              </a:rPr>
              <a:t>1 </a:t>
            </a:r>
            <a:r>
              <a:rPr lang="en-CA" sz="2700" b="1" i="1" dirty="0" err="1" smtClean="0">
                <a:solidFill>
                  <a:srgbClr val="002060"/>
                </a:solidFill>
                <a:latin typeface="Sylfaen" pitchFamily="18" charset="0"/>
              </a:rPr>
              <a:t>դմ</a:t>
            </a:r>
            <a:r>
              <a:rPr lang="en-CA" sz="2700" b="1" i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700" i="1" dirty="0" err="1" smtClean="0">
                <a:solidFill>
                  <a:srgbClr val="002060"/>
                </a:solidFill>
                <a:latin typeface="Sylfaen" pitchFamily="18" charset="0"/>
              </a:rPr>
              <a:t>կողով</a:t>
            </a:r>
            <a:r>
              <a:rPr lang="en-CA" sz="2700" i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700" i="1" dirty="0" err="1" smtClean="0">
                <a:solidFill>
                  <a:srgbClr val="002060"/>
                </a:solidFill>
                <a:latin typeface="Sylfaen" pitchFamily="18" charset="0"/>
              </a:rPr>
              <a:t>խորանարդիկների</a:t>
            </a:r>
            <a:r>
              <a:rPr lang="en-CA" sz="2700" i="1" dirty="0" smtClean="0">
                <a:solidFill>
                  <a:srgbClr val="002060"/>
                </a:solidFill>
                <a:latin typeface="Sylfaen" pitchFamily="18" charset="0"/>
              </a:rPr>
              <a:t>  և </a:t>
            </a:r>
          </a:p>
          <a:p>
            <a:pPr algn="ctr"/>
            <a:r>
              <a:rPr lang="en-CA" sz="2700" i="1" dirty="0" smtClean="0">
                <a:solidFill>
                  <a:srgbClr val="002060"/>
                </a:solidFill>
                <a:latin typeface="Sylfaen" pitchFamily="18" charset="0"/>
              </a:rPr>
              <a:t>     </a:t>
            </a:r>
            <a:r>
              <a:rPr lang="en-CA" sz="2700" i="1" dirty="0" err="1" smtClean="0">
                <a:solidFill>
                  <a:srgbClr val="002060"/>
                </a:solidFill>
                <a:latin typeface="Sylfaen" pitchFamily="18" charset="0"/>
              </a:rPr>
              <a:t>դրանք</a:t>
            </a:r>
            <a:r>
              <a:rPr lang="en-CA" sz="2700" i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700" i="1" dirty="0" err="1" smtClean="0">
                <a:solidFill>
                  <a:srgbClr val="002060"/>
                </a:solidFill>
                <a:latin typeface="Sylfaen" pitchFamily="18" charset="0"/>
              </a:rPr>
              <a:t>կցադրել</a:t>
            </a:r>
            <a:r>
              <a:rPr lang="en-CA" sz="2700" i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700" i="1" dirty="0" err="1" smtClean="0">
                <a:solidFill>
                  <a:srgbClr val="002060"/>
                </a:solidFill>
                <a:latin typeface="Sylfaen" pitchFamily="18" charset="0"/>
              </a:rPr>
              <a:t>են</a:t>
            </a:r>
            <a:r>
              <a:rPr lang="en-CA" sz="2700" i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700" i="1" dirty="0" err="1" smtClean="0">
                <a:solidFill>
                  <a:srgbClr val="002060"/>
                </a:solidFill>
                <a:latin typeface="Sylfaen" pitchFamily="18" charset="0"/>
              </a:rPr>
              <a:t>մեկ</a:t>
            </a:r>
            <a:r>
              <a:rPr lang="en-CA" sz="2700" i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700" i="1" dirty="0" err="1" smtClean="0">
                <a:solidFill>
                  <a:srgbClr val="002060"/>
                </a:solidFill>
                <a:latin typeface="Sylfaen" pitchFamily="18" charset="0"/>
              </a:rPr>
              <a:t>շարքով</a:t>
            </a:r>
            <a:r>
              <a:rPr lang="en-CA" sz="2700" i="1" dirty="0" smtClean="0">
                <a:solidFill>
                  <a:srgbClr val="002060"/>
                </a:solidFill>
                <a:latin typeface="Sylfaen" pitchFamily="18" charset="0"/>
              </a:rPr>
              <a:t>: </a:t>
            </a:r>
          </a:p>
          <a:p>
            <a:pPr algn="ctr"/>
            <a:r>
              <a:rPr lang="en-CA" sz="2700" i="1" dirty="0" smtClean="0">
                <a:solidFill>
                  <a:srgbClr val="002060"/>
                </a:solidFill>
                <a:latin typeface="Sylfaen" pitchFamily="18" charset="0"/>
              </a:rPr>
              <a:t> Ի</a:t>
            </a:r>
            <a:r>
              <a:rPr lang="hy-AM" sz="2700" i="1" dirty="0" smtClean="0">
                <a:solidFill>
                  <a:srgbClr val="002060"/>
                </a:solidFill>
                <a:latin typeface="Sylfaen"/>
              </a:rPr>
              <a:t>՞</a:t>
            </a:r>
            <a:r>
              <a:rPr lang="en-CA" sz="2700" i="1" dirty="0" err="1" smtClean="0">
                <a:solidFill>
                  <a:srgbClr val="002060"/>
                </a:solidFill>
                <a:latin typeface="Sylfaen"/>
              </a:rPr>
              <a:t>նչ</a:t>
            </a:r>
            <a:r>
              <a:rPr lang="en-CA" sz="2700" i="1" dirty="0" smtClean="0">
                <a:solidFill>
                  <a:srgbClr val="002060"/>
                </a:solidFill>
                <a:latin typeface="Sylfaen"/>
              </a:rPr>
              <a:t>  </a:t>
            </a:r>
            <a:r>
              <a:rPr lang="en-CA" sz="2700" i="1" dirty="0" err="1" smtClean="0">
                <a:solidFill>
                  <a:srgbClr val="002060"/>
                </a:solidFill>
                <a:latin typeface="Sylfaen"/>
              </a:rPr>
              <a:t>երկարությամբ</a:t>
            </a:r>
            <a:r>
              <a:rPr lang="en-CA" sz="2700" i="1" dirty="0" smtClean="0">
                <a:solidFill>
                  <a:srgbClr val="002060"/>
                </a:solidFill>
                <a:latin typeface="Sylfaen"/>
              </a:rPr>
              <a:t>  </a:t>
            </a:r>
            <a:r>
              <a:rPr lang="en-CA" sz="2700" i="1" dirty="0" err="1" smtClean="0">
                <a:solidFill>
                  <a:srgbClr val="002060"/>
                </a:solidFill>
                <a:latin typeface="Sylfaen"/>
              </a:rPr>
              <a:t>շարք</a:t>
            </a:r>
            <a:r>
              <a:rPr lang="en-CA" sz="2700" i="1" dirty="0" smtClean="0">
                <a:solidFill>
                  <a:srgbClr val="002060"/>
                </a:solidFill>
                <a:latin typeface="Sylfaen"/>
              </a:rPr>
              <a:t>  է  </a:t>
            </a:r>
            <a:r>
              <a:rPr lang="en-CA" sz="2700" i="1" dirty="0" err="1" smtClean="0">
                <a:solidFill>
                  <a:srgbClr val="002060"/>
                </a:solidFill>
                <a:latin typeface="Sylfaen"/>
              </a:rPr>
              <a:t>ստացվել</a:t>
            </a:r>
            <a:r>
              <a:rPr lang="en-CA" sz="2700" i="1" dirty="0" smtClean="0">
                <a:solidFill>
                  <a:srgbClr val="002060"/>
                </a:solidFill>
                <a:latin typeface="Sylfaen"/>
              </a:rPr>
              <a:t>:</a:t>
            </a:r>
            <a:endParaRPr lang="en-CA" sz="2700" i="1" dirty="0">
              <a:solidFill>
                <a:srgbClr val="002060"/>
              </a:solidFill>
              <a:latin typeface="Sylfae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90800" y="6427113"/>
            <a:ext cx="434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Գայանե  Սիմոնյան</a:t>
            </a:r>
          </a:p>
          <a:p>
            <a:pPr algn="ctr"/>
            <a:r>
              <a:rPr lang="en-C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Կոտայքի</a:t>
            </a:r>
            <a:r>
              <a:rPr lang="en-C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 </a:t>
            </a:r>
            <a:r>
              <a:rPr lang="en-C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մարզի</a:t>
            </a:r>
            <a:r>
              <a:rPr lang="en-C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 </a:t>
            </a:r>
            <a:r>
              <a:rPr lang="en-C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Ակունքի</a:t>
            </a:r>
            <a:r>
              <a:rPr lang="en-C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 </a:t>
            </a:r>
            <a:r>
              <a:rPr lang="en-C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միջն</a:t>
            </a:r>
            <a:r>
              <a:rPr lang="en-C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.  </a:t>
            </a:r>
            <a:r>
              <a:rPr lang="en-C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դպրոց</a:t>
            </a:r>
            <a:endParaRPr lang="en-CA" sz="1100" b="1" dirty="0">
              <a:solidFill>
                <a:schemeClr val="tx1">
                  <a:lumMod val="65000"/>
                  <a:lumOff val="35000"/>
                </a:schemeClr>
              </a:solidFill>
              <a:latin typeface="Sylfae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19400" y="3276600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en-CA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1000 </a:t>
            </a:r>
            <a:r>
              <a:rPr lang="en-CA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ylfaen"/>
              </a:rPr>
              <a:t>• </a:t>
            </a:r>
            <a:r>
              <a:rPr lang="en-CA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1 </a:t>
            </a:r>
            <a:r>
              <a:rPr lang="en-CA" sz="44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դմ</a:t>
            </a:r>
            <a:r>
              <a:rPr lang="en-CA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en-CA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ylfaen"/>
              </a:rPr>
              <a:t>= 1000դմ</a:t>
            </a:r>
            <a:endParaRPr lang="en-CA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Sylfae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3000" y="4635600"/>
            <a:ext cx="5448200" cy="2070000"/>
            <a:chOff x="216000" y="4788000"/>
            <a:chExt cx="5448200" cy="2070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75130"/>
            <a:stretch>
              <a:fillRect/>
            </a:stretch>
          </p:blipFill>
          <p:spPr bwMode="auto">
            <a:xfrm>
              <a:off x="228600" y="6248400"/>
              <a:ext cx="5435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40415"/>
            <a:stretch>
              <a:fillRect/>
            </a:stretch>
          </p:blipFill>
          <p:spPr bwMode="auto">
            <a:xfrm>
              <a:off x="216000" y="4788000"/>
              <a:ext cx="5435600" cy="146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TextBox 5"/>
          <p:cNvSpPr txBox="1"/>
          <p:nvPr/>
        </p:nvSpPr>
        <p:spPr>
          <a:xfrm>
            <a:off x="381000" y="1320225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err="1" smtClean="0">
                <a:solidFill>
                  <a:srgbClr val="002060"/>
                </a:solidFill>
                <a:latin typeface="Sylfaen" pitchFamily="18" charset="0"/>
              </a:rPr>
              <a:t>Քանի</a:t>
            </a:r>
            <a:r>
              <a:rPr lang="en-CA" sz="3200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3200" dirty="0" err="1" smtClean="0">
                <a:solidFill>
                  <a:srgbClr val="002060"/>
                </a:solidFill>
                <a:latin typeface="Sylfaen" pitchFamily="18" charset="0"/>
              </a:rPr>
              <a:t>որ</a:t>
            </a:r>
            <a:r>
              <a:rPr lang="en-CA" sz="3200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endParaRPr lang="en-CA" sz="3200" dirty="0">
              <a:solidFill>
                <a:srgbClr val="002060"/>
              </a:solidFill>
              <a:latin typeface="Sylfae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43200" y="1287959"/>
            <a:ext cx="3765319" cy="769441"/>
            <a:chOff x="2743200" y="1287959"/>
            <a:chExt cx="3765319" cy="769441"/>
          </a:xfrm>
        </p:grpSpPr>
        <p:sp>
          <p:nvSpPr>
            <p:cNvPr id="7" name="Rectangle 6"/>
            <p:cNvSpPr/>
            <p:nvPr/>
          </p:nvSpPr>
          <p:spPr>
            <a:xfrm>
              <a:off x="2743200" y="1334869"/>
              <a:ext cx="108395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3600" b="1" i="1" dirty="0" smtClean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Sylfaen" pitchFamily="18" charset="0"/>
                </a:rPr>
                <a:t>1 մ</a:t>
              </a:r>
              <a:r>
                <a:rPr lang="en-CA" sz="3600" b="1" i="1" dirty="0" smtClean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Sylfaen"/>
                </a:rPr>
                <a:t>³ </a:t>
              </a:r>
              <a:endParaRPr lang="en-CA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038600" y="1334869"/>
              <a:ext cx="246991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3600" b="1" i="1" dirty="0" smtClean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Sylfaen" pitchFamily="18" charset="0"/>
                </a:rPr>
                <a:t>1000 դմ</a:t>
              </a:r>
              <a:r>
                <a:rPr lang="en-CA" sz="3600" b="1" i="1" dirty="0" smtClean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Sylfaen"/>
                </a:rPr>
                <a:t>³, </a:t>
              </a:r>
              <a:endParaRPr lang="en-CA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505200" y="1287959"/>
              <a:ext cx="7620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4000" b="1" i="1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Sylfaen"/>
                </a:rPr>
                <a:t> </a:t>
              </a:r>
              <a:r>
                <a:rPr lang="en-CA" sz="4000" b="1" i="1" dirty="0" smtClean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Sylfaen"/>
                </a:rPr>
                <a:t>=</a:t>
              </a:r>
              <a:r>
                <a:rPr lang="en-CA" sz="4400" b="1" i="1" dirty="0" smtClean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Sylfaen"/>
                </a:rPr>
                <a:t> </a:t>
              </a:r>
              <a:endParaRPr lang="en-CA" sz="3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33400" y="20574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i="1" dirty="0" smtClean="0">
                <a:solidFill>
                  <a:srgbClr val="002060"/>
                </a:solidFill>
                <a:latin typeface="Sylfaen" pitchFamily="18" charset="0"/>
              </a:rPr>
              <a:t> </a:t>
            </a:r>
            <a:r>
              <a:rPr lang="en-CA" sz="3200" dirty="0" err="1" smtClean="0">
                <a:solidFill>
                  <a:srgbClr val="002060"/>
                </a:solidFill>
                <a:latin typeface="Sylfaen" pitchFamily="18" charset="0"/>
              </a:rPr>
              <a:t>ապա</a:t>
            </a:r>
            <a:r>
              <a:rPr lang="en-CA" sz="3200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3200" b="1" dirty="0" smtClean="0">
                <a:solidFill>
                  <a:srgbClr val="002060"/>
                </a:solidFill>
                <a:latin typeface="Sylfaen" pitchFamily="18" charset="0"/>
              </a:rPr>
              <a:t>1 մ</a:t>
            </a:r>
            <a:r>
              <a:rPr lang="en-CA" sz="3200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3200" dirty="0" err="1" smtClean="0">
                <a:solidFill>
                  <a:srgbClr val="002060"/>
                </a:solidFill>
                <a:latin typeface="Sylfaen" pitchFamily="18" charset="0"/>
              </a:rPr>
              <a:t>կողով</a:t>
            </a:r>
            <a:r>
              <a:rPr lang="en-CA" sz="3200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3200" dirty="0" err="1" smtClean="0">
                <a:solidFill>
                  <a:srgbClr val="002060"/>
                </a:solidFill>
                <a:latin typeface="Sylfaen" pitchFamily="18" charset="0"/>
              </a:rPr>
              <a:t>խորանարդը</a:t>
            </a:r>
            <a:r>
              <a:rPr lang="en-CA" sz="3200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3200" dirty="0" err="1" smtClean="0">
                <a:solidFill>
                  <a:srgbClr val="002060"/>
                </a:solidFill>
                <a:latin typeface="Sylfaen" pitchFamily="18" charset="0"/>
              </a:rPr>
              <a:t>կբաժանվի</a:t>
            </a:r>
            <a:r>
              <a:rPr lang="en-CA" sz="3200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32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1000  </a:t>
            </a:r>
            <a:r>
              <a:rPr lang="en-CA" sz="3200" b="1" i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հատ</a:t>
            </a:r>
            <a:r>
              <a:rPr lang="en-CA" sz="32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  </a:t>
            </a:r>
            <a:r>
              <a:rPr lang="en-CA" sz="3200" b="1" dirty="0" smtClean="0">
                <a:solidFill>
                  <a:srgbClr val="002060"/>
                </a:solidFill>
                <a:latin typeface="Sylfaen" pitchFamily="18" charset="0"/>
              </a:rPr>
              <a:t>1 </a:t>
            </a:r>
            <a:r>
              <a:rPr lang="en-CA" sz="3200" b="1" dirty="0" err="1" smtClean="0">
                <a:solidFill>
                  <a:srgbClr val="002060"/>
                </a:solidFill>
                <a:latin typeface="Sylfaen" pitchFamily="18" charset="0"/>
              </a:rPr>
              <a:t>դմ</a:t>
            </a:r>
            <a:r>
              <a:rPr lang="en-CA" sz="32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3200" dirty="0" err="1" smtClean="0">
                <a:solidFill>
                  <a:srgbClr val="002060"/>
                </a:solidFill>
                <a:latin typeface="Sylfaen" pitchFamily="18" charset="0"/>
              </a:rPr>
              <a:t>կողով</a:t>
            </a:r>
            <a:r>
              <a:rPr lang="en-CA" sz="3200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3200" dirty="0" err="1" smtClean="0">
                <a:solidFill>
                  <a:srgbClr val="002060"/>
                </a:solidFill>
                <a:latin typeface="Sylfaen" pitchFamily="18" charset="0"/>
              </a:rPr>
              <a:t>խորանարդիկների</a:t>
            </a:r>
            <a:r>
              <a:rPr lang="en-CA" sz="3200" dirty="0" smtClean="0">
                <a:solidFill>
                  <a:srgbClr val="002060"/>
                </a:solidFill>
                <a:latin typeface="Sylfaen" pitchFamily="18" charset="0"/>
              </a:rPr>
              <a:t>:    </a:t>
            </a:r>
            <a:endParaRPr lang="en-CA" sz="3600" dirty="0">
              <a:solidFill>
                <a:srgbClr val="002060"/>
              </a:solidFill>
              <a:latin typeface="Sylfae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000" y="304800"/>
            <a:ext cx="8915400" cy="6436800"/>
          </a:xfrm>
          <a:prstGeom prst="rect">
            <a:avLst/>
          </a:prstGeom>
          <a:noFill/>
          <a:ln w="76200" cmpd="thickThin">
            <a:solidFill>
              <a:srgbClr val="00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228600" y="-145007"/>
            <a:ext cx="3406017" cy="1200623"/>
            <a:chOff x="152400" y="-144000"/>
            <a:chExt cx="3870476" cy="136434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20000"/>
            </a:blip>
            <a:srcRect/>
            <a:stretch>
              <a:fillRect/>
            </a:stretch>
          </p:blipFill>
          <p:spPr bwMode="auto">
            <a:xfrm>
              <a:off x="152400" y="-144000"/>
              <a:ext cx="3870476" cy="136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20000"/>
            </a:blip>
            <a:srcRect l="23625" r="62594"/>
            <a:stretch>
              <a:fillRect/>
            </a:stretch>
          </p:blipFill>
          <p:spPr bwMode="auto">
            <a:xfrm>
              <a:off x="1524000" y="-142856"/>
              <a:ext cx="609600" cy="136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20000"/>
            </a:blip>
            <a:srcRect l="23625" r="62594"/>
            <a:stretch>
              <a:fillRect/>
            </a:stretch>
          </p:blipFill>
          <p:spPr bwMode="auto">
            <a:xfrm>
              <a:off x="2057400" y="-142856"/>
              <a:ext cx="685800" cy="136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TextBox 4"/>
          <p:cNvSpPr txBox="1"/>
          <p:nvPr/>
        </p:nvSpPr>
        <p:spPr>
          <a:xfrm>
            <a:off x="684000" y="360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ylfaen"/>
              </a:rPr>
              <a:t>ՃԻՇՏ  Է</a:t>
            </a:r>
            <a:endParaRPr lang="en-CA" sz="4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Sylfaen" pitchFamily="18" charset="0"/>
            </a:endParaRPr>
          </a:p>
        </p:txBody>
      </p:sp>
      <p:pic>
        <p:nvPicPr>
          <p:cNvPr id="22" name="Picture 1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 rot="16200000" flipV="1">
            <a:off x="7620000" y="5410200"/>
            <a:ext cx="106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8534400" y="6264275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sz="1400" smtClean="0">
                <a:solidFill>
                  <a:schemeClr val="tx1"/>
                </a:solidFill>
              </a:rPr>
              <a:pPr/>
              <a:t>21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10" grpId="0"/>
      <p:bldP spid="5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21"/>
          <p:cNvGrpSpPr/>
          <p:nvPr/>
        </p:nvGrpSpPr>
        <p:grpSpPr>
          <a:xfrm>
            <a:off x="3962400" y="5181600"/>
            <a:ext cx="5181600" cy="1524000"/>
            <a:chOff x="685800" y="3352800"/>
            <a:chExt cx="6510759" cy="1828800"/>
          </a:xfrm>
        </p:grpSpPr>
        <p:grpSp>
          <p:nvGrpSpPr>
            <p:cNvPr id="17" name="Group 19"/>
            <p:cNvGrpSpPr/>
            <p:nvPr/>
          </p:nvGrpSpPr>
          <p:grpSpPr>
            <a:xfrm>
              <a:off x="685800" y="3352800"/>
              <a:ext cx="6510759" cy="1828800"/>
              <a:chOff x="685800" y="3352800"/>
              <a:chExt cx="6510759" cy="1828800"/>
            </a:xfrm>
          </p:grpSpPr>
          <p:grpSp>
            <p:nvGrpSpPr>
              <p:cNvPr id="19" name="Group 17"/>
              <p:cNvGrpSpPr/>
              <p:nvPr/>
            </p:nvGrpSpPr>
            <p:grpSpPr>
              <a:xfrm>
                <a:off x="685800" y="3352800"/>
                <a:ext cx="6510759" cy="1828800"/>
                <a:chOff x="685800" y="3352800"/>
                <a:chExt cx="6510759" cy="1828800"/>
              </a:xfrm>
            </p:grpSpPr>
            <p:grpSp>
              <p:nvGrpSpPr>
                <p:cNvPr id="21" name="Group 15"/>
                <p:cNvGrpSpPr/>
                <p:nvPr/>
              </p:nvGrpSpPr>
              <p:grpSpPr>
                <a:xfrm>
                  <a:off x="685800" y="3352800"/>
                  <a:ext cx="6510759" cy="1828800"/>
                  <a:chOff x="685800" y="3352800"/>
                  <a:chExt cx="6510759" cy="1828800"/>
                </a:xfrm>
              </p:grpSpPr>
              <p:pic>
                <p:nvPicPr>
                  <p:cNvPr id="23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1219200" y="3505200"/>
                    <a:ext cx="5715000" cy="16510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24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7"/>
                      </a:clrFrom>
                      <a:clrTo>
                        <a:srgbClr val="FFFFF7">
                          <a:alpha val="0"/>
                        </a:srgbClr>
                      </a:clrTo>
                    </a:clrChange>
                    <a:lum bright="-10000" contrast="10000"/>
                  </a:blip>
                  <a:srcRect r="5063"/>
                  <a:stretch>
                    <a:fillRect/>
                  </a:stretch>
                </p:blipFill>
                <p:spPr bwMode="auto">
                  <a:xfrm>
                    <a:off x="685800" y="4724400"/>
                    <a:ext cx="6510759" cy="4572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1143000" y="3352800"/>
                    <a:ext cx="914400" cy="457200"/>
                  </a:xfrm>
                  <a:prstGeom prst="roundRect">
                    <a:avLst>
                      <a:gd name="adj" fmla="val 31592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  <p:sp>
              <p:nvSpPr>
                <p:cNvPr id="22" name="Rectangle 21"/>
                <p:cNvSpPr/>
                <p:nvPr/>
              </p:nvSpPr>
              <p:spPr>
                <a:xfrm>
                  <a:off x="1219200" y="3733800"/>
                  <a:ext cx="609600" cy="990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20" name="Rectangle 19"/>
              <p:cNvSpPr/>
              <p:nvPr/>
            </p:nvSpPr>
            <p:spPr>
              <a:xfrm>
                <a:off x="6324600" y="3429000"/>
                <a:ext cx="609600" cy="1295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8" name="Rounded Rectangle 17"/>
            <p:cNvSpPr/>
            <p:nvPr/>
          </p:nvSpPr>
          <p:spPr>
            <a:xfrm>
              <a:off x="838200" y="5029200"/>
              <a:ext cx="304800" cy="152400"/>
            </a:xfrm>
            <a:prstGeom prst="roundRect">
              <a:avLst>
                <a:gd name="adj" fmla="val 3159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48000" y="7620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b="1" dirty="0" err="1" smtClean="0">
                <a:ln>
                  <a:solidFill>
                    <a:schemeClr val="tx1"/>
                  </a:solidFill>
                </a:ln>
                <a:solidFill>
                  <a:srgbClr val="FF3333"/>
                </a:solidFill>
                <a:latin typeface="Sylfaen"/>
              </a:rPr>
              <a:t>Ճիշտ</a:t>
            </a:r>
            <a:r>
              <a:rPr lang="en-CA" sz="5400" b="1" dirty="0" smtClean="0">
                <a:ln>
                  <a:solidFill>
                    <a:schemeClr val="tx1"/>
                  </a:solidFill>
                </a:ln>
                <a:solidFill>
                  <a:srgbClr val="FF3333"/>
                </a:solidFill>
                <a:latin typeface="Sylfaen"/>
              </a:rPr>
              <a:t>  </a:t>
            </a:r>
            <a:r>
              <a:rPr lang="en-CA" sz="5400" b="1" dirty="0" err="1" smtClean="0">
                <a:ln>
                  <a:solidFill>
                    <a:schemeClr val="tx1"/>
                  </a:solidFill>
                </a:ln>
                <a:solidFill>
                  <a:srgbClr val="FF3333"/>
                </a:solidFill>
                <a:latin typeface="Sylfaen"/>
              </a:rPr>
              <a:t>չէ</a:t>
            </a:r>
            <a:r>
              <a:rPr lang="en-CA" sz="5400" b="1" dirty="0" smtClean="0">
                <a:ln>
                  <a:solidFill>
                    <a:schemeClr val="tx1"/>
                  </a:solidFill>
                </a:ln>
                <a:solidFill>
                  <a:srgbClr val="FF3333"/>
                </a:solidFill>
                <a:latin typeface="Sylfaen"/>
              </a:rPr>
              <a:t>:</a:t>
            </a:r>
            <a:endParaRPr lang="en-CA" sz="4800" b="1" dirty="0">
              <a:ln>
                <a:solidFill>
                  <a:schemeClr val="tx1"/>
                </a:solidFill>
              </a:ln>
              <a:solidFill>
                <a:srgbClr val="FF3333"/>
              </a:solidFill>
              <a:latin typeface="Sylfae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000" y="72000"/>
            <a:ext cx="9000000" cy="6696000"/>
          </a:xfrm>
          <a:prstGeom prst="rect">
            <a:avLst/>
          </a:prstGeom>
          <a:noFill/>
          <a:ln w="349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382000" y="6264275"/>
            <a:ext cx="685800" cy="365125"/>
          </a:xfrm>
        </p:spPr>
        <p:txBody>
          <a:bodyPr/>
          <a:lstStyle/>
          <a:p>
            <a:fld id="{B6F15528-21DE-4FAA-801E-634DDDAF4B2B}" type="slidenum">
              <a:rPr lang="en-US" sz="1400" smtClean="0">
                <a:solidFill>
                  <a:schemeClr val="tx1"/>
                </a:solidFill>
              </a:rPr>
              <a:pPr/>
              <a:t>22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632013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Գայանե  Սիմոնյան</a:t>
            </a:r>
          </a:p>
          <a:p>
            <a:r>
              <a:rPr lang="en-CA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Կոտայքի</a:t>
            </a:r>
            <a:r>
              <a:rPr lang="en-CA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 </a:t>
            </a:r>
            <a:r>
              <a:rPr lang="en-CA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մարզի</a:t>
            </a:r>
            <a:r>
              <a:rPr lang="en-CA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 </a:t>
            </a:r>
            <a:r>
              <a:rPr lang="en-CA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Ակունքի</a:t>
            </a:r>
            <a:r>
              <a:rPr lang="en-CA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 </a:t>
            </a:r>
            <a:r>
              <a:rPr lang="en-CA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միջն</a:t>
            </a:r>
            <a:r>
              <a:rPr lang="en-CA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.  </a:t>
            </a:r>
            <a:r>
              <a:rPr lang="en-CA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դպրոց</a:t>
            </a:r>
            <a:endParaRPr lang="en-CA" sz="1200" b="1" dirty="0">
              <a:solidFill>
                <a:schemeClr val="tx1">
                  <a:lumMod val="65000"/>
                  <a:lumOff val="35000"/>
                </a:schemeClr>
              </a:solidFill>
              <a:latin typeface="Sylfaen" pitchFamily="18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 t="51927"/>
          <a:stretch>
            <a:fillRect/>
          </a:stretch>
        </p:blipFill>
        <p:spPr bwMode="auto">
          <a:xfrm>
            <a:off x="3581400" y="2362200"/>
            <a:ext cx="2070978" cy="203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lum bright="10000" contrast="20000"/>
          </a:blip>
          <a:srcRect/>
          <a:stretch>
            <a:fillRect/>
          </a:stretch>
        </p:blipFill>
        <p:spPr bwMode="auto">
          <a:xfrm rot="5400000" flipV="1">
            <a:off x="228600" y="228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naira\Desktop\My documents\mat-nkar\noyember\14404105-Карта-обратно-в-школу.jpg"/>
          <p:cNvPicPr>
            <a:picLocks noChangeAspect="1" noChangeArrowheads="1"/>
          </p:cNvPicPr>
          <p:nvPr/>
        </p:nvPicPr>
        <p:blipFill>
          <a:blip r:embed="rId2" cstate="print"/>
          <a:srcRect t="37607" b="9776"/>
          <a:stretch>
            <a:fillRect/>
          </a:stretch>
        </p:blipFill>
        <p:spPr bwMode="auto">
          <a:xfrm>
            <a:off x="4953000" y="4648200"/>
            <a:ext cx="3886200" cy="2057400"/>
          </a:xfrm>
          <a:prstGeom prst="rect">
            <a:avLst/>
          </a:prstGeom>
          <a:noFill/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3810000" y="4191000"/>
            <a:ext cx="1295400" cy="134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304800" y="285590"/>
            <a:ext cx="6955989" cy="1848010"/>
            <a:chOff x="152400" y="152399"/>
            <a:chExt cx="8077200" cy="2145883"/>
          </a:xfrm>
        </p:grpSpPr>
        <p:sp>
          <p:nvSpPr>
            <p:cNvPr id="11" name="Rectangle 10"/>
            <p:cNvSpPr/>
            <p:nvPr/>
          </p:nvSpPr>
          <p:spPr>
            <a:xfrm>
              <a:off x="152400" y="152399"/>
              <a:ext cx="1371600" cy="1526505"/>
            </a:xfrm>
            <a:prstGeom prst="rect">
              <a:avLst/>
            </a:prstGeom>
            <a:solidFill>
              <a:srgbClr val="FA000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2" name="Group 16"/>
            <p:cNvGrpSpPr/>
            <p:nvPr/>
          </p:nvGrpSpPr>
          <p:grpSpPr>
            <a:xfrm>
              <a:off x="240882" y="240884"/>
              <a:ext cx="7988718" cy="2057398"/>
              <a:chOff x="240882" y="240884"/>
              <a:chExt cx="7988718" cy="2057398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914400" y="685800"/>
                <a:ext cx="7315200" cy="1612482"/>
              </a:xfrm>
              <a:prstGeom prst="rect">
                <a:avLst/>
              </a:prstGeom>
              <a:solidFill>
                <a:srgbClr val="F9F9F9"/>
              </a:solidFill>
              <a:ln w="92075" cmpd="thickThin">
                <a:solidFill>
                  <a:srgbClr val="FA0000"/>
                </a:solidFill>
              </a:ln>
              <a:effectLst>
                <a:outerShdw blurRad="127000" dist="38100" dir="2700000" sx="101000" sy="101000" algn="tl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 bwMode="auto">
              <a:xfrm>
                <a:off x="240882" y="240884"/>
                <a:ext cx="1352537" cy="15117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101600" dist="38100" dir="2400000" sx="107000" sy="107000" algn="tl" rotWithShape="0">
                  <a:prstClr val="black">
                    <a:alpha val="37000"/>
                  </a:prstClr>
                </a:outerShdw>
              </a:effectLst>
            </p:spPr>
          </p:pic>
        </p:grpSp>
      </p:grpSp>
      <p:sp>
        <p:nvSpPr>
          <p:cNvPr id="15" name="TextBox 14"/>
          <p:cNvSpPr txBox="1"/>
          <p:nvPr/>
        </p:nvSpPr>
        <p:spPr>
          <a:xfrm>
            <a:off x="2079189" y="8382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err="1" smtClean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latin typeface="Sylfaen"/>
              </a:rPr>
              <a:t>Ճշմարի</a:t>
            </a:r>
            <a:r>
              <a:rPr lang="hy-AM" sz="3600" b="1" dirty="0" smtClean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latin typeface="Sylfaen"/>
              </a:rPr>
              <a:t>՞</a:t>
            </a:r>
            <a:r>
              <a:rPr lang="en-CA" sz="3600" b="1" dirty="0" smtClean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latin typeface="Sylfaen"/>
              </a:rPr>
              <a:t>տ  է  </a:t>
            </a:r>
            <a:r>
              <a:rPr lang="en-CA" sz="3600" b="1" dirty="0" err="1" smtClean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latin typeface="Sylfaen"/>
              </a:rPr>
              <a:t>արդյոք</a:t>
            </a:r>
            <a:r>
              <a:rPr lang="en-CA" sz="3600" b="1" dirty="0" smtClean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latin typeface="Sylfaen"/>
              </a:rPr>
              <a:t> </a:t>
            </a:r>
            <a:r>
              <a:rPr lang="en-CA" sz="3600" b="1" dirty="0" err="1" smtClean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latin typeface="Sylfaen" pitchFamily="18" charset="0"/>
              </a:rPr>
              <a:t>դատողությունը</a:t>
            </a:r>
            <a:r>
              <a:rPr lang="en-CA" sz="3600" b="1" dirty="0" smtClean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latin typeface="Sylfaen" pitchFamily="18" charset="0"/>
              </a:rPr>
              <a:t>:  </a:t>
            </a:r>
            <a:endParaRPr lang="en-CA" sz="3200" b="1" dirty="0">
              <a:ln>
                <a:solidFill>
                  <a:schemeClr val="tx1"/>
                </a:solidFill>
              </a:ln>
              <a:solidFill>
                <a:srgbClr val="66FF33"/>
              </a:solidFill>
              <a:latin typeface="Sylfae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438400"/>
            <a:ext cx="71628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100" b="1" dirty="0" err="1" smtClean="0">
                <a:solidFill>
                  <a:srgbClr val="00478E"/>
                </a:solidFill>
                <a:latin typeface="Sylfaen" pitchFamily="18" charset="0"/>
              </a:rPr>
              <a:t>Ուղղանկյունանիստի</a:t>
            </a:r>
            <a:r>
              <a:rPr lang="en-CA" sz="3100" b="1" dirty="0" smtClean="0">
                <a:solidFill>
                  <a:srgbClr val="00478E"/>
                </a:solidFill>
                <a:latin typeface="Sylfaen" pitchFamily="18" charset="0"/>
              </a:rPr>
              <a:t>  </a:t>
            </a:r>
            <a:r>
              <a:rPr lang="en-CA" sz="3100" b="1" dirty="0" err="1" smtClean="0">
                <a:solidFill>
                  <a:srgbClr val="00478E"/>
                </a:solidFill>
                <a:latin typeface="Sylfaen" pitchFamily="18" charset="0"/>
              </a:rPr>
              <a:t>ծավալը</a:t>
            </a:r>
            <a:r>
              <a:rPr lang="en-CA" sz="3100" b="1" dirty="0" smtClean="0">
                <a:solidFill>
                  <a:srgbClr val="00478E"/>
                </a:solidFill>
                <a:latin typeface="Sylfaen" pitchFamily="18" charset="0"/>
              </a:rPr>
              <a:t>  </a:t>
            </a:r>
            <a:r>
              <a:rPr lang="en-CA" sz="3100" b="1" dirty="0" err="1" smtClean="0">
                <a:solidFill>
                  <a:srgbClr val="00478E"/>
                </a:solidFill>
                <a:latin typeface="Sylfaen" pitchFamily="18" charset="0"/>
              </a:rPr>
              <a:t>հավասար</a:t>
            </a:r>
            <a:r>
              <a:rPr lang="en-CA" sz="3100" b="1" dirty="0" smtClean="0">
                <a:solidFill>
                  <a:srgbClr val="00478E"/>
                </a:solidFill>
                <a:latin typeface="Sylfaen" pitchFamily="18" charset="0"/>
              </a:rPr>
              <a:t>  է  </a:t>
            </a:r>
            <a:r>
              <a:rPr lang="en-CA" sz="3100" b="1" dirty="0" err="1" smtClean="0">
                <a:solidFill>
                  <a:srgbClr val="00478E"/>
                </a:solidFill>
                <a:latin typeface="Sylfaen" pitchFamily="18" charset="0"/>
              </a:rPr>
              <a:t>նրա</a:t>
            </a:r>
            <a:r>
              <a:rPr lang="en-CA" sz="3100" b="1" dirty="0" smtClean="0">
                <a:solidFill>
                  <a:srgbClr val="00478E"/>
                </a:solidFill>
                <a:latin typeface="Sylfaen" pitchFamily="18" charset="0"/>
              </a:rPr>
              <a:t>  </a:t>
            </a:r>
            <a:r>
              <a:rPr lang="en-CA" sz="31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A0000"/>
                </a:solidFill>
                <a:latin typeface="Sylfaen" pitchFamily="18" charset="0"/>
              </a:rPr>
              <a:t>հիմքի</a:t>
            </a:r>
            <a:r>
              <a:rPr lang="en-CA" sz="31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A0000"/>
                </a:solidFill>
                <a:latin typeface="Sylfaen" pitchFamily="18" charset="0"/>
              </a:rPr>
              <a:t>  </a:t>
            </a:r>
            <a:r>
              <a:rPr lang="en-CA" sz="31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A0000"/>
                </a:solidFill>
                <a:latin typeface="Sylfaen" pitchFamily="18" charset="0"/>
              </a:rPr>
              <a:t>մակերեսի</a:t>
            </a:r>
            <a:r>
              <a:rPr lang="en-CA" sz="3100" b="1" i="1" dirty="0" smtClean="0">
                <a:solidFill>
                  <a:srgbClr val="FA0000"/>
                </a:solidFill>
                <a:latin typeface="Sylfaen" pitchFamily="18" charset="0"/>
              </a:rPr>
              <a:t>  </a:t>
            </a:r>
            <a:r>
              <a:rPr lang="en-CA" sz="3100" b="1" dirty="0" smtClean="0">
                <a:solidFill>
                  <a:srgbClr val="00478E"/>
                </a:solidFill>
                <a:latin typeface="Sylfaen" pitchFamily="18" charset="0"/>
              </a:rPr>
              <a:t>և  </a:t>
            </a:r>
            <a:r>
              <a:rPr lang="en-CA" sz="31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A0000"/>
                </a:solidFill>
                <a:latin typeface="Sylfaen" pitchFamily="18" charset="0"/>
              </a:rPr>
              <a:t>բարձրության</a:t>
            </a:r>
            <a:r>
              <a:rPr lang="en-CA" sz="31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A0000"/>
                </a:solidFill>
                <a:latin typeface="Sylfaen" pitchFamily="18" charset="0"/>
              </a:rPr>
              <a:t> </a:t>
            </a:r>
            <a:r>
              <a:rPr lang="en-CA" sz="3100" b="1" dirty="0" smtClean="0">
                <a:solidFill>
                  <a:srgbClr val="00478E"/>
                </a:solidFill>
                <a:latin typeface="Sylfaen" pitchFamily="18" charset="0"/>
              </a:rPr>
              <a:t> </a:t>
            </a:r>
            <a:r>
              <a:rPr lang="en-CA" sz="3100" b="1" dirty="0" err="1" smtClean="0">
                <a:solidFill>
                  <a:srgbClr val="00478E"/>
                </a:solidFill>
                <a:latin typeface="Sylfaen" pitchFamily="18" charset="0"/>
              </a:rPr>
              <a:t>արտադրյալին</a:t>
            </a:r>
            <a:r>
              <a:rPr lang="en-CA" sz="3100" b="1" dirty="0" smtClean="0">
                <a:solidFill>
                  <a:srgbClr val="00478E"/>
                </a:solidFill>
                <a:latin typeface="Sylfaen" pitchFamily="18" charset="0"/>
              </a:rPr>
              <a:t>:</a:t>
            </a:r>
            <a:endParaRPr lang="en-CA" sz="3100" b="1" dirty="0">
              <a:solidFill>
                <a:srgbClr val="00478E"/>
              </a:solidFill>
              <a:latin typeface="Sylfae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000" y="72000"/>
            <a:ext cx="9000000" cy="6696000"/>
          </a:xfrm>
          <a:prstGeom prst="rect">
            <a:avLst/>
          </a:prstGeom>
          <a:noFill/>
          <a:ln w="349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Cloud Callout 20"/>
          <p:cNvSpPr/>
          <p:nvPr/>
        </p:nvSpPr>
        <p:spPr>
          <a:xfrm>
            <a:off x="7162800" y="3581400"/>
            <a:ext cx="1600200" cy="990600"/>
          </a:xfrm>
          <a:prstGeom prst="cloudCallout">
            <a:avLst>
              <a:gd name="adj1" fmla="val -57699"/>
              <a:gd name="adj2" fmla="val 75358"/>
            </a:avLst>
          </a:prstGeom>
          <a:solidFill>
            <a:srgbClr val="FF5B5B"/>
          </a:solidFill>
          <a:ln w="127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8001000" y="38100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FF0066"/>
                </a:solidFill>
                <a:latin typeface="Sylfaen" pitchFamily="18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96200" y="398722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FF0066"/>
                </a:solidFill>
                <a:latin typeface="Sylfaen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15200" y="391102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FF0066"/>
                </a:solidFill>
                <a:latin typeface="Sylfaen" pitchFamily="18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72400" y="35814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FF0066"/>
                </a:solidFill>
                <a:latin typeface="Sylfaen" pitchFamily="18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67600" y="368242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FF0066"/>
                </a:solidFill>
                <a:latin typeface="Sylfaen" pitchFamily="18" charset="0"/>
              </a:rPr>
              <a:t>?</a:t>
            </a:r>
          </a:p>
        </p:txBody>
      </p:sp>
      <p:sp>
        <p:nvSpPr>
          <p:cNvPr id="35" name="TextBox 34">
            <a:hlinkClick r:id="rId5" action="ppaction://hlinksldjump"/>
          </p:cNvPr>
          <p:cNvSpPr txBox="1"/>
          <p:nvPr/>
        </p:nvSpPr>
        <p:spPr>
          <a:xfrm>
            <a:off x="3955946" y="4572000"/>
            <a:ext cx="997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Ոչ</a:t>
            </a:r>
            <a:endParaRPr lang="en-CA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ylfaen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90600" y="4495800"/>
            <a:ext cx="1371600" cy="1066800"/>
            <a:chOff x="57912" y="3505200"/>
            <a:chExt cx="4681728" cy="2590800"/>
          </a:xfrm>
        </p:grpSpPr>
        <p:pic>
          <p:nvPicPr>
            <p:cNvPr id="37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 r="20983"/>
            <a:stretch>
              <a:fillRect/>
            </a:stretch>
          </p:blipFill>
          <p:spPr bwMode="auto">
            <a:xfrm>
              <a:off x="1066800" y="3505200"/>
              <a:ext cx="367284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 r="37491"/>
            <a:stretch>
              <a:fillRect/>
            </a:stretch>
          </p:blipFill>
          <p:spPr bwMode="auto">
            <a:xfrm flipH="1">
              <a:off x="57912" y="3505200"/>
              <a:ext cx="2764544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9" name="TextBox 38">
            <a:hlinkClick r:id="rId8" action="ppaction://hlinksldjump"/>
          </p:cNvPr>
          <p:cNvSpPr txBox="1"/>
          <p:nvPr/>
        </p:nvSpPr>
        <p:spPr>
          <a:xfrm>
            <a:off x="1188000" y="4611469"/>
            <a:ext cx="997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Այո</a:t>
            </a:r>
            <a:endParaRPr lang="en-CA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ylfaen" pitchFamily="18" charset="0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5344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sz="1400" smtClean="0">
                <a:solidFill>
                  <a:schemeClr val="tx1"/>
                </a:solidFill>
              </a:rPr>
              <a:pPr/>
              <a:t>23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200" y="632013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Գայանե  Սիմոնյան</a:t>
            </a:r>
          </a:p>
          <a:p>
            <a:r>
              <a:rPr lang="en-CA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Կոտայքի</a:t>
            </a:r>
            <a:r>
              <a:rPr lang="en-CA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 </a:t>
            </a:r>
            <a:r>
              <a:rPr lang="en-CA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մարզի</a:t>
            </a:r>
            <a:r>
              <a:rPr lang="en-CA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 </a:t>
            </a:r>
            <a:r>
              <a:rPr lang="en-CA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Ակունքի</a:t>
            </a:r>
            <a:r>
              <a:rPr lang="en-CA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 </a:t>
            </a:r>
            <a:r>
              <a:rPr lang="en-CA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միջն</a:t>
            </a:r>
            <a:r>
              <a:rPr lang="en-CA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.  </a:t>
            </a:r>
            <a:r>
              <a:rPr lang="en-CA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դպրոց</a:t>
            </a:r>
            <a:endParaRPr lang="en-CA" sz="1200" b="1" dirty="0">
              <a:solidFill>
                <a:schemeClr val="tx1">
                  <a:lumMod val="65000"/>
                  <a:lumOff val="35000"/>
                </a:schemeClr>
              </a:solidFill>
              <a:latin typeface="Sylfae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16" grpId="0"/>
      <p:bldP spid="21" grpId="0" animBg="1"/>
      <p:bldP spid="24" grpId="0"/>
      <p:bldP spid="25" grpId="0"/>
      <p:bldP spid="26" grpId="0"/>
      <p:bldP spid="27" grpId="0"/>
      <p:bldP spid="28" grpId="0"/>
      <p:bldP spid="35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naira\Desktop\My documents\mat-nkar\noyember\14404105-Карта-обратно-в-школу.jpg"/>
          <p:cNvPicPr>
            <a:picLocks noChangeAspect="1" noChangeArrowheads="1"/>
          </p:cNvPicPr>
          <p:nvPr/>
        </p:nvPicPr>
        <p:blipFill>
          <a:blip r:embed="rId2" cstate="print"/>
          <a:srcRect t="37607" b="9776"/>
          <a:stretch>
            <a:fillRect/>
          </a:stretch>
        </p:blipFill>
        <p:spPr bwMode="auto">
          <a:xfrm>
            <a:off x="4953000" y="4648200"/>
            <a:ext cx="3886200" cy="2057400"/>
          </a:xfrm>
          <a:prstGeom prst="rect">
            <a:avLst/>
          </a:prstGeom>
          <a:noFill/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3810000" y="4191000"/>
            <a:ext cx="1295400" cy="134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9"/>
          <p:cNvGrpSpPr>
            <a:grpSpLocks noChangeAspect="1"/>
          </p:cNvGrpSpPr>
          <p:nvPr/>
        </p:nvGrpSpPr>
        <p:grpSpPr>
          <a:xfrm>
            <a:off x="304800" y="285590"/>
            <a:ext cx="6955989" cy="1848010"/>
            <a:chOff x="152400" y="152399"/>
            <a:chExt cx="8077200" cy="2145883"/>
          </a:xfrm>
        </p:grpSpPr>
        <p:sp>
          <p:nvSpPr>
            <p:cNvPr id="11" name="Rectangle 10"/>
            <p:cNvSpPr/>
            <p:nvPr/>
          </p:nvSpPr>
          <p:spPr>
            <a:xfrm>
              <a:off x="152400" y="152399"/>
              <a:ext cx="1371600" cy="1526505"/>
            </a:xfrm>
            <a:prstGeom prst="rect">
              <a:avLst/>
            </a:prstGeom>
            <a:solidFill>
              <a:srgbClr val="FA000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3" name="Group 16"/>
            <p:cNvGrpSpPr/>
            <p:nvPr/>
          </p:nvGrpSpPr>
          <p:grpSpPr>
            <a:xfrm>
              <a:off x="240882" y="240884"/>
              <a:ext cx="7988718" cy="2057398"/>
              <a:chOff x="240882" y="240884"/>
              <a:chExt cx="7988718" cy="2057398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914400" y="685800"/>
                <a:ext cx="7315200" cy="1612482"/>
              </a:xfrm>
              <a:prstGeom prst="rect">
                <a:avLst/>
              </a:prstGeom>
              <a:solidFill>
                <a:srgbClr val="F9F9F9"/>
              </a:solidFill>
              <a:ln w="92075" cmpd="thickThin">
                <a:solidFill>
                  <a:srgbClr val="FA0000"/>
                </a:solidFill>
              </a:ln>
              <a:effectLst>
                <a:outerShdw blurRad="127000" dist="38100" dir="2700000" sx="101000" sy="101000" algn="tl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 bwMode="auto">
              <a:xfrm>
                <a:off x="240882" y="240884"/>
                <a:ext cx="1352537" cy="15117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101600" dist="38100" dir="2400000" sx="107000" sy="107000" algn="tl" rotWithShape="0">
                  <a:prstClr val="black">
                    <a:alpha val="37000"/>
                  </a:prstClr>
                </a:outerShdw>
              </a:effectLst>
            </p:spPr>
          </p:pic>
        </p:grpSp>
      </p:grpSp>
      <p:sp>
        <p:nvSpPr>
          <p:cNvPr id="15" name="TextBox 14"/>
          <p:cNvSpPr txBox="1"/>
          <p:nvPr/>
        </p:nvSpPr>
        <p:spPr>
          <a:xfrm>
            <a:off x="2079189" y="8382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err="1" smtClean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latin typeface="Sylfaen"/>
              </a:rPr>
              <a:t>Ճշմարի</a:t>
            </a:r>
            <a:r>
              <a:rPr lang="hy-AM" sz="3600" b="1" dirty="0" smtClean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latin typeface="Sylfaen"/>
              </a:rPr>
              <a:t>՞</a:t>
            </a:r>
            <a:r>
              <a:rPr lang="en-CA" sz="3600" b="1" dirty="0" smtClean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latin typeface="Sylfaen"/>
              </a:rPr>
              <a:t>տ  է  </a:t>
            </a:r>
            <a:r>
              <a:rPr lang="en-CA" sz="3600" b="1" dirty="0" err="1" smtClean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latin typeface="Sylfaen"/>
              </a:rPr>
              <a:t>արդյոք</a:t>
            </a:r>
            <a:r>
              <a:rPr lang="en-CA" sz="3600" b="1" dirty="0" smtClean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latin typeface="Sylfaen"/>
              </a:rPr>
              <a:t> </a:t>
            </a:r>
            <a:r>
              <a:rPr lang="en-CA" sz="3600" b="1" dirty="0" err="1" smtClean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latin typeface="Sylfaen" pitchFamily="18" charset="0"/>
              </a:rPr>
              <a:t>դատողությունը</a:t>
            </a:r>
            <a:r>
              <a:rPr lang="en-CA" sz="3600" b="1" dirty="0" smtClean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latin typeface="Sylfaen" pitchFamily="18" charset="0"/>
              </a:rPr>
              <a:t>:  </a:t>
            </a:r>
            <a:endParaRPr lang="en-CA" sz="3200" b="1" dirty="0">
              <a:ln>
                <a:solidFill>
                  <a:schemeClr val="tx1"/>
                </a:solidFill>
              </a:ln>
              <a:solidFill>
                <a:srgbClr val="66FF33"/>
              </a:solidFill>
              <a:latin typeface="Sylfae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438400"/>
            <a:ext cx="71628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100" b="1" dirty="0" err="1" smtClean="0">
                <a:solidFill>
                  <a:srgbClr val="00478E"/>
                </a:solidFill>
                <a:latin typeface="Sylfaen" pitchFamily="18" charset="0"/>
              </a:rPr>
              <a:t>Ուղղանկյունանիստի</a:t>
            </a:r>
            <a:r>
              <a:rPr lang="en-CA" sz="3100" b="1" dirty="0" smtClean="0">
                <a:solidFill>
                  <a:srgbClr val="00478E"/>
                </a:solidFill>
                <a:latin typeface="Sylfaen" pitchFamily="18" charset="0"/>
              </a:rPr>
              <a:t>  </a:t>
            </a:r>
            <a:r>
              <a:rPr lang="en-CA" sz="3100" b="1" dirty="0" err="1" smtClean="0">
                <a:solidFill>
                  <a:srgbClr val="00478E"/>
                </a:solidFill>
                <a:latin typeface="Sylfaen" pitchFamily="18" charset="0"/>
              </a:rPr>
              <a:t>ծավալը</a:t>
            </a:r>
            <a:r>
              <a:rPr lang="en-CA" sz="3100" b="1" dirty="0" smtClean="0">
                <a:solidFill>
                  <a:srgbClr val="00478E"/>
                </a:solidFill>
                <a:latin typeface="Sylfaen" pitchFamily="18" charset="0"/>
              </a:rPr>
              <a:t>  </a:t>
            </a:r>
            <a:r>
              <a:rPr lang="en-CA" sz="3100" b="1" dirty="0" err="1" smtClean="0">
                <a:solidFill>
                  <a:srgbClr val="00478E"/>
                </a:solidFill>
                <a:latin typeface="Sylfaen" pitchFamily="18" charset="0"/>
              </a:rPr>
              <a:t>հավասար</a:t>
            </a:r>
            <a:r>
              <a:rPr lang="en-CA" sz="3100" b="1" dirty="0" smtClean="0">
                <a:solidFill>
                  <a:srgbClr val="00478E"/>
                </a:solidFill>
                <a:latin typeface="Sylfaen" pitchFamily="18" charset="0"/>
              </a:rPr>
              <a:t>  է  </a:t>
            </a:r>
            <a:r>
              <a:rPr lang="en-CA" sz="3100" b="1" dirty="0" err="1" smtClean="0">
                <a:solidFill>
                  <a:srgbClr val="00478E"/>
                </a:solidFill>
                <a:latin typeface="Sylfaen" pitchFamily="18" charset="0"/>
              </a:rPr>
              <a:t>նրա</a:t>
            </a:r>
            <a:r>
              <a:rPr lang="en-CA" sz="3100" b="1" dirty="0" smtClean="0">
                <a:solidFill>
                  <a:srgbClr val="00478E"/>
                </a:solidFill>
                <a:latin typeface="Sylfaen" pitchFamily="18" charset="0"/>
              </a:rPr>
              <a:t>  </a:t>
            </a:r>
            <a:r>
              <a:rPr lang="en-CA" sz="31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A0000"/>
                </a:solidFill>
                <a:latin typeface="Sylfaen" pitchFamily="18" charset="0"/>
              </a:rPr>
              <a:t>հիմքի</a:t>
            </a:r>
            <a:r>
              <a:rPr lang="en-CA" sz="31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A0000"/>
                </a:solidFill>
                <a:latin typeface="Sylfaen" pitchFamily="18" charset="0"/>
              </a:rPr>
              <a:t>  </a:t>
            </a:r>
            <a:r>
              <a:rPr lang="en-CA" sz="31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A0000"/>
                </a:solidFill>
                <a:latin typeface="Sylfaen" pitchFamily="18" charset="0"/>
              </a:rPr>
              <a:t>մակերեսի</a:t>
            </a:r>
            <a:r>
              <a:rPr lang="en-CA" sz="3100" b="1" i="1" dirty="0" smtClean="0">
                <a:solidFill>
                  <a:srgbClr val="FA0000"/>
                </a:solidFill>
                <a:latin typeface="Sylfaen" pitchFamily="18" charset="0"/>
              </a:rPr>
              <a:t>  </a:t>
            </a:r>
            <a:r>
              <a:rPr lang="en-CA" sz="3100" b="1" dirty="0" smtClean="0">
                <a:solidFill>
                  <a:srgbClr val="00478E"/>
                </a:solidFill>
                <a:latin typeface="Sylfaen" pitchFamily="18" charset="0"/>
              </a:rPr>
              <a:t>և  </a:t>
            </a:r>
            <a:r>
              <a:rPr lang="en-CA" sz="31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A0000"/>
                </a:solidFill>
                <a:latin typeface="Sylfaen" pitchFamily="18" charset="0"/>
              </a:rPr>
              <a:t>բարձրության</a:t>
            </a:r>
            <a:r>
              <a:rPr lang="en-CA" sz="31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A0000"/>
                </a:solidFill>
                <a:latin typeface="Sylfaen" pitchFamily="18" charset="0"/>
              </a:rPr>
              <a:t> </a:t>
            </a:r>
            <a:r>
              <a:rPr lang="en-CA" sz="3100" b="1" dirty="0" smtClean="0">
                <a:solidFill>
                  <a:srgbClr val="00478E"/>
                </a:solidFill>
                <a:latin typeface="Sylfaen" pitchFamily="18" charset="0"/>
              </a:rPr>
              <a:t> </a:t>
            </a:r>
            <a:r>
              <a:rPr lang="en-CA" sz="3100" b="1" dirty="0" err="1" smtClean="0">
                <a:solidFill>
                  <a:srgbClr val="00478E"/>
                </a:solidFill>
                <a:latin typeface="Sylfaen" pitchFamily="18" charset="0"/>
              </a:rPr>
              <a:t>արտադրյալին</a:t>
            </a:r>
            <a:r>
              <a:rPr lang="en-CA" sz="3100" b="1" dirty="0" smtClean="0">
                <a:solidFill>
                  <a:srgbClr val="00478E"/>
                </a:solidFill>
                <a:latin typeface="Sylfaen" pitchFamily="18" charset="0"/>
              </a:rPr>
              <a:t>:</a:t>
            </a:r>
            <a:endParaRPr lang="en-CA" sz="3100" b="1" dirty="0">
              <a:solidFill>
                <a:srgbClr val="00478E"/>
              </a:solidFill>
              <a:latin typeface="Sylfae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000" y="72000"/>
            <a:ext cx="9000000" cy="6696000"/>
          </a:xfrm>
          <a:prstGeom prst="rect">
            <a:avLst/>
          </a:prstGeom>
          <a:noFill/>
          <a:ln w="349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Cloud Callout 20"/>
          <p:cNvSpPr/>
          <p:nvPr/>
        </p:nvSpPr>
        <p:spPr>
          <a:xfrm>
            <a:off x="7162800" y="3581400"/>
            <a:ext cx="1600200" cy="990600"/>
          </a:xfrm>
          <a:prstGeom prst="cloudCallout">
            <a:avLst>
              <a:gd name="adj1" fmla="val -57699"/>
              <a:gd name="adj2" fmla="val 75358"/>
            </a:avLst>
          </a:prstGeom>
          <a:solidFill>
            <a:srgbClr val="FF5B5B"/>
          </a:solidFill>
          <a:ln w="127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8001000" y="38100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FF0066"/>
                </a:solidFill>
                <a:latin typeface="Sylfaen" pitchFamily="18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96200" y="398722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FF0066"/>
                </a:solidFill>
                <a:latin typeface="Sylfaen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15200" y="391102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FF0066"/>
                </a:solidFill>
                <a:latin typeface="Sylfaen" pitchFamily="18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72400" y="35814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FF0066"/>
                </a:solidFill>
                <a:latin typeface="Sylfaen" pitchFamily="18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67600" y="368242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FF0066"/>
                </a:solidFill>
                <a:latin typeface="Sylfaen" pitchFamily="18" charset="0"/>
              </a:rPr>
              <a:t>?</a:t>
            </a:r>
          </a:p>
        </p:txBody>
      </p:sp>
      <p:sp>
        <p:nvSpPr>
          <p:cNvPr id="35" name="TextBox 34">
            <a:hlinkClick r:id="rId5" action="ppaction://hlinksldjump"/>
          </p:cNvPr>
          <p:cNvSpPr txBox="1"/>
          <p:nvPr/>
        </p:nvSpPr>
        <p:spPr>
          <a:xfrm>
            <a:off x="3955946" y="4572000"/>
            <a:ext cx="997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Ոչ</a:t>
            </a:r>
            <a:endParaRPr lang="en-CA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ylfaen" pitchFamily="18" charset="0"/>
            </a:endParaRPr>
          </a:p>
        </p:txBody>
      </p:sp>
      <p:grpSp>
        <p:nvGrpSpPr>
          <p:cNvPr id="4" name="Group 35"/>
          <p:cNvGrpSpPr/>
          <p:nvPr/>
        </p:nvGrpSpPr>
        <p:grpSpPr>
          <a:xfrm>
            <a:off x="990600" y="4495800"/>
            <a:ext cx="1371600" cy="1066800"/>
            <a:chOff x="57912" y="3505200"/>
            <a:chExt cx="4681728" cy="2590800"/>
          </a:xfrm>
        </p:grpSpPr>
        <p:pic>
          <p:nvPicPr>
            <p:cNvPr id="37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 r="20983"/>
            <a:stretch>
              <a:fillRect/>
            </a:stretch>
          </p:blipFill>
          <p:spPr bwMode="auto">
            <a:xfrm>
              <a:off x="1066800" y="3505200"/>
              <a:ext cx="367284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 r="37491"/>
            <a:stretch>
              <a:fillRect/>
            </a:stretch>
          </p:blipFill>
          <p:spPr bwMode="auto">
            <a:xfrm flipH="1">
              <a:off x="57912" y="3505200"/>
              <a:ext cx="2764544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9" name="TextBox 38">
            <a:hlinkClick r:id="rId8" action="ppaction://hlinksldjump"/>
          </p:cNvPr>
          <p:cNvSpPr txBox="1"/>
          <p:nvPr/>
        </p:nvSpPr>
        <p:spPr>
          <a:xfrm>
            <a:off x="1188000" y="4611469"/>
            <a:ext cx="997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Այո</a:t>
            </a:r>
            <a:endParaRPr lang="en-CA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ylfaen" pitchFamily="18" charset="0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5344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sz="1400" smtClean="0">
                <a:solidFill>
                  <a:schemeClr val="tx1"/>
                </a:solidFill>
              </a:rPr>
              <a:pPr/>
              <a:t>24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200" y="632013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Գայանե  Սիմոնյան</a:t>
            </a:r>
          </a:p>
          <a:p>
            <a:r>
              <a:rPr lang="en-CA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Կոտայքի</a:t>
            </a:r>
            <a:r>
              <a:rPr lang="en-CA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 </a:t>
            </a:r>
            <a:r>
              <a:rPr lang="en-CA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մարզի</a:t>
            </a:r>
            <a:r>
              <a:rPr lang="en-CA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 </a:t>
            </a:r>
            <a:r>
              <a:rPr lang="en-CA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Ակունքի</a:t>
            </a:r>
            <a:r>
              <a:rPr lang="en-CA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 </a:t>
            </a:r>
            <a:r>
              <a:rPr lang="en-CA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միջն</a:t>
            </a:r>
            <a:r>
              <a:rPr lang="en-CA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.  </a:t>
            </a:r>
            <a:r>
              <a:rPr lang="en-CA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դպրոց</a:t>
            </a:r>
            <a:endParaRPr lang="en-CA" sz="1200" b="1" dirty="0">
              <a:solidFill>
                <a:schemeClr val="tx1">
                  <a:lumMod val="65000"/>
                  <a:lumOff val="35000"/>
                </a:schemeClr>
              </a:solidFill>
              <a:latin typeface="Sylfae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000" y="304800"/>
            <a:ext cx="8915400" cy="6436800"/>
          </a:xfrm>
          <a:prstGeom prst="rect">
            <a:avLst/>
          </a:prstGeom>
          <a:noFill/>
          <a:ln w="76200" cmpd="thickThin">
            <a:solidFill>
              <a:srgbClr val="00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5181600" y="-145007"/>
            <a:ext cx="3406017" cy="1200623"/>
            <a:chOff x="152400" y="-144000"/>
            <a:chExt cx="3870476" cy="136434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20000"/>
            </a:blip>
            <a:srcRect/>
            <a:stretch>
              <a:fillRect/>
            </a:stretch>
          </p:blipFill>
          <p:spPr bwMode="auto">
            <a:xfrm>
              <a:off x="152400" y="-144000"/>
              <a:ext cx="3870476" cy="136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20000"/>
            </a:blip>
            <a:srcRect l="23625" r="62594"/>
            <a:stretch>
              <a:fillRect/>
            </a:stretch>
          </p:blipFill>
          <p:spPr bwMode="auto">
            <a:xfrm>
              <a:off x="1524000" y="-142856"/>
              <a:ext cx="609600" cy="136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20000"/>
            </a:blip>
            <a:srcRect l="23625" r="62594"/>
            <a:stretch>
              <a:fillRect/>
            </a:stretch>
          </p:blipFill>
          <p:spPr bwMode="auto">
            <a:xfrm>
              <a:off x="2057400" y="-142856"/>
              <a:ext cx="685800" cy="136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5638800" y="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ylfaen"/>
              </a:rPr>
              <a:t>ՃԻՇՏ  Է</a:t>
            </a:r>
            <a:endParaRPr lang="en-CA" sz="4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Sylfaen" pitchFamily="18" charset="0"/>
            </a:endParaRPr>
          </a:p>
        </p:txBody>
      </p:sp>
      <p:grpSp>
        <p:nvGrpSpPr>
          <p:cNvPr id="9" name="Group 25"/>
          <p:cNvGrpSpPr>
            <a:grpSpLocks noChangeAspect="1"/>
          </p:cNvGrpSpPr>
          <p:nvPr/>
        </p:nvGrpSpPr>
        <p:grpSpPr>
          <a:xfrm>
            <a:off x="4754881" y="1806714"/>
            <a:ext cx="3855719" cy="2699004"/>
            <a:chOff x="609600" y="3810000"/>
            <a:chExt cx="3048000" cy="2133600"/>
          </a:xfrm>
          <a:solidFill>
            <a:srgbClr val="CBA9E5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0" name="Cube 9"/>
            <p:cNvSpPr>
              <a:spLocks/>
            </p:cNvSpPr>
            <p:nvPr/>
          </p:nvSpPr>
          <p:spPr>
            <a:xfrm flipH="1">
              <a:off x="609600" y="3810000"/>
              <a:ext cx="3048000" cy="2133600"/>
            </a:xfrm>
            <a:prstGeom prst="cube">
              <a:avLst>
                <a:gd name="adj" fmla="val 25000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3124200" y="3810794"/>
              <a:ext cx="794" cy="1599406"/>
            </a:xfrm>
            <a:prstGeom prst="line">
              <a:avLst/>
            </a:prstGeom>
            <a:grpFill/>
            <a:ln w="41275"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09600" y="5410200"/>
              <a:ext cx="2514600" cy="0"/>
            </a:xfrm>
            <a:prstGeom prst="line">
              <a:avLst/>
            </a:prstGeom>
            <a:grpFill/>
            <a:ln w="41275"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124200" y="5410200"/>
              <a:ext cx="533400" cy="533400"/>
            </a:xfrm>
            <a:prstGeom prst="line">
              <a:avLst/>
            </a:prstGeom>
            <a:grpFill/>
            <a:ln w="41275"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4678681" y="2797314"/>
            <a:ext cx="2667000" cy="2231886"/>
            <a:chOff x="457200" y="2438400"/>
            <a:chExt cx="2667000" cy="2231886"/>
          </a:xfrm>
        </p:grpSpPr>
        <p:sp>
          <p:nvSpPr>
            <p:cNvPr id="14" name="TextBox 13"/>
            <p:cNvSpPr txBox="1"/>
            <p:nvPr/>
          </p:nvSpPr>
          <p:spPr>
            <a:xfrm>
              <a:off x="2587131" y="3962400"/>
              <a:ext cx="537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4000" b="1" dirty="0" smtClean="0">
                  <a:solidFill>
                    <a:sysClr val="windowText" lastClr="000000"/>
                  </a:solidFill>
                  <a:latin typeface="Sylfaen" pitchFamily="18" charset="0"/>
                </a:rPr>
                <a:t>a</a:t>
              </a:r>
              <a:endParaRPr lang="en-CA" sz="4000" b="1" dirty="0">
                <a:solidFill>
                  <a:sysClr val="windowText" lastClr="000000"/>
                </a:solidFill>
                <a:latin typeface="Sylfae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" y="3581400"/>
              <a:ext cx="5867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4000" b="1" dirty="0" smtClean="0">
                  <a:solidFill>
                    <a:sysClr val="windowText" lastClr="000000"/>
                  </a:solidFill>
                  <a:latin typeface="Sylfaen" pitchFamily="18" charset="0"/>
                </a:rPr>
                <a:t>b</a:t>
              </a:r>
              <a:endParaRPr lang="en-CA" sz="4000" b="1" dirty="0">
                <a:solidFill>
                  <a:sysClr val="windowText" lastClr="000000"/>
                </a:solidFill>
                <a:latin typeface="Sylfae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82040" y="2438400"/>
              <a:ext cx="6705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4000" b="1" dirty="0" smtClean="0">
                  <a:solidFill>
                    <a:sysClr val="windowText" lastClr="000000"/>
                  </a:solidFill>
                  <a:latin typeface="Sylfaen" pitchFamily="18" charset="0"/>
                </a:rPr>
                <a:t> </a:t>
              </a:r>
              <a:r>
                <a:rPr lang="en-US" sz="4000" b="1" dirty="0" smtClean="0">
                  <a:solidFill>
                    <a:sysClr val="windowText" lastClr="000000"/>
                  </a:solidFill>
                  <a:latin typeface="Sylfaen" pitchFamily="18" charset="0"/>
                </a:rPr>
                <a:t>c</a:t>
              </a:r>
              <a:r>
                <a:rPr lang="en-US" sz="4000" b="1" dirty="0" smtClean="0">
                  <a:solidFill>
                    <a:srgbClr val="002060"/>
                  </a:solidFill>
                  <a:latin typeface="Sylfaen" pitchFamily="18" charset="0"/>
                </a:rPr>
                <a:t>           </a:t>
              </a:r>
              <a:endParaRPr lang="en-CA" sz="4000" b="1" dirty="0">
                <a:solidFill>
                  <a:srgbClr val="002060"/>
                </a:solidFill>
                <a:latin typeface="Sylfaen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4800" y="19050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 b="1" dirty="0" smtClean="0">
                <a:ln>
                  <a:solidFill>
                    <a:schemeClr val="tx1"/>
                  </a:solidFill>
                </a:ln>
                <a:solidFill>
                  <a:srgbClr val="00E200"/>
                </a:solidFill>
                <a:latin typeface="Sylfaen" pitchFamily="18" charset="0"/>
              </a:rPr>
              <a:t>V = a </a:t>
            </a:r>
            <a:r>
              <a:rPr lang="en-CA" sz="6000" b="1" dirty="0" smtClean="0">
                <a:ln>
                  <a:solidFill>
                    <a:schemeClr val="tx1"/>
                  </a:solidFill>
                </a:ln>
                <a:solidFill>
                  <a:srgbClr val="00E200"/>
                </a:solidFill>
                <a:latin typeface="Sylfaen"/>
              </a:rPr>
              <a:t>• </a:t>
            </a:r>
            <a:r>
              <a:rPr lang="en-CA" sz="6000" b="1" dirty="0" smtClean="0">
                <a:ln>
                  <a:solidFill>
                    <a:schemeClr val="tx1"/>
                  </a:solidFill>
                </a:ln>
                <a:solidFill>
                  <a:srgbClr val="00E200"/>
                </a:solidFill>
                <a:latin typeface="Sylfaen" pitchFamily="18" charset="0"/>
              </a:rPr>
              <a:t>b </a:t>
            </a:r>
            <a:r>
              <a:rPr lang="en-CA" sz="6000" b="1" dirty="0" smtClean="0">
                <a:ln>
                  <a:solidFill>
                    <a:schemeClr val="tx1"/>
                  </a:solidFill>
                </a:ln>
                <a:solidFill>
                  <a:srgbClr val="00E200"/>
                </a:solidFill>
                <a:latin typeface="Sylfaen"/>
              </a:rPr>
              <a:t>• c</a:t>
            </a:r>
            <a:endParaRPr lang="en-CA" sz="6000" b="1" dirty="0">
              <a:ln>
                <a:solidFill>
                  <a:schemeClr val="tx1"/>
                </a:solidFill>
              </a:ln>
              <a:solidFill>
                <a:srgbClr val="00E200"/>
              </a:solidFill>
              <a:latin typeface="Sylfae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5800" y="91440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Sylfaen" pitchFamily="18" charset="0"/>
              </a:rPr>
              <a:t>S = a </a:t>
            </a:r>
            <a:r>
              <a:rPr lang="en-CA" sz="6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Sylfaen"/>
              </a:rPr>
              <a:t>• </a:t>
            </a:r>
            <a:r>
              <a:rPr lang="en-CA" sz="6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Sylfaen" pitchFamily="18" charset="0"/>
              </a:rPr>
              <a:t>b </a:t>
            </a:r>
            <a:endParaRPr lang="en-CA" sz="60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latin typeface="Sylfae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4800" y="28956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 b="1" dirty="0" smtClean="0">
                <a:ln>
                  <a:solidFill>
                    <a:schemeClr val="tx1"/>
                  </a:solidFill>
                </a:ln>
                <a:solidFill>
                  <a:srgbClr val="00E200"/>
                </a:solidFill>
                <a:latin typeface="Sylfaen" pitchFamily="18" charset="0"/>
              </a:rPr>
              <a:t>V = </a:t>
            </a:r>
            <a:endParaRPr lang="en-CA" sz="6000" b="1" dirty="0">
              <a:ln>
                <a:solidFill>
                  <a:schemeClr val="tx1"/>
                </a:solidFill>
              </a:ln>
              <a:solidFill>
                <a:srgbClr val="00E200"/>
              </a:solidFill>
              <a:latin typeface="Sylfae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76600" y="2920663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en-CA" sz="6000" b="1" dirty="0" smtClean="0">
                <a:ln>
                  <a:solidFill>
                    <a:schemeClr val="tx1"/>
                  </a:solidFill>
                </a:ln>
                <a:solidFill>
                  <a:srgbClr val="00E200"/>
                </a:solidFill>
                <a:latin typeface="Sylfaen"/>
              </a:rPr>
              <a:t>• c</a:t>
            </a:r>
            <a:endParaRPr lang="en-CA" sz="6000" b="1" dirty="0">
              <a:ln>
                <a:solidFill>
                  <a:schemeClr val="tx1"/>
                </a:solidFill>
              </a:ln>
              <a:solidFill>
                <a:srgbClr val="00E200"/>
              </a:solidFill>
              <a:latin typeface="Sylfae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76400" y="2895600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Sylfaen" pitchFamily="18" charset="0"/>
              </a:rPr>
              <a:t>S </a:t>
            </a:r>
            <a:r>
              <a:rPr lang="en-CA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 </a:t>
            </a:r>
            <a:endParaRPr lang="en-CA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Sylfaen" pitchFamily="18" charset="0"/>
            </a:endParaRPr>
          </a:p>
        </p:txBody>
      </p:sp>
      <p:sp>
        <p:nvSpPr>
          <p:cNvPr id="34" name="Parallelogram 33"/>
          <p:cNvSpPr>
            <a:spLocks/>
          </p:cNvSpPr>
          <p:nvPr/>
        </p:nvSpPr>
        <p:spPr>
          <a:xfrm flipH="1">
            <a:off x="4788000" y="3852714"/>
            <a:ext cx="3762882" cy="627210"/>
          </a:xfrm>
          <a:prstGeom prst="parallelogram">
            <a:avLst>
              <a:gd name="adj" fmla="val 100595"/>
            </a:avLst>
          </a:prstGeom>
          <a:solidFill>
            <a:srgbClr val="83C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6" name="Straight Connector 35"/>
          <p:cNvCxnSpPr/>
          <p:nvPr/>
        </p:nvCxnSpPr>
        <p:spPr>
          <a:xfrm>
            <a:off x="5410200" y="2479800"/>
            <a:ext cx="0" cy="2016000"/>
          </a:xfrm>
          <a:prstGeom prst="line">
            <a:avLst/>
          </a:prstGeom>
          <a:ln w="444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371600" y="2895600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 b="1" dirty="0" smtClean="0">
                <a:ln>
                  <a:solidFill>
                    <a:schemeClr val="tx1"/>
                  </a:solidFill>
                </a:ln>
                <a:solidFill>
                  <a:srgbClr val="00E200"/>
                </a:solidFill>
                <a:latin typeface="Sylfaen" pitchFamily="18" charset="0"/>
              </a:rPr>
              <a:t> </a:t>
            </a:r>
            <a:r>
              <a:rPr lang="en-CA" sz="6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Sylfaen" pitchFamily="18" charset="0"/>
              </a:rPr>
              <a:t>(a </a:t>
            </a:r>
            <a:r>
              <a:rPr lang="en-CA" sz="6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Sylfaen"/>
              </a:rPr>
              <a:t>• </a:t>
            </a:r>
            <a:r>
              <a:rPr lang="en-CA" sz="6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Sylfaen" pitchFamily="18" charset="0"/>
              </a:rPr>
              <a:t>b)</a:t>
            </a:r>
            <a:endParaRPr lang="en-CA" sz="60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latin typeface="Sylfae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31281" y="3610451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Sylfaen" pitchFamily="18" charset="0"/>
              </a:rPr>
              <a:t>S </a:t>
            </a:r>
            <a:r>
              <a:rPr lang="en-CA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 </a:t>
            </a:r>
            <a:endParaRPr lang="en-CA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Sylfae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57400" y="289560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en-CA" sz="6000" b="1" dirty="0" smtClean="0">
                <a:ln>
                  <a:solidFill>
                    <a:schemeClr val="tx1"/>
                  </a:solidFill>
                </a:ln>
                <a:solidFill>
                  <a:srgbClr val="00E200"/>
                </a:solidFill>
                <a:latin typeface="Sylfaen"/>
              </a:rPr>
              <a:t>• c</a:t>
            </a:r>
            <a:endParaRPr lang="en-CA" sz="6000" b="1" dirty="0">
              <a:ln>
                <a:solidFill>
                  <a:schemeClr val="tx1"/>
                </a:solidFill>
              </a:ln>
              <a:solidFill>
                <a:srgbClr val="00E200"/>
              </a:solidFill>
              <a:latin typeface="Sylfaen" pitchFamily="18" charset="0"/>
            </a:endParaRPr>
          </a:p>
        </p:txBody>
      </p:sp>
      <p:pic>
        <p:nvPicPr>
          <p:cNvPr id="7" name="Picture 1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 rot="16200000" flipV="1">
            <a:off x="7620000" y="5410200"/>
            <a:ext cx="106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467868" y="4191000"/>
            <a:ext cx="3342132" cy="2514600"/>
            <a:chOff x="152400" y="3581400"/>
            <a:chExt cx="3886200" cy="3124200"/>
          </a:xfrm>
        </p:grpSpPr>
        <p:pic>
          <p:nvPicPr>
            <p:cNvPr id="30" name="Picture 4" descr="C:\Users\naira\Desktop\My documents\mat-nkar\noyember\14404105-Карта-обратно-в-школу.jpg"/>
            <p:cNvPicPr>
              <a:picLocks noChangeAspect="1" noChangeArrowheads="1"/>
            </p:cNvPicPr>
            <p:nvPr/>
          </p:nvPicPr>
          <p:blipFill>
            <a:blip r:embed="rId5" cstate="print"/>
            <a:srcRect t="37607" b="9776"/>
            <a:stretch>
              <a:fillRect/>
            </a:stretch>
          </p:blipFill>
          <p:spPr bwMode="auto">
            <a:xfrm>
              <a:off x="152400" y="4648200"/>
              <a:ext cx="3886200" cy="2057400"/>
            </a:xfrm>
            <a:prstGeom prst="rect">
              <a:avLst/>
            </a:prstGeom>
            <a:noFill/>
          </p:spPr>
        </p:pic>
        <p:sp>
          <p:nvSpPr>
            <p:cNvPr id="35" name="Cloud Callout 34"/>
            <p:cNvSpPr/>
            <p:nvPr/>
          </p:nvSpPr>
          <p:spPr>
            <a:xfrm>
              <a:off x="2362200" y="3581400"/>
              <a:ext cx="1600200" cy="990600"/>
            </a:xfrm>
            <a:prstGeom prst="cloudCallout">
              <a:avLst>
                <a:gd name="adj1" fmla="val -57699"/>
                <a:gd name="adj2" fmla="val 75358"/>
              </a:avLst>
            </a:prstGeom>
            <a:solidFill>
              <a:srgbClr val="FF5B5B"/>
            </a:solidFill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590800" y="4495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FF0066"/>
                </a:solidFill>
                <a:latin typeface="Sylfaen" pitchFamily="18" charset="0"/>
              </a:rPr>
              <a:t>?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124200" y="4114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FF0066"/>
                </a:solidFill>
                <a:latin typeface="Sylfaen" pitchFamily="18" charset="0"/>
              </a:rPr>
              <a:t>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19400" y="429202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0070C0"/>
                </a:solidFill>
                <a:latin typeface="Sylfaen" pitchFamily="18" charset="0"/>
              </a:rPr>
              <a:t>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971800" y="444442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00C000"/>
                </a:solidFill>
                <a:latin typeface="Sylfaen" pitchFamily="18" charset="0"/>
              </a:rPr>
              <a:t>?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438400" y="4267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00C000"/>
                </a:solidFill>
                <a:latin typeface="Sylfaen" pitchFamily="18" charset="0"/>
              </a:rPr>
              <a:t>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209800" y="421582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smtClean="0">
                <a:ln>
                  <a:solidFill>
                    <a:srgbClr val="FF0066"/>
                  </a:solidFill>
                </a:ln>
                <a:solidFill>
                  <a:srgbClr val="FF0066"/>
                </a:solidFill>
                <a:latin typeface="Sylfaen" pitchFamily="18" charset="0"/>
              </a:rPr>
              <a:t> </a:t>
            </a:r>
            <a:r>
              <a:rPr lang="ru-RU" sz="2200" dirty="0" smtClean="0">
                <a:ln>
                  <a:solidFill>
                    <a:srgbClr val="FF0066"/>
                  </a:solidFill>
                </a:ln>
                <a:solidFill>
                  <a:srgbClr val="FF0066"/>
                </a:solidFill>
                <a:latin typeface="Sylfaen" pitchFamily="18" charset="0"/>
              </a:rPr>
              <a:t>Պա</a:t>
            </a:r>
            <a:r>
              <a:rPr lang="hy-AM" sz="2200" dirty="0" smtClean="0">
                <a:ln>
                  <a:solidFill>
                    <a:srgbClr val="FF0066"/>
                  </a:solidFill>
                </a:ln>
                <a:solidFill>
                  <a:srgbClr val="FF0066"/>
                </a:solidFill>
                <a:latin typeface="Sylfaen"/>
              </a:rPr>
              <a:t>՜</a:t>
            </a:r>
            <a:r>
              <a:rPr lang="ru-RU" sz="2200" dirty="0" smtClean="0">
                <a:ln>
                  <a:solidFill>
                    <a:srgbClr val="FF0066"/>
                  </a:solidFill>
                </a:ln>
                <a:solidFill>
                  <a:srgbClr val="FF0066"/>
                </a:solidFill>
                <a:latin typeface="Sylfaen" pitchFamily="18" charset="0"/>
              </a:rPr>
              <a:t>րզ  է:</a:t>
            </a:r>
            <a:endParaRPr lang="en-CA" sz="2200" dirty="0">
              <a:ln>
                <a:solidFill>
                  <a:srgbClr val="FF0066"/>
                </a:solidFill>
              </a:ln>
              <a:solidFill>
                <a:srgbClr val="FF0066"/>
              </a:solidFill>
              <a:latin typeface="Sylfaen" pitchFamily="18" charset="0"/>
            </a:endParaRP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>
          <a:xfrm>
            <a:off x="84582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z="1400" smtClean="0">
                <a:solidFill>
                  <a:schemeClr val="tx1"/>
                </a:solidFill>
              </a:rPr>
              <a:pPr/>
              <a:t>25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"/>
                            </p:stCondLst>
                            <p:childTnLst>
                              <p:par>
                                <p:cTn id="8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3" presetClass="entr" presetSubtype="3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7" grpId="0"/>
      <p:bldP spid="29" grpId="0"/>
      <p:bldP spid="31" grpId="0"/>
      <p:bldP spid="32" grpId="0"/>
      <p:bldP spid="32" grpId="1"/>
      <p:bldP spid="33" grpId="0"/>
      <p:bldP spid="34" grpId="0" animBg="1"/>
      <p:bldP spid="37" grpId="0"/>
      <p:bldP spid="37" grpId="1"/>
      <p:bldP spid="38" grpId="0"/>
      <p:bldP spid="40" grpId="0"/>
      <p:bldP spid="43" grpId="0"/>
      <p:bldP spid="43" grpId="1"/>
      <p:bldP spid="44" grpId="0"/>
      <p:bldP spid="44" grpId="1"/>
      <p:bldP spid="46" grpId="0"/>
      <p:bldP spid="46" grpId="1"/>
      <p:bldP spid="47" grpId="0"/>
      <p:bldP spid="47" grpId="1"/>
      <p:bldP spid="48" grpId="0"/>
      <p:bldP spid="48" grpId="1"/>
      <p:bldP spid="4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naira\Desktop\My documents\mat-nkar\hoktember\15567858-Дети-сидят-в-речи-пузырь.jpg"/>
          <p:cNvPicPr>
            <a:picLocks noChangeAspect="1" noChangeArrowheads="1"/>
          </p:cNvPicPr>
          <p:nvPr/>
        </p:nvPicPr>
        <p:blipFill>
          <a:blip r:embed="rId3" cstate="print"/>
          <a:srcRect l="7692" r="6154" b="56000"/>
          <a:stretch>
            <a:fillRect/>
          </a:stretch>
        </p:blipFill>
        <p:spPr bwMode="auto">
          <a:xfrm flipH="1">
            <a:off x="4953000" y="4648200"/>
            <a:ext cx="4038600" cy="2057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62200" y="381000"/>
            <a:ext cx="464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b="1" dirty="0" err="1" smtClean="0">
                <a:ln>
                  <a:solidFill>
                    <a:schemeClr val="tx1"/>
                  </a:solidFill>
                </a:ln>
                <a:solidFill>
                  <a:srgbClr val="FF3333"/>
                </a:solidFill>
                <a:latin typeface="Sylfaen"/>
              </a:rPr>
              <a:t>Սխալ</a:t>
            </a:r>
            <a:r>
              <a:rPr lang="en-CA" sz="5400" b="1" dirty="0" smtClean="0">
                <a:ln>
                  <a:solidFill>
                    <a:schemeClr val="tx1"/>
                  </a:solidFill>
                </a:ln>
                <a:solidFill>
                  <a:srgbClr val="FF3333"/>
                </a:solidFill>
                <a:latin typeface="Sylfaen"/>
              </a:rPr>
              <a:t>  </a:t>
            </a:r>
            <a:r>
              <a:rPr lang="en-CA" sz="5400" b="1" dirty="0" err="1" smtClean="0">
                <a:ln>
                  <a:solidFill>
                    <a:schemeClr val="tx1"/>
                  </a:solidFill>
                </a:ln>
                <a:solidFill>
                  <a:srgbClr val="FF3333"/>
                </a:solidFill>
                <a:latin typeface="Sylfaen"/>
              </a:rPr>
              <a:t>պատասխան</a:t>
            </a:r>
            <a:endParaRPr lang="en-CA" sz="4800" b="1" dirty="0">
              <a:ln>
                <a:solidFill>
                  <a:schemeClr val="tx1"/>
                </a:solidFill>
              </a:ln>
              <a:solidFill>
                <a:srgbClr val="FF3333"/>
              </a:solidFill>
              <a:latin typeface="Sylfae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000" y="72000"/>
            <a:ext cx="9000000" cy="6696000"/>
          </a:xfrm>
          <a:prstGeom prst="rect">
            <a:avLst/>
          </a:prstGeom>
          <a:noFill/>
          <a:ln w="349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z="1400" smtClean="0">
                <a:solidFill>
                  <a:schemeClr val="tx1"/>
                </a:solidFill>
              </a:rPr>
              <a:pPr/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t="51927"/>
          <a:stretch>
            <a:fillRect/>
          </a:stretch>
        </p:blipFill>
        <p:spPr bwMode="auto">
          <a:xfrm>
            <a:off x="3657600" y="2514600"/>
            <a:ext cx="2070978" cy="203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lum bright="10000" contrast="20000"/>
          </a:blip>
          <a:srcRect/>
          <a:stretch>
            <a:fillRect/>
          </a:stretch>
        </p:blipFill>
        <p:spPr bwMode="auto">
          <a:xfrm rot="5400000" flipV="1">
            <a:off x="228600" y="228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6200" y="632013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Գայանե  Սիմոնյան</a:t>
            </a:r>
          </a:p>
          <a:p>
            <a:r>
              <a:rPr lang="en-CA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Կոտայքի</a:t>
            </a:r>
            <a:r>
              <a:rPr lang="en-CA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 </a:t>
            </a:r>
            <a:r>
              <a:rPr lang="en-CA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մարզի</a:t>
            </a:r>
            <a:r>
              <a:rPr lang="en-CA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 </a:t>
            </a:r>
            <a:r>
              <a:rPr lang="en-CA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Ակունքի</a:t>
            </a:r>
            <a:r>
              <a:rPr lang="en-CA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 </a:t>
            </a:r>
            <a:r>
              <a:rPr lang="en-CA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միջն</a:t>
            </a:r>
            <a:r>
              <a:rPr lang="en-CA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.  </a:t>
            </a:r>
            <a:r>
              <a:rPr lang="en-CA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դպրոց</a:t>
            </a:r>
            <a:endParaRPr lang="en-CA" sz="1200" b="1" dirty="0">
              <a:solidFill>
                <a:schemeClr val="tx1">
                  <a:lumMod val="65000"/>
                  <a:lumOff val="35000"/>
                </a:schemeClr>
              </a:solidFill>
              <a:latin typeface="Sylfae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45291" y="152400"/>
            <a:ext cx="8617709" cy="3048000"/>
            <a:chOff x="145291" y="152400"/>
            <a:chExt cx="8617709" cy="3048000"/>
          </a:xfrm>
        </p:grpSpPr>
        <p:sp>
          <p:nvSpPr>
            <p:cNvPr id="17" name="Rectangle 16"/>
            <p:cNvSpPr/>
            <p:nvPr/>
          </p:nvSpPr>
          <p:spPr>
            <a:xfrm>
              <a:off x="152400" y="152400"/>
              <a:ext cx="2209800" cy="1600200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" name="Group 16"/>
            <p:cNvGrpSpPr/>
            <p:nvPr/>
          </p:nvGrpSpPr>
          <p:grpSpPr>
            <a:xfrm>
              <a:off x="145291" y="228600"/>
              <a:ext cx="8617709" cy="2971800"/>
              <a:chOff x="145291" y="228600"/>
              <a:chExt cx="8617709" cy="29718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676400" y="990600"/>
                <a:ext cx="7086600" cy="2209800"/>
              </a:xfrm>
              <a:prstGeom prst="rect">
                <a:avLst/>
              </a:prstGeom>
              <a:solidFill>
                <a:srgbClr val="F9F9F9"/>
              </a:solidFill>
              <a:ln w="101600" cmpd="thickThin">
                <a:solidFill>
                  <a:srgbClr val="C9C400"/>
                </a:solidFill>
              </a:ln>
              <a:effectLst>
                <a:outerShdw blurRad="127000" dist="38100" dir="2700000" sx="101000" sy="101000" algn="tl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5" name="Group 10"/>
              <p:cNvGrpSpPr>
                <a:grpSpLocks noChangeAspect="1"/>
              </p:cNvGrpSpPr>
              <p:nvPr/>
            </p:nvGrpSpPr>
            <p:grpSpPr>
              <a:xfrm>
                <a:off x="145291" y="228600"/>
                <a:ext cx="2328532" cy="1595269"/>
                <a:chOff x="1403262" y="2048439"/>
                <a:chExt cx="3374680" cy="2311984"/>
              </a:xfrm>
              <a:effectLst>
                <a:outerShdw blurRad="88900" dist="165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6" name="Group 9"/>
                <p:cNvGrpSpPr/>
                <p:nvPr/>
              </p:nvGrpSpPr>
              <p:grpSpPr>
                <a:xfrm>
                  <a:off x="1546656" y="2048439"/>
                  <a:ext cx="3231286" cy="2311984"/>
                  <a:chOff x="1546656" y="2048439"/>
                  <a:chExt cx="3231286" cy="2311984"/>
                </a:xfrm>
              </p:grpSpPr>
              <p:pic>
                <p:nvPicPr>
                  <p:cNvPr id="102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lum contrast="10000"/>
                  </a:blip>
                  <a:stretch>
                    <a:fillRect/>
                  </a:stretch>
                </p:blipFill>
                <p:spPr bwMode="auto">
                  <a:xfrm>
                    <a:off x="1546656" y="2048439"/>
                    <a:ext cx="3231286" cy="231198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9" name="Rounded Rectangle 8"/>
                  <p:cNvSpPr/>
                  <p:nvPr/>
                </p:nvSpPr>
                <p:spPr>
                  <a:xfrm>
                    <a:off x="1905000" y="2743200"/>
                    <a:ext cx="457200" cy="762000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  <p:pic>
              <p:nvPicPr>
                <p:cNvPr id="4" name="Picture 1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EFC"/>
                    </a:clrFrom>
                    <a:clrTo>
                      <a:srgbClr val="FFFEFC">
                        <a:alpha val="0"/>
                      </a:srgbClr>
                    </a:clrTo>
                  </a:clrChange>
                  <a:lum contrast="20000"/>
                </a:blip>
                <a:stretch>
                  <a:fillRect/>
                </a:stretch>
              </p:blipFill>
              <p:spPr bwMode="auto">
                <a:xfrm rot="21228168">
                  <a:off x="1403262" y="2324096"/>
                  <a:ext cx="1112247" cy="12315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isometricOffAxis1Right"/>
                  <a:lightRig rig="threePt" dir="t"/>
                </a:scene3d>
              </p:spPr>
            </p:pic>
          </p:grpSp>
        </p:grpSp>
      </p:grpSp>
      <p:sp>
        <p:nvSpPr>
          <p:cNvPr id="18" name="TextBox 17"/>
          <p:cNvSpPr txBox="1"/>
          <p:nvPr/>
        </p:nvSpPr>
        <p:spPr>
          <a:xfrm>
            <a:off x="2743200" y="1524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err="1" smtClean="0">
                <a:ln>
                  <a:solidFill>
                    <a:srgbClr val="002060"/>
                  </a:solidFill>
                </a:ln>
                <a:solidFill>
                  <a:srgbClr val="F200B3"/>
                </a:solidFill>
                <a:latin typeface="Sylfaen" pitchFamily="18" charset="0"/>
              </a:rPr>
              <a:t>Լուծել</a:t>
            </a:r>
            <a:r>
              <a:rPr lang="en-CA" sz="4000" b="1" dirty="0" smtClean="0">
                <a:ln>
                  <a:solidFill>
                    <a:srgbClr val="002060"/>
                  </a:solidFill>
                </a:ln>
                <a:solidFill>
                  <a:srgbClr val="F200B3"/>
                </a:solidFill>
                <a:latin typeface="Sylfaen" pitchFamily="18" charset="0"/>
              </a:rPr>
              <a:t>  </a:t>
            </a:r>
            <a:r>
              <a:rPr lang="en-CA" sz="4000" b="1" dirty="0" err="1" smtClean="0">
                <a:ln>
                  <a:solidFill>
                    <a:srgbClr val="002060"/>
                  </a:solidFill>
                </a:ln>
                <a:solidFill>
                  <a:srgbClr val="F200B3"/>
                </a:solidFill>
                <a:latin typeface="Sylfaen" pitchFamily="18" charset="0"/>
              </a:rPr>
              <a:t>խնդիրը</a:t>
            </a:r>
            <a:r>
              <a:rPr lang="en-CA" sz="4000" b="1" dirty="0" smtClean="0">
                <a:ln>
                  <a:solidFill>
                    <a:srgbClr val="002060"/>
                  </a:solidFill>
                </a:ln>
                <a:solidFill>
                  <a:srgbClr val="F200B3"/>
                </a:solidFill>
                <a:latin typeface="Sylfaen" pitchFamily="18" charset="0"/>
              </a:rPr>
              <a:t>:</a:t>
            </a:r>
            <a:endParaRPr lang="en-CA" sz="4400" b="1" dirty="0">
              <a:ln>
                <a:solidFill>
                  <a:srgbClr val="002060"/>
                </a:solidFill>
              </a:ln>
              <a:solidFill>
                <a:srgbClr val="F200B3"/>
              </a:solidFill>
              <a:latin typeface="Sylfae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2600" y="1066800"/>
            <a:ext cx="6934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i="1" dirty="0" smtClean="0">
                <a:solidFill>
                  <a:srgbClr val="002060"/>
                </a:solidFill>
                <a:latin typeface="Sylfaen" pitchFamily="18" charset="0"/>
              </a:rPr>
              <a:t>           </a:t>
            </a:r>
            <a:r>
              <a:rPr lang="en-CA" sz="2400" i="1" dirty="0" err="1" smtClean="0">
                <a:solidFill>
                  <a:srgbClr val="002060"/>
                </a:solidFill>
                <a:latin typeface="Sylfaen" pitchFamily="18" charset="0"/>
              </a:rPr>
              <a:t>Ուղղանկյունանիստի</a:t>
            </a:r>
            <a:r>
              <a:rPr lang="en-CA" sz="2400" i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400" i="1" dirty="0" err="1" smtClean="0">
                <a:solidFill>
                  <a:srgbClr val="002060"/>
                </a:solidFill>
                <a:latin typeface="Sylfaen" pitchFamily="18" charset="0"/>
              </a:rPr>
              <a:t>ձև</a:t>
            </a:r>
            <a:r>
              <a:rPr lang="en-CA" sz="2400" i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400" i="1" dirty="0" err="1" smtClean="0">
                <a:solidFill>
                  <a:srgbClr val="002060"/>
                </a:solidFill>
                <a:latin typeface="Sylfaen" pitchFamily="18" charset="0"/>
              </a:rPr>
              <a:t>ունեցող</a:t>
            </a:r>
            <a:r>
              <a:rPr lang="en-CA" sz="2400" i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400" b="1" i="1" dirty="0" smtClean="0">
                <a:solidFill>
                  <a:srgbClr val="002060"/>
                </a:solidFill>
                <a:latin typeface="Sylfaen" pitchFamily="18" charset="0"/>
              </a:rPr>
              <a:t>48 մ</a:t>
            </a:r>
            <a:r>
              <a:rPr lang="en-CA" sz="2400" b="1" i="1" dirty="0" smtClean="0">
                <a:solidFill>
                  <a:srgbClr val="002060"/>
                </a:solidFill>
                <a:latin typeface="Sylfaen"/>
              </a:rPr>
              <a:t>³</a:t>
            </a:r>
          </a:p>
          <a:p>
            <a:r>
              <a:rPr lang="en-CA" sz="2400" b="1" dirty="0" smtClean="0">
                <a:solidFill>
                  <a:srgbClr val="002060"/>
                </a:solidFill>
                <a:latin typeface="Sylfaen"/>
              </a:rPr>
              <a:t>     </a:t>
            </a:r>
            <a:r>
              <a:rPr lang="en-CA" sz="2400" b="1" dirty="0" smtClean="0">
                <a:solidFill>
                  <a:srgbClr val="002060"/>
                </a:solidFill>
                <a:latin typeface="Sylfaen" pitchFamily="18" charset="0"/>
              </a:rPr>
              <a:t>       </a:t>
            </a:r>
            <a:r>
              <a:rPr lang="en-CA" sz="2400" i="1" dirty="0" err="1" smtClean="0">
                <a:solidFill>
                  <a:srgbClr val="002060"/>
                </a:solidFill>
                <a:latin typeface="Sylfaen" pitchFamily="18" charset="0"/>
              </a:rPr>
              <a:t>տարողությամբ</a:t>
            </a:r>
            <a:r>
              <a:rPr lang="en-CA" sz="2400" i="1" dirty="0" smtClean="0">
                <a:solidFill>
                  <a:srgbClr val="002060"/>
                </a:solidFill>
                <a:latin typeface="Sylfaen" pitchFamily="18" charset="0"/>
              </a:rPr>
              <a:t>  և  </a:t>
            </a:r>
            <a:r>
              <a:rPr lang="en-CA" sz="2400" b="1" i="1" dirty="0" smtClean="0">
                <a:solidFill>
                  <a:srgbClr val="002060"/>
                </a:solidFill>
                <a:latin typeface="Sylfaen" pitchFamily="18" charset="0"/>
              </a:rPr>
              <a:t>2 մ</a:t>
            </a:r>
            <a:r>
              <a:rPr lang="en-CA" sz="2400" i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400" i="1" dirty="0" err="1" smtClean="0">
                <a:solidFill>
                  <a:srgbClr val="002060"/>
                </a:solidFill>
                <a:latin typeface="Sylfaen" pitchFamily="18" charset="0"/>
              </a:rPr>
              <a:t>խորությամբ</a:t>
            </a:r>
            <a:r>
              <a:rPr lang="en-CA" sz="2400" i="1" dirty="0" smtClean="0">
                <a:solidFill>
                  <a:srgbClr val="002060"/>
                </a:solidFill>
                <a:latin typeface="Sylfaen" pitchFamily="18" charset="0"/>
              </a:rPr>
              <a:t> </a:t>
            </a:r>
            <a:r>
              <a:rPr lang="en-CA" sz="2400" i="1" dirty="0" err="1" smtClean="0">
                <a:solidFill>
                  <a:srgbClr val="002060"/>
                </a:solidFill>
                <a:latin typeface="Sylfaen" pitchFamily="18" charset="0"/>
              </a:rPr>
              <a:t>ջրավազանի</a:t>
            </a:r>
            <a:r>
              <a:rPr lang="en-CA" sz="2400" i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400" i="1" dirty="0" err="1" smtClean="0">
                <a:solidFill>
                  <a:srgbClr val="002060"/>
                </a:solidFill>
                <a:latin typeface="Sylfaen"/>
              </a:rPr>
              <a:t>հատակը</a:t>
            </a:r>
            <a:r>
              <a:rPr lang="en-CA" sz="2400" i="1" dirty="0" smtClean="0">
                <a:solidFill>
                  <a:srgbClr val="002060"/>
                </a:solidFill>
                <a:latin typeface="Sylfaen"/>
              </a:rPr>
              <a:t>  </a:t>
            </a:r>
            <a:r>
              <a:rPr lang="en-CA" sz="2400" i="1" dirty="0" err="1" smtClean="0">
                <a:solidFill>
                  <a:srgbClr val="002060"/>
                </a:solidFill>
                <a:latin typeface="Sylfaen"/>
              </a:rPr>
              <a:t>երեսպատելու</a:t>
            </a:r>
            <a:r>
              <a:rPr lang="en-CA" sz="2400" i="1" dirty="0" smtClean="0">
                <a:solidFill>
                  <a:srgbClr val="002060"/>
                </a:solidFill>
                <a:latin typeface="Sylfaen"/>
              </a:rPr>
              <a:t>  </a:t>
            </a:r>
            <a:r>
              <a:rPr lang="en-CA" sz="2400" i="1" dirty="0" err="1" smtClean="0">
                <a:solidFill>
                  <a:srgbClr val="002060"/>
                </a:solidFill>
                <a:latin typeface="Sylfaen"/>
              </a:rPr>
              <a:t>համար</a:t>
            </a:r>
            <a:r>
              <a:rPr lang="en-CA" sz="2400" i="1" dirty="0" smtClean="0">
                <a:solidFill>
                  <a:srgbClr val="002060"/>
                </a:solidFill>
                <a:latin typeface="Sylfaen"/>
              </a:rPr>
              <a:t>  </a:t>
            </a:r>
            <a:r>
              <a:rPr lang="en-CA" sz="2400" i="1" dirty="0" err="1" smtClean="0">
                <a:solidFill>
                  <a:srgbClr val="002060"/>
                </a:solidFill>
                <a:latin typeface="Sylfaen"/>
              </a:rPr>
              <a:t>գնեցին</a:t>
            </a:r>
            <a:r>
              <a:rPr lang="en-CA" sz="2400" i="1" dirty="0" smtClean="0">
                <a:solidFill>
                  <a:srgbClr val="002060"/>
                </a:solidFill>
                <a:latin typeface="Sylfaen"/>
              </a:rPr>
              <a:t>   </a:t>
            </a:r>
            <a:r>
              <a:rPr lang="en-CA" sz="2400" i="1" dirty="0" err="1" smtClean="0">
                <a:solidFill>
                  <a:srgbClr val="002060"/>
                </a:solidFill>
                <a:latin typeface="Sylfaen"/>
              </a:rPr>
              <a:t>հախճասալիկներ</a:t>
            </a:r>
            <a:r>
              <a:rPr lang="en-CA" sz="2400" i="1" dirty="0" smtClean="0">
                <a:solidFill>
                  <a:srgbClr val="002060"/>
                </a:solidFill>
                <a:latin typeface="Sylfaen"/>
              </a:rPr>
              <a:t>՝ </a:t>
            </a:r>
            <a:r>
              <a:rPr lang="en-CA" sz="2400" b="1" i="1" dirty="0" smtClean="0">
                <a:solidFill>
                  <a:srgbClr val="002060"/>
                </a:solidFill>
                <a:latin typeface="Sylfaen"/>
              </a:rPr>
              <a:t>1 մ² </a:t>
            </a:r>
            <a:r>
              <a:rPr lang="en-CA" sz="2400" i="1" dirty="0" smtClean="0">
                <a:solidFill>
                  <a:srgbClr val="002060"/>
                </a:solidFill>
                <a:latin typeface="Sylfaen"/>
              </a:rPr>
              <a:t>-ը  </a:t>
            </a:r>
            <a:r>
              <a:rPr lang="en-CA" sz="2400" b="1" i="1" dirty="0" smtClean="0">
                <a:solidFill>
                  <a:srgbClr val="002060"/>
                </a:solidFill>
                <a:latin typeface="Sylfaen"/>
              </a:rPr>
              <a:t>8000 </a:t>
            </a:r>
            <a:r>
              <a:rPr lang="en-CA" sz="2400" i="1" dirty="0" err="1" smtClean="0">
                <a:solidFill>
                  <a:srgbClr val="002060"/>
                </a:solidFill>
                <a:latin typeface="Sylfaen"/>
              </a:rPr>
              <a:t>դրամով</a:t>
            </a:r>
            <a:r>
              <a:rPr lang="en-CA" sz="2400" i="1" dirty="0" smtClean="0">
                <a:solidFill>
                  <a:srgbClr val="002060"/>
                </a:solidFill>
                <a:latin typeface="Sylfaen"/>
              </a:rPr>
              <a:t>:  </a:t>
            </a:r>
            <a:r>
              <a:rPr lang="en-CA" sz="2400" i="1" dirty="0" err="1" smtClean="0">
                <a:solidFill>
                  <a:srgbClr val="002060"/>
                </a:solidFill>
                <a:latin typeface="Sylfaen" pitchFamily="18" charset="0"/>
              </a:rPr>
              <a:t>Որքա</a:t>
            </a:r>
            <a:r>
              <a:rPr lang="hy-AM" sz="2400" i="1" dirty="0" smtClean="0">
                <a:solidFill>
                  <a:srgbClr val="002060"/>
                </a:solidFill>
                <a:latin typeface="Sylfaen"/>
              </a:rPr>
              <a:t>՞</a:t>
            </a:r>
            <a:r>
              <a:rPr lang="en-CA" sz="2400" i="1" dirty="0" smtClean="0">
                <a:solidFill>
                  <a:srgbClr val="002060"/>
                </a:solidFill>
                <a:latin typeface="Sylfaen"/>
              </a:rPr>
              <a:t>ն  </a:t>
            </a:r>
            <a:r>
              <a:rPr lang="en-CA" sz="2400" i="1" dirty="0" err="1" smtClean="0">
                <a:solidFill>
                  <a:srgbClr val="002060"/>
                </a:solidFill>
                <a:latin typeface="Sylfaen"/>
              </a:rPr>
              <a:t>վճարեցին</a:t>
            </a:r>
            <a:r>
              <a:rPr lang="en-CA" sz="2400" i="1" dirty="0" smtClean="0">
                <a:solidFill>
                  <a:srgbClr val="002060"/>
                </a:solidFill>
                <a:latin typeface="Sylfaen"/>
              </a:rPr>
              <a:t>  </a:t>
            </a:r>
            <a:r>
              <a:rPr lang="en-CA" sz="2400" i="1" dirty="0" err="1" smtClean="0">
                <a:solidFill>
                  <a:srgbClr val="002060"/>
                </a:solidFill>
                <a:latin typeface="Sylfaen"/>
              </a:rPr>
              <a:t>հախճասալիկների</a:t>
            </a:r>
            <a:r>
              <a:rPr lang="en-CA" sz="2400" i="1" dirty="0" smtClean="0">
                <a:solidFill>
                  <a:srgbClr val="002060"/>
                </a:solidFill>
                <a:latin typeface="Sylfaen"/>
              </a:rPr>
              <a:t>  </a:t>
            </a:r>
            <a:r>
              <a:rPr lang="en-CA" sz="2400" i="1" dirty="0" err="1" smtClean="0">
                <a:solidFill>
                  <a:srgbClr val="002060"/>
                </a:solidFill>
                <a:latin typeface="Sylfaen"/>
              </a:rPr>
              <a:t>համար</a:t>
            </a:r>
            <a:r>
              <a:rPr lang="en-CA" sz="2400" i="1" dirty="0" smtClean="0">
                <a:solidFill>
                  <a:srgbClr val="002060"/>
                </a:solidFill>
                <a:latin typeface="Sylfaen"/>
              </a:rPr>
              <a:t>:</a:t>
            </a:r>
            <a:endParaRPr lang="en-CA" sz="2400" i="1" dirty="0" smtClean="0">
              <a:solidFill>
                <a:srgbClr val="002060"/>
              </a:solidFill>
              <a:latin typeface="Sylfae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953000" y="3733800"/>
            <a:ext cx="4191000" cy="2514600"/>
            <a:chOff x="4800600" y="4114800"/>
            <a:chExt cx="4191000" cy="2470150"/>
          </a:xfrm>
        </p:grpSpPr>
        <p:pic>
          <p:nvPicPr>
            <p:cNvPr id="3" name="Picture 2" descr="C:\Users\naira\Desktop\dektember\fotolia_27532275-1-1.jpg"/>
            <p:cNvPicPr>
              <a:picLocks noChangeAspect="1" noChangeArrowheads="1"/>
            </p:cNvPicPr>
            <p:nvPr/>
          </p:nvPicPr>
          <p:blipFill>
            <a:blip r:embed="rId4" cstate="print"/>
            <a:srcRect l="2890" t="17575" r="1734"/>
            <a:stretch>
              <a:fillRect/>
            </a:stretch>
          </p:blipFill>
          <p:spPr bwMode="auto">
            <a:xfrm>
              <a:off x="4800600" y="4114800"/>
              <a:ext cx="4191000" cy="2470150"/>
            </a:xfrm>
            <a:prstGeom prst="rect">
              <a:avLst/>
            </a:prstGeom>
            <a:noFill/>
          </p:spPr>
        </p:pic>
        <p:sp>
          <p:nvSpPr>
            <p:cNvPr id="20" name="Cube 19"/>
            <p:cNvSpPr/>
            <p:nvPr/>
          </p:nvSpPr>
          <p:spPr>
            <a:xfrm flipH="1">
              <a:off x="6751583" y="4454292"/>
              <a:ext cx="650328" cy="1032108"/>
            </a:xfrm>
            <a:prstGeom prst="cube">
              <a:avLst>
                <a:gd name="adj" fmla="val 23507"/>
              </a:avLst>
            </a:prstGeom>
            <a:solidFill>
              <a:srgbClr val="C9C4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21" name="Picture 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</a:blip>
            <a:srcRect/>
            <a:stretch>
              <a:fillRect/>
            </a:stretch>
          </p:blipFill>
          <p:spPr bwMode="auto">
            <a:xfrm>
              <a:off x="7154467" y="4680000"/>
              <a:ext cx="389333" cy="398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oup 23"/>
          <p:cNvGrpSpPr/>
          <p:nvPr/>
        </p:nvGrpSpPr>
        <p:grpSpPr>
          <a:xfrm>
            <a:off x="304800" y="3581400"/>
            <a:ext cx="2286000" cy="914400"/>
            <a:chOff x="762000" y="3733800"/>
            <a:chExt cx="2286000" cy="9144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>
              <a:lum/>
            </a:blip>
            <a:srcRect/>
            <a:stretch>
              <a:fillRect/>
            </a:stretch>
          </p:blipFill>
          <p:spPr bwMode="auto">
            <a:xfrm>
              <a:off x="762000" y="3733800"/>
              <a:ext cx="22860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TextBox 22"/>
            <p:cNvSpPr txBox="1"/>
            <p:nvPr/>
          </p:nvSpPr>
          <p:spPr>
            <a:xfrm>
              <a:off x="762000" y="3886200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800" b="1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ylfaen"/>
                </a:rPr>
                <a:t>ԼՈՒԾՈՒՄ</a:t>
              </a:r>
              <a:endParaRPr lang="en-CA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ylfaen" pitchFamily="18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04800" y="46482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 pitchFamily="18" charset="0"/>
              </a:rPr>
              <a:t>1)</a:t>
            </a:r>
            <a:r>
              <a:rPr lang="en-CA" sz="4000" b="1" dirty="0" smtClean="0">
                <a:solidFill>
                  <a:srgbClr val="FF158A"/>
                </a:solidFill>
                <a:latin typeface="Sylfaen" pitchFamily="18" charset="0"/>
              </a:rPr>
              <a:t> </a:t>
            </a:r>
            <a:r>
              <a:rPr lang="en-CA" sz="4000" b="1" dirty="0" smtClean="0">
                <a:ln>
                  <a:solidFill>
                    <a:schemeClr val="tx1"/>
                  </a:solidFill>
                </a:ln>
                <a:solidFill>
                  <a:srgbClr val="FF158A"/>
                </a:solidFill>
                <a:latin typeface="Sylfaen" pitchFamily="18" charset="0"/>
              </a:rPr>
              <a:t>48 </a:t>
            </a:r>
            <a:r>
              <a:rPr lang="en-CA" sz="4000" b="1" dirty="0" smtClean="0">
                <a:ln>
                  <a:solidFill>
                    <a:schemeClr val="tx1"/>
                  </a:solidFill>
                </a:ln>
                <a:solidFill>
                  <a:srgbClr val="FF158A"/>
                </a:solidFill>
                <a:latin typeface="Sylfaen"/>
                <a:ea typeface="Cambria Math"/>
              </a:rPr>
              <a:t>: 2 = 24 </a:t>
            </a:r>
            <a:r>
              <a:rPr lang="en-CA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/>
                <a:ea typeface="Cambria Math"/>
              </a:rPr>
              <a:t>(մ²) </a:t>
            </a:r>
            <a:r>
              <a:rPr lang="en-CA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/>
              </a:rPr>
              <a:t>                                    </a:t>
            </a:r>
            <a:endParaRPr lang="en-CA" sz="4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Sylfae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5388114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 pitchFamily="18" charset="0"/>
              </a:rPr>
              <a:t>2)</a:t>
            </a:r>
            <a:r>
              <a:rPr lang="en-CA" sz="4000" b="1" dirty="0" smtClean="0">
                <a:solidFill>
                  <a:srgbClr val="FF158A"/>
                </a:solidFill>
                <a:latin typeface="Sylfaen" pitchFamily="18" charset="0"/>
              </a:rPr>
              <a:t> </a:t>
            </a:r>
            <a:r>
              <a:rPr lang="en-CA" sz="4000" b="1" dirty="0" smtClean="0">
                <a:ln>
                  <a:solidFill>
                    <a:schemeClr val="tx1"/>
                  </a:solidFill>
                </a:ln>
                <a:solidFill>
                  <a:srgbClr val="FF158A"/>
                </a:solidFill>
                <a:latin typeface="Sylfaen" pitchFamily="18" charset="0"/>
              </a:rPr>
              <a:t>24 </a:t>
            </a:r>
            <a:r>
              <a:rPr lang="en-CA" sz="4400" b="1" dirty="0" smtClean="0">
                <a:ln>
                  <a:solidFill>
                    <a:schemeClr val="tx1"/>
                  </a:solidFill>
                </a:ln>
                <a:solidFill>
                  <a:srgbClr val="FF158A"/>
                </a:solidFill>
                <a:latin typeface="Sylfaen"/>
                <a:ea typeface="Cambria Math"/>
              </a:rPr>
              <a:t>·</a:t>
            </a:r>
            <a:r>
              <a:rPr lang="en-CA" sz="4000" b="1" dirty="0" smtClean="0">
                <a:ln>
                  <a:solidFill>
                    <a:schemeClr val="tx1"/>
                  </a:solidFill>
                </a:ln>
                <a:solidFill>
                  <a:srgbClr val="FF158A"/>
                </a:solidFill>
                <a:latin typeface="Sylfaen"/>
                <a:ea typeface="Cambria Math"/>
              </a:rPr>
              <a:t> 8000 = 192000 </a:t>
            </a:r>
            <a:r>
              <a:rPr lang="en-CA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/>
                <a:ea typeface="Cambria Math"/>
              </a:rPr>
              <a:t>(դ) </a:t>
            </a:r>
            <a:r>
              <a:rPr lang="en-CA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/>
              </a:rPr>
              <a:t>                                    </a:t>
            </a:r>
            <a:endParaRPr lang="en-CA" sz="4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Sylfae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0" y="6213157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 pitchFamily="18" charset="0"/>
              </a:rPr>
              <a:t>Պատ</a:t>
            </a:r>
            <a:r>
              <a:rPr lang="en-CA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 pitchFamily="18" charset="0"/>
              </a:rPr>
              <a:t>.՝  </a:t>
            </a:r>
            <a:r>
              <a:rPr lang="en-CA" sz="3200" b="1" dirty="0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Sylfaen" pitchFamily="18" charset="0"/>
              </a:rPr>
              <a:t>192000 </a:t>
            </a:r>
            <a:r>
              <a:rPr lang="en-CA" sz="3200" b="1" dirty="0" err="1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Sylfaen" pitchFamily="18" charset="0"/>
              </a:rPr>
              <a:t>դրամ</a:t>
            </a:r>
            <a:r>
              <a:rPr lang="en-CA" sz="3200" b="1" dirty="0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Sylfaen" pitchFamily="18" charset="0"/>
              </a:rPr>
              <a:t>:</a:t>
            </a:r>
            <a:endParaRPr lang="en-CA" sz="3200" b="1" dirty="0">
              <a:ln>
                <a:solidFill>
                  <a:srgbClr val="002060"/>
                </a:solidFill>
              </a:ln>
              <a:solidFill>
                <a:srgbClr val="FF0066"/>
              </a:solidFill>
              <a:latin typeface="Sylfaen" pitchFamily="18" charset="0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82000" y="640080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z="1400" smtClean="0">
                <a:solidFill>
                  <a:schemeClr val="tx1"/>
                </a:solidFill>
              </a:rPr>
              <a:pPr/>
              <a:t>27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75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5" grpId="0"/>
      <p:bldP spid="26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52400" y="152400"/>
            <a:ext cx="8382000" cy="2590800"/>
            <a:chOff x="152400" y="152400"/>
            <a:chExt cx="8382000" cy="2590800"/>
          </a:xfrm>
        </p:grpSpPr>
        <p:grpSp>
          <p:nvGrpSpPr>
            <p:cNvPr id="22" name="Group 21"/>
            <p:cNvGrpSpPr/>
            <p:nvPr/>
          </p:nvGrpSpPr>
          <p:grpSpPr>
            <a:xfrm>
              <a:off x="152400" y="152400"/>
              <a:ext cx="8382000" cy="2590800"/>
              <a:chOff x="152400" y="152400"/>
              <a:chExt cx="8382000" cy="25908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52400" y="152400"/>
                <a:ext cx="2133600" cy="1600200"/>
              </a:xfrm>
              <a:prstGeom prst="rect">
                <a:avLst/>
              </a:prstGeom>
              <a:solidFill>
                <a:srgbClr val="FF5019"/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15" name="Group 16"/>
              <p:cNvGrpSpPr/>
              <p:nvPr/>
            </p:nvGrpSpPr>
            <p:grpSpPr>
              <a:xfrm>
                <a:off x="228600" y="228600"/>
                <a:ext cx="8305800" cy="2514600"/>
                <a:chOff x="228600" y="228600"/>
                <a:chExt cx="8305800" cy="2514600"/>
              </a:xfrm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1676400" y="762000"/>
                  <a:ext cx="6858000" cy="1981200"/>
                </a:xfrm>
                <a:prstGeom prst="rect">
                  <a:avLst/>
                </a:prstGeom>
                <a:solidFill>
                  <a:srgbClr val="F9F9F9"/>
                </a:solidFill>
                <a:ln w="101600" cmpd="thickThin">
                  <a:solidFill>
                    <a:srgbClr val="FF5019"/>
                  </a:solidFill>
                </a:ln>
                <a:effectLst>
                  <a:outerShdw blurRad="127000" dist="38100" dir="2700000" sx="101000" sy="101000" algn="tl" rotWithShape="0">
                    <a:prstClr val="black">
                      <a:alpha val="3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grpSp>
              <p:nvGrpSpPr>
                <p:cNvPr id="18" name="Group 9"/>
                <p:cNvGrpSpPr/>
                <p:nvPr/>
              </p:nvGrpSpPr>
              <p:grpSpPr>
                <a:xfrm>
                  <a:off x="228600" y="228600"/>
                  <a:ext cx="2119741" cy="1595269"/>
                  <a:chOff x="1524000" y="2048439"/>
                  <a:chExt cx="3072085" cy="2311984"/>
                </a:xfrm>
              </p:grpSpPr>
              <p:pic>
                <p:nvPicPr>
                  <p:cNvPr id="2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lum contrast="10000"/>
                  </a:blip>
                  <a:stretch>
                    <a:fillRect/>
                  </a:stretch>
                </p:blipFill>
                <p:spPr bwMode="auto">
                  <a:xfrm>
                    <a:off x="1524000" y="2048439"/>
                    <a:ext cx="3072085" cy="231198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blurRad="152400" dist="177800" dir="2700000" sx="101000" sy="101000" algn="tl" rotWithShape="0">
                      <a:prstClr val="black">
                        <a:alpha val="35000"/>
                      </a:prstClr>
                    </a:outerShdw>
                  </a:effectLst>
                </p:spPr>
              </p:pic>
              <p:sp>
                <p:nvSpPr>
                  <p:cNvPr id="21" name="Rounded Rectangle 20"/>
                  <p:cNvSpPr/>
                  <p:nvPr/>
                </p:nvSpPr>
                <p:spPr>
                  <a:xfrm>
                    <a:off x="1855304" y="2743200"/>
                    <a:ext cx="457199" cy="762000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</p:grpSp>
        </p:grpSp>
        <p:pic>
          <p:nvPicPr>
            <p:cNvPr id="2053" name="Picture 5" descr="C:\Users\naira\Desktop\parallelopiped\0_8738b_ba52a86d_M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21071196">
              <a:off x="159663" y="279169"/>
              <a:ext cx="748498" cy="1147152"/>
            </a:xfrm>
            <a:prstGeom prst="rect">
              <a:avLst/>
            </a:prstGeom>
            <a:noFill/>
            <a:scene3d>
              <a:camera prst="isometricOffAxis1Right"/>
              <a:lightRig rig="threePt" dir="t"/>
            </a:scene3d>
          </p:spPr>
        </p:pic>
      </p:grpSp>
      <p:sp>
        <p:nvSpPr>
          <p:cNvPr id="31" name="TextBox 30"/>
          <p:cNvSpPr txBox="1"/>
          <p:nvPr/>
        </p:nvSpPr>
        <p:spPr>
          <a:xfrm>
            <a:off x="1752600" y="838200"/>
            <a:ext cx="6781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i="1" dirty="0" smtClean="0">
                <a:solidFill>
                  <a:srgbClr val="002060"/>
                </a:solidFill>
                <a:latin typeface="Sylfaen" pitchFamily="18" charset="0"/>
              </a:rPr>
              <a:t>        </a:t>
            </a:r>
            <a:r>
              <a:rPr lang="en-CA" sz="2800" i="1" dirty="0" err="1" smtClean="0">
                <a:solidFill>
                  <a:srgbClr val="002060"/>
                </a:solidFill>
                <a:latin typeface="Sylfaen" pitchFamily="18" charset="0"/>
              </a:rPr>
              <a:t>Պատկերված</a:t>
            </a:r>
            <a:r>
              <a:rPr lang="en-CA" sz="2800" i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800" i="1" dirty="0" err="1" smtClean="0">
                <a:solidFill>
                  <a:srgbClr val="002060"/>
                </a:solidFill>
                <a:latin typeface="Sylfaen" pitchFamily="18" charset="0"/>
              </a:rPr>
              <a:t>մարմինը</a:t>
            </a:r>
            <a:r>
              <a:rPr lang="en-CA" sz="2800" i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800" i="1" dirty="0" err="1" smtClean="0">
                <a:solidFill>
                  <a:srgbClr val="002060"/>
                </a:solidFill>
                <a:latin typeface="Sylfaen" pitchFamily="18" charset="0"/>
              </a:rPr>
              <a:t>բաղկացած</a:t>
            </a:r>
            <a:r>
              <a:rPr lang="en-CA" sz="2800" i="1" dirty="0" smtClean="0">
                <a:solidFill>
                  <a:srgbClr val="002060"/>
                </a:solidFill>
                <a:latin typeface="Sylfaen" pitchFamily="18" charset="0"/>
              </a:rPr>
              <a:t> </a:t>
            </a:r>
          </a:p>
          <a:p>
            <a:r>
              <a:rPr lang="en-CA" sz="2800" i="1" dirty="0" smtClean="0">
                <a:solidFill>
                  <a:srgbClr val="002060"/>
                </a:solidFill>
                <a:latin typeface="Sylfaen" pitchFamily="18" charset="0"/>
              </a:rPr>
              <a:t>        է </a:t>
            </a:r>
            <a:r>
              <a:rPr lang="en-CA" sz="2800" b="1" i="1" dirty="0" smtClean="0">
                <a:solidFill>
                  <a:srgbClr val="002060"/>
                </a:solidFill>
                <a:latin typeface="Sylfaen" pitchFamily="18" charset="0"/>
              </a:rPr>
              <a:t> </a:t>
            </a:r>
            <a:r>
              <a:rPr lang="en-CA" sz="2700" b="1" i="1" dirty="0" smtClean="0">
                <a:solidFill>
                  <a:srgbClr val="002060"/>
                </a:solidFill>
                <a:latin typeface="Sylfaen" pitchFamily="18" charset="0"/>
              </a:rPr>
              <a:t>2 </a:t>
            </a:r>
            <a:r>
              <a:rPr lang="en-CA" sz="2700" b="1" i="1" dirty="0" err="1" smtClean="0">
                <a:solidFill>
                  <a:srgbClr val="002060"/>
                </a:solidFill>
                <a:latin typeface="Sylfaen" pitchFamily="18" charset="0"/>
              </a:rPr>
              <a:t>սմ</a:t>
            </a:r>
            <a:r>
              <a:rPr lang="en-CA" sz="2700" b="1" i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700" i="1" dirty="0" err="1" smtClean="0">
                <a:solidFill>
                  <a:srgbClr val="002060"/>
                </a:solidFill>
                <a:latin typeface="Sylfaen" pitchFamily="18" charset="0"/>
              </a:rPr>
              <a:t>երկարությամբ</a:t>
            </a:r>
            <a:r>
              <a:rPr lang="en-CA" sz="2700" i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700" i="1" dirty="0" err="1" smtClean="0">
                <a:solidFill>
                  <a:srgbClr val="002060"/>
                </a:solidFill>
                <a:latin typeface="Sylfaen" pitchFamily="18" charset="0"/>
              </a:rPr>
              <a:t>կող</a:t>
            </a:r>
            <a:r>
              <a:rPr lang="en-CA" sz="2700" i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700" i="1" dirty="0" err="1" smtClean="0">
                <a:solidFill>
                  <a:srgbClr val="002060"/>
                </a:solidFill>
                <a:latin typeface="Sylfaen" pitchFamily="18" charset="0"/>
              </a:rPr>
              <a:t>ունեցող</a:t>
            </a:r>
            <a:r>
              <a:rPr lang="en-CA" sz="2700" i="1" dirty="0" smtClean="0">
                <a:solidFill>
                  <a:srgbClr val="002060"/>
                </a:solidFill>
                <a:latin typeface="Sylfaen" pitchFamily="18" charset="0"/>
              </a:rPr>
              <a:t> </a:t>
            </a:r>
          </a:p>
          <a:p>
            <a:r>
              <a:rPr lang="en-CA" sz="2700" i="1" dirty="0" smtClean="0">
                <a:solidFill>
                  <a:srgbClr val="002060"/>
                </a:solidFill>
                <a:latin typeface="Sylfaen" pitchFamily="18" charset="0"/>
              </a:rPr>
              <a:t>        </a:t>
            </a:r>
            <a:r>
              <a:rPr lang="en-CA" sz="2700" i="1" dirty="0" err="1" smtClean="0">
                <a:solidFill>
                  <a:srgbClr val="002060"/>
                </a:solidFill>
                <a:latin typeface="Sylfaen" pitchFamily="18" charset="0"/>
              </a:rPr>
              <a:t>խորանարդիկներից</a:t>
            </a:r>
            <a:r>
              <a:rPr lang="en-CA" sz="2700" i="1" dirty="0" smtClean="0">
                <a:solidFill>
                  <a:srgbClr val="002060"/>
                </a:solidFill>
                <a:latin typeface="Sylfaen" pitchFamily="18" charset="0"/>
              </a:rPr>
              <a:t>:  </a:t>
            </a:r>
            <a:r>
              <a:rPr lang="en-CA" sz="2700" i="1" dirty="0" err="1" smtClean="0">
                <a:solidFill>
                  <a:srgbClr val="002060"/>
                </a:solidFill>
                <a:latin typeface="Sylfaen" pitchFamily="18" charset="0"/>
              </a:rPr>
              <a:t>Գտե</a:t>
            </a:r>
            <a:r>
              <a:rPr lang="en-CA" sz="2700" i="1" dirty="0" err="1" smtClean="0">
                <a:solidFill>
                  <a:srgbClr val="002060"/>
                </a:solidFill>
                <a:latin typeface="Sylfaen"/>
              </a:rPr>
              <a:t>´ք</a:t>
            </a:r>
            <a:r>
              <a:rPr lang="en-CA" sz="2700" i="1" dirty="0" smtClean="0">
                <a:solidFill>
                  <a:srgbClr val="002060"/>
                </a:solidFill>
                <a:latin typeface="Sylfaen"/>
              </a:rPr>
              <a:t>  </a:t>
            </a:r>
            <a:r>
              <a:rPr lang="en-CA" sz="2700" i="1" dirty="0" err="1" smtClean="0">
                <a:solidFill>
                  <a:srgbClr val="002060"/>
                </a:solidFill>
                <a:latin typeface="Sylfaen"/>
              </a:rPr>
              <a:t>այդ</a:t>
            </a:r>
            <a:r>
              <a:rPr lang="en-CA" sz="2700" i="1" dirty="0" smtClean="0">
                <a:solidFill>
                  <a:srgbClr val="002060"/>
                </a:solidFill>
                <a:latin typeface="Sylfaen"/>
              </a:rPr>
              <a:t>    </a:t>
            </a:r>
            <a:r>
              <a:rPr lang="en-CA" sz="2700" i="1" dirty="0" err="1" smtClean="0">
                <a:solidFill>
                  <a:srgbClr val="002060"/>
                </a:solidFill>
                <a:latin typeface="Sylfaen"/>
              </a:rPr>
              <a:t>մարմնի</a:t>
            </a:r>
            <a:r>
              <a:rPr lang="en-CA" sz="2700" i="1" dirty="0" smtClean="0">
                <a:solidFill>
                  <a:srgbClr val="002060"/>
                </a:solidFill>
                <a:latin typeface="Sylfaen"/>
              </a:rPr>
              <a:t>  </a:t>
            </a:r>
            <a:r>
              <a:rPr lang="en-CA" sz="2700" i="1" dirty="0" err="1" smtClean="0">
                <a:solidFill>
                  <a:srgbClr val="002060"/>
                </a:solidFill>
                <a:latin typeface="Sylfaen"/>
              </a:rPr>
              <a:t>ծավալը</a:t>
            </a:r>
            <a:r>
              <a:rPr lang="en-CA" sz="2700" i="1" dirty="0" smtClean="0">
                <a:solidFill>
                  <a:srgbClr val="002060"/>
                </a:solidFill>
                <a:latin typeface="Sylfaen"/>
              </a:rPr>
              <a:t>:</a:t>
            </a:r>
            <a:endParaRPr lang="en-CA" sz="2700" i="1" dirty="0">
              <a:solidFill>
                <a:srgbClr val="002060"/>
              </a:solidFill>
              <a:latin typeface="Sylfaen" pitchFamily="18" charset="0"/>
            </a:endParaRPr>
          </a:p>
        </p:txBody>
      </p:sp>
      <p:grpSp>
        <p:nvGrpSpPr>
          <p:cNvPr id="49" name="Group 48"/>
          <p:cNvGrpSpPr>
            <a:grpSpLocks noChangeAspect="1"/>
          </p:cNvGrpSpPr>
          <p:nvPr/>
        </p:nvGrpSpPr>
        <p:grpSpPr>
          <a:xfrm>
            <a:off x="5638800" y="3329999"/>
            <a:ext cx="3016759" cy="2718756"/>
            <a:chOff x="838200" y="3783706"/>
            <a:chExt cx="2819401" cy="2540894"/>
          </a:xfrm>
          <a:solidFill>
            <a:srgbClr val="FF5019"/>
          </a:solidFill>
        </p:grpSpPr>
        <p:sp>
          <p:nvSpPr>
            <p:cNvPr id="45" name="Cube 44"/>
            <p:cNvSpPr>
              <a:spLocks noChangeAspect="1"/>
            </p:cNvSpPr>
            <p:nvPr/>
          </p:nvSpPr>
          <p:spPr>
            <a:xfrm>
              <a:off x="2895600" y="5105400"/>
              <a:ext cx="762001" cy="762000"/>
            </a:xfrm>
            <a:prstGeom prst="cube">
              <a:avLst>
                <a:gd name="adj" fmla="val 31234"/>
              </a:avLst>
            </a:prstGeom>
            <a:grpFill/>
            <a:ln w="25400">
              <a:solidFill>
                <a:srgbClr val="5C1F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" name="Cube 39"/>
            <p:cNvSpPr>
              <a:spLocks noChangeAspect="1"/>
            </p:cNvSpPr>
            <p:nvPr/>
          </p:nvSpPr>
          <p:spPr>
            <a:xfrm>
              <a:off x="1066800" y="5334000"/>
              <a:ext cx="762001" cy="762000"/>
            </a:xfrm>
            <a:prstGeom prst="cube">
              <a:avLst>
                <a:gd name="adj" fmla="val 31234"/>
              </a:avLst>
            </a:prstGeom>
            <a:grpFill/>
            <a:ln w="25400">
              <a:solidFill>
                <a:srgbClr val="5C1F0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" name="Cube 40"/>
            <p:cNvSpPr>
              <a:spLocks noChangeAspect="1"/>
            </p:cNvSpPr>
            <p:nvPr/>
          </p:nvSpPr>
          <p:spPr>
            <a:xfrm>
              <a:off x="1600199" y="5334000"/>
              <a:ext cx="762001" cy="762000"/>
            </a:xfrm>
            <a:prstGeom prst="cube">
              <a:avLst>
                <a:gd name="adj" fmla="val 31234"/>
              </a:avLst>
            </a:prstGeom>
            <a:grpFill/>
            <a:ln w="25400">
              <a:solidFill>
                <a:srgbClr val="5C1F0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" name="Cube 41"/>
            <p:cNvSpPr>
              <a:spLocks noChangeAspect="1"/>
            </p:cNvSpPr>
            <p:nvPr/>
          </p:nvSpPr>
          <p:spPr>
            <a:xfrm>
              <a:off x="838200" y="5562600"/>
              <a:ext cx="762001" cy="762000"/>
            </a:xfrm>
            <a:prstGeom prst="cube">
              <a:avLst>
                <a:gd name="adj" fmla="val 31234"/>
              </a:avLst>
            </a:prstGeom>
            <a:grpFill/>
            <a:ln w="25400">
              <a:solidFill>
                <a:srgbClr val="5C1F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" name="Cube 42"/>
            <p:cNvSpPr>
              <a:spLocks/>
            </p:cNvSpPr>
            <p:nvPr/>
          </p:nvSpPr>
          <p:spPr>
            <a:xfrm>
              <a:off x="2129041" y="5334000"/>
              <a:ext cx="773832" cy="762000"/>
            </a:xfrm>
            <a:prstGeom prst="cube">
              <a:avLst>
                <a:gd name="adj" fmla="val 31234"/>
              </a:avLst>
            </a:prstGeom>
            <a:grpFill/>
            <a:ln w="25400">
              <a:solidFill>
                <a:srgbClr val="5C1F0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" name="Cube 43"/>
            <p:cNvSpPr>
              <a:spLocks noChangeAspect="1"/>
            </p:cNvSpPr>
            <p:nvPr/>
          </p:nvSpPr>
          <p:spPr>
            <a:xfrm>
              <a:off x="2667000" y="5334000"/>
              <a:ext cx="762001" cy="762000"/>
            </a:xfrm>
            <a:prstGeom prst="cube">
              <a:avLst>
                <a:gd name="adj" fmla="val 31234"/>
              </a:avLst>
            </a:prstGeom>
            <a:grpFill/>
            <a:ln w="25400">
              <a:solidFill>
                <a:srgbClr val="5C1F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" name="Cube 45"/>
            <p:cNvSpPr>
              <a:spLocks noChangeAspect="1"/>
            </p:cNvSpPr>
            <p:nvPr/>
          </p:nvSpPr>
          <p:spPr>
            <a:xfrm>
              <a:off x="2667000" y="4809875"/>
              <a:ext cx="762001" cy="762000"/>
            </a:xfrm>
            <a:prstGeom prst="cube">
              <a:avLst>
                <a:gd name="adj" fmla="val 31234"/>
              </a:avLst>
            </a:prstGeom>
            <a:grpFill/>
            <a:ln w="25400">
              <a:solidFill>
                <a:srgbClr val="5C1F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" name="Cube 46"/>
            <p:cNvSpPr>
              <a:spLocks noChangeAspect="1"/>
            </p:cNvSpPr>
            <p:nvPr/>
          </p:nvSpPr>
          <p:spPr>
            <a:xfrm>
              <a:off x="2667000" y="4305202"/>
              <a:ext cx="762001" cy="762000"/>
            </a:xfrm>
            <a:prstGeom prst="cube">
              <a:avLst>
                <a:gd name="adj" fmla="val 31234"/>
              </a:avLst>
            </a:prstGeom>
            <a:grpFill/>
            <a:ln w="25400">
              <a:solidFill>
                <a:srgbClr val="5C1F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" name="Cube 47"/>
            <p:cNvSpPr>
              <a:spLocks noChangeAspect="1"/>
            </p:cNvSpPr>
            <p:nvPr/>
          </p:nvSpPr>
          <p:spPr>
            <a:xfrm>
              <a:off x="2667000" y="3783706"/>
              <a:ext cx="762001" cy="762000"/>
            </a:xfrm>
            <a:prstGeom prst="cube">
              <a:avLst>
                <a:gd name="adj" fmla="val 31234"/>
              </a:avLst>
            </a:prstGeom>
            <a:grpFill/>
            <a:ln w="25400">
              <a:solidFill>
                <a:srgbClr val="5C1F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85800" y="3048000"/>
            <a:ext cx="2286000" cy="990600"/>
            <a:chOff x="838200" y="4495800"/>
            <a:chExt cx="2286000" cy="990600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4400" y="4495800"/>
              <a:ext cx="22098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0" name="TextBox 49"/>
            <p:cNvSpPr txBox="1"/>
            <p:nvPr/>
          </p:nvSpPr>
          <p:spPr>
            <a:xfrm>
              <a:off x="838200" y="4680000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Sylfaen"/>
                </a:rPr>
                <a:t>ԼՈՒԾՈՒՄ</a:t>
              </a:r>
              <a:endParaRPr lang="en-C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533400" y="41148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CA" sz="2400" i="1" dirty="0" smtClean="0">
                <a:solidFill>
                  <a:srgbClr val="002060"/>
                </a:solidFill>
                <a:latin typeface="Sylfaen" pitchFamily="18" charset="0"/>
              </a:rPr>
              <a:t>    1 </a:t>
            </a:r>
            <a:r>
              <a:rPr lang="en-CA" sz="2400" i="1" dirty="0" err="1" smtClean="0">
                <a:solidFill>
                  <a:srgbClr val="002060"/>
                </a:solidFill>
                <a:latin typeface="Sylfaen" pitchFamily="18" charset="0"/>
              </a:rPr>
              <a:t>խորանարդիկի</a:t>
            </a:r>
            <a:r>
              <a:rPr lang="en-CA" sz="2400" i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400" i="1" dirty="0" err="1" smtClean="0">
                <a:solidFill>
                  <a:srgbClr val="002060"/>
                </a:solidFill>
                <a:latin typeface="Sylfaen" pitchFamily="18" charset="0"/>
              </a:rPr>
              <a:t>ծավալը</a:t>
            </a:r>
            <a:r>
              <a:rPr lang="en-CA" sz="2400" i="1" dirty="0" smtClean="0">
                <a:solidFill>
                  <a:srgbClr val="002060"/>
                </a:solidFill>
                <a:latin typeface="Sylfaen" pitchFamily="18" charset="0"/>
              </a:rPr>
              <a:t>՝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09600" y="45720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 pitchFamily="18" charset="0"/>
              </a:rPr>
              <a:t>1)</a:t>
            </a:r>
            <a:r>
              <a:rPr lang="en-CA" sz="4000" b="1" dirty="0" smtClean="0">
                <a:ln>
                  <a:solidFill>
                    <a:srgbClr val="002060"/>
                  </a:solidFill>
                </a:ln>
                <a:solidFill>
                  <a:srgbClr val="FF158A"/>
                </a:solidFill>
                <a:latin typeface="Sylfaen" pitchFamily="18" charset="0"/>
              </a:rPr>
              <a:t> </a:t>
            </a:r>
            <a:r>
              <a:rPr lang="en-CA" sz="4000" b="1" dirty="0" smtClean="0">
                <a:ln>
                  <a:solidFill>
                    <a:srgbClr val="002060"/>
                  </a:solidFill>
                </a:ln>
                <a:solidFill>
                  <a:srgbClr val="FF4105"/>
                </a:solidFill>
                <a:latin typeface="Sylfaen" pitchFamily="18" charset="0"/>
              </a:rPr>
              <a:t>2 </a:t>
            </a:r>
            <a:r>
              <a:rPr lang="en-CA" sz="4000" b="1" dirty="0" smtClean="0">
                <a:ln>
                  <a:solidFill>
                    <a:srgbClr val="002060"/>
                  </a:solidFill>
                </a:ln>
                <a:solidFill>
                  <a:srgbClr val="FF4105"/>
                </a:solidFill>
                <a:latin typeface="Sylfaen"/>
                <a:ea typeface="Cambria Math"/>
              </a:rPr>
              <a:t>· 2 · 2 = 8 </a:t>
            </a:r>
            <a:r>
              <a:rPr lang="en-CA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/>
                <a:ea typeface="Cambria Math"/>
              </a:rPr>
              <a:t>(սմ³) </a:t>
            </a:r>
            <a:r>
              <a:rPr lang="en-CA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/>
              </a:rPr>
              <a:t>                                    </a:t>
            </a:r>
            <a:endParaRPr lang="en-CA" sz="4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Sylfae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5800" y="5845314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 pitchFamily="18" charset="0"/>
              </a:rPr>
              <a:t>2)</a:t>
            </a:r>
            <a:r>
              <a:rPr lang="en-CA" sz="4000" b="1" dirty="0" smtClean="0">
                <a:ln>
                  <a:solidFill>
                    <a:srgbClr val="002060"/>
                  </a:solidFill>
                </a:ln>
                <a:solidFill>
                  <a:srgbClr val="FF158A"/>
                </a:solidFill>
                <a:latin typeface="Sylfaen" pitchFamily="18" charset="0"/>
              </a:rPr>
              <a:t> </a:t>
            </a:r>
            <a:r>
              <a:rPr lang="en-CA" sz="4000" b="1" dirty="0" smtClean="0">
                <a:ln>
                  <a:solidFill>
                    <a:srgbClr val="002060"/>
                  </a:solidFill>
                </a:ln>
                <a:solidFill>
                  <a:srgbClr val="FF4105"/>
                </a:solidFill>
                <a:latin typeface="Sylfaen" pitchFamily="18" charset="0"/>
              </a:rPr>
              <a:t>8 </a:t>
            </a:r>
            <a:r>
              <a:rPr lang="en-CA" sz="4000" b="1" dirty="0" smtClean="0">
                <a:ln>
                  <a:solidFill>
                    <a:srgbClr val="002060"/>
                  </a:solidFill>
                </a:ln>
                <a:solidFill>
                  <a:srgbClr val="FF4105"/>
                </a:solidFill>
                <a:latin typeface="Sylfaen"/>
                <a:ea typeface="Cambria Math"/>
              </a:rPr>
              <a:t>· 9  = 72 </a:t>
            </a:r>
            <a:r>
              <a:rPr lang="en-CA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/>
                <a:ea typeface="Cambria Math"/>
              </a:rPr>
              <a:t>(սմ³) </a:t>
            </a:r>
            <a:r>
              <a:rPr lang="en-CA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/>
              </a:rPr>
              <a:t>                                    </a:t>
            </a:r>
            <a:endParaRPr lang="en-CA" sz="4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Sylfae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33400" y="5405735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CA" sz="2400" i="1" dirty="0" smtClean="0">
                <a:solidFill>
                  <a:srgbClr val="002060"/>
                </a:solidFill>
                <a:latin typeface="Sylfaen" pitchFamily="18" charset="0"/>
              </a:rPr>
              <a:t>    </a:t>
            </a:r>
            <a:r>
              <a:rPr lang="en-CA" sz="2400" i="1" dirty="0" err="1" smtClean="0">
                <a:solidFill>
                  <a:srgbClr val="002060"/>
                </a:solidFill>
                <a:latin typeface="Sylfaen" pitchFamily="18" charset="0"/>
              </a:rPr>
              <a:t>մարմնի</a:t>
            </a:r>
            <a:r>
              <a:rPr lang="en-CA" sz="2400" i="1" dirty="0" smtClean="0">
                <a:solidFill>
                  <a:srgbClr val="002060"/>
                </a:solidFill>
                <a:latin typeface="Sylfaen" pitchFamily="18" charset="0"/>
              </a:rPr>
              <a:t>   </a:t>
            </a:r>
            <a:r>
              <a:rPr lang="en-CA" sz="2400" i="1" dirty="0" err="1" smtClean="0">
                <a:solidFill>
                  <a:srgbClr val="002060"/>
                </a:solidFill>
                <a:latin typeface="Sylfaen" pitchFamily="18" charset="0"/>
              </a:rPr>
              <a:t>ծավալը</a:t>
            </a:r>
            <a:r>
              <a:rPr lang="en-CA" sz="2400" i="1" dirty="0" smtClean="0">
                <a:solidFill>
                  <a:srgbClr val="002060"/>
                </a:solidFill>
                <a:latin typeface="Sylfaen" pitchFamily="18" charset="0"/>
              </a:rPr>
              <a:t>՝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486400" y="6213157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 pitchFamily="18" charset="0"/>
              </a:rPr>
              <a:t>Պատ</a:t>
            </a:r>
            <a:r>
              <a:rPr lang="en-CA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 pitchFamily="18" charset="0"/>
              </a:rPr>
              <a:t>.՝  </a:t>
            </a:r>
            <a:r>
              <a:rPr lang="en-CA" sz="3200" b="1" dirty="0" smtClean="0">
                <a:ln>
                  <a:solidFill>
                    <a:srgbClr val="002060"/>
                  </a:solidFill>
                </a:ln>
                <a:solidFill>
                  <a:srgbClr val="FF4105"/>
                </a:solidFill>
                <a:latin typeface="Sylfaen" pitchFamily="18" charset="0"/>
              </a:rPr>
              <a:t>72 սմ</a:t>
            </a:r>
            <a:r>
              <a:rPr lang="en-CA" sz="3200" b="1" dirty="0" smtClean="0">
                <a:ln>
                  <a:solidFill>
                    <a:srgbClr val="002060"/>
                  </a:solidFill>
                </a:ln>
                <a:solidFill>
                  <a:srgbClr val="FF4105"/>
                </a:solidFill>
                <a:latin typeface="Sylfaen"/>
              </a:rPr>
              <a:t>³</a:t>
            </a:r>
            <a:r>
              <a:rPr lang="en-CA" sz="3200" b="1" dirty="0" smtClean="0">
                <a:ln>
                  <a:solidFill>
                    <a:srgbClr val="002060"/>
                  </a:solidFill>
                </a:ln>
                <a:solidFill>
                  <a:srgbClr val="FF4105"/>
                </a:solidFill>
                <a:latin typeface="Sylfaen" pitchFamily="18" charset="0"/>
              </a:rPr>
              <a:t>:</a:t>
            </a:r>
            <a:endParaRPr lang="en-CA" sz="3200" b="1" dirty="0">
              <a:ln>
                <a:solidFill>
                  <a:srgbClr val="002060"/>
                </a:solidFill>
              </a:ln>
              <a:solidFill>
                <a:srgbClr val="FF4105"/>
              </a:solidFill>
              <a:latin typeface="Sylfaen" pitchFamily="18" charset="0"/>
            </a:endParaRPr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>
          <a:xfrm>
            <a:off x="8305800" y="6324600"/>
            <a:ext cx="533400" cy="396875"/>
          </a:xfrm>
        </p:spPr>
        <p:txBody>
          <a:bodyPr/>
          <a:lstStyle/>
          <a:p>
            <a:fld id="{B6F15528-21DE-4FAA-801E-634DDDAF4B2B}" type="slidenum">
              <a:rPr lang="en-US" sz="1400" smtClean="0">
                <a:solidFill>
                  <a:schemeClr val="tx1"/>
                </a:solidFill>
              </a:rPr>
              <a:pPr/>
              <a:t>28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3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2" grpId="0"/>
      <p:bldP spid="54" grpId="0"/>
      <p:bldP spid="55" grpId="0"/>
      <p:bldP spid="56" grpId="0"/>
      <p:bldP spid="5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 cmpd="dbl">
            <a:solidFill>
              <a:srgbClr val="FF41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TextBox 36"/>
          <p:cNvSpPr txBox="1"/>
          <p:nvPr/>
        </p:nvSpPr>
        <p:spPr>
          <a:xfrm>
            <a:off x="2819400" y="821829"/>
            <a:ext cx="5943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ylfaen" pitchFamily="18" charset="0"/>
              </a:rPr>
              <a:t>ՏՆԱՅԻՆ  ՀԱՆՁՆԱՐԱՐՈՒԹՅՈՒՆ</a:t>
            </a:r>
          </a:p>
          <a:p>
            <a:endParaRPr lang="en-CA" sz="2400" dirty="0">
              <a:ln>
                <a:solidFill>
                  <a:srgbClr val="FF3300"/>
                </a:solidFill>
              </a:ln>
              <a:solidFill>
                <a:srgbClr val="FF33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0" y="3124200"/>
            <a:ext cx="7543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i="1" dirty="0" err="1" smtClean="0">
                <a:solidFill>
                  <a:srgbClr val="002060"/>
                </a:solidFill>
                <a:latin typeface="Sylfaen" pitchFamily="18" charset="0"/>
              </a:rPr>
              <a:t>Սովորել</a:t>
            </a:r>
            <a:endParaRPr lang="en-CA" sz="2600" i="1" dirty="0" smtClean="0">
              <a:solidFill>
                <a:srgbClr val="002060"/>
              </a:solidFill>
              <a:latin typeface="Sylfaen" pitchFamily="18" charset="0"/>
            </a:endParaRPr>
          </a:p>
          <a:p>
            <a:r>
              <a:rPr lang="en-CA" sz="2600" b="1" dirty="0" smtClean="0">
                <a:solidFill>
                  <a:srgbClr val="002060"/>
                </a:solidFill>
                <a:latin typeface="Sylfaen" pitchFamily="18" charset="0"/>
              </a:rPr>
              <a:t>        </a:t>
            </a:r>
            <a:r>
              <a:rPr lang="en-CA" sz="2600" b="1" dirty="0" smtClean="0">
                <a:solidFill>
                  <a:srgbClr val="002060"/>
                </a:solidFill>
                <a:latin typeface="Sylfaen"/>
              </a:rPr>
              <a:t>§35. «</a:t>
            </a:r>
            <a:r>
              <a:rPr lang="en-CA" sz="2600" b="1" dirty="0" err="1" smtClean="0">
                <a:solidFill>
                  <a:srgbClr val="002060"/>
                </a:solidFill>
                <a:latin typeface="Sylfaen"/>
              </a:rPr>
              <a:t>Ծավալ</a:t>
            </a:r>
            <a:r>
              <a:rPr lang="en-CA" sz="2600" b="1" dirty="0" smtClean="0">
                <a:solidFill>
                  <a:srgbClr val="002060"/>
                </a:solidFill>
                <a:latin typeface="Sylfaen"/>
              </a:rPr>
              <a:t>.  </a:t>
            </a:r>
            <a:r>
              <a:rPr lang="en-CA" sz="2600" b="1" dirty="0" err="1" smtClean="0">
                <a:solidFill>
                  <a:srgbClr val="002060"/>
                </a:solidFill>
                <a:latin typeface="Sylfaen"/>
              </a:rPr>
              <a:t>ուղղանկյունանիստի</a:t>
            </a:r>
            <a:endParaRPr lang="en-CA" sz="2600" b="1" dirty="0" smtClean="0">
              <a:solidFill>
                <a:srgbClr val="002060"/>
              </a:solidFill>
              <a:latin typeface="Sylfaen"/>
            </a:endParaRPr>
          </a:p>
          <a:p>
            <a:r>
              <a:rPr lang="en-CA" sz="2600" b="1" dirty="0" smtClean="0">
                <a:solidFill>
                  <a:srgbClr val="002060"/>
                </a:solidFill>
                <a:latin typeface="Sylfaen"/>
              </a:rPr>
              <a:t>        </a:t>
            </a:r>
            <a:r>
              <a:rPr lang="en-CA" sz="2600" b="1" dirty="0" err="1" smtClean="0">
                <a:solidFill>
                  <a:srgbClr val="002060"/>
                </a:solidFill>
                <a:latin typeface="Sylfaen"/>
              </a:rPr>
              <a:t>ծավալը</a:t>
            </a:r>
            <a:r>
              <a:rPr lang="en-CA" sz="2600" b="1" dirty="0" smtClean="0">
                <a:solidFill>
                  <a:srgbClr val="002060"/>
                </a:solidFill>
                <a:latin typeface="Sylfaen"/>
              </a:rPr>
              <a:t>»  </a:t>
            </a:r>
            <a:r>
              <a:rPr lang="en-CA" sz="2600" dirty="0" err="1" smtClean="0">
                <a:solidFill>
                  <a:srgbClr val="002060"/>
                </a:solidFill>
                <a:latin typeface="Sylfaen"/>
              </a:rPr>
              <a:t>դասը</a:t>
            </a:r>
            <a:r>
              <a:rPr lang="en-CA" sz="2600" b="1" dirty="0" smtClean="0">
                <a:solidFill>
                  <a:srgbClr val="002060"/>
                </a:solidFill>
                <a:latin typeface="Sylfaen"/>
              </a:rPr>
              <a:t>, </a:t>
            </a:r>
            <a:endParaRPr lang="en-CA" sz="2400" b="1" dirty="0" smtClean="0">
              <a:solidFill>
                <a:srgbClr val="002060"/>
              </a:solidFill>
              <a:latin typeface="Sylfaen"/>
            </a:endParaRPr>
          </a:p>
          <a:p>
            <a:r>
              <a:rPr lang="en-CA" sz="2600" i="1" dirty="0" err="1" smtClean="0">
                <a:solidFill>
                  <a:srgbClr val="002060"/>
                </a:solidFill>
                <a:latin typeface="Sylfaen"/>
              </a:rPr>
              <a:t>կատարել</a:t>
            </a:r>
            <a:r>
              <a:rPr lang="en-CA" sz="2600" i="1" dirty="0" smtClean="0">
                <a:solidFill>
                  <a:srgbClr val="002060"/>
                </a:solidFill>
                <a:latin typeface="Sylfaen"/>
              </a:rPr>
              <a:t> </a:t>
            </a:r>
            <a:r>
              <a:rPr lang="en-CA" sz="2600" b="1" dirty="0" smtClean="0">
                <a:solidFill>
                  <a:srgbClr val="002060"/>
                </a:solidFill>
                <a:latin typeface="Sylfaen" pitchFamily="18" charset="0"/>
              </a:rPr>
              <a:t> </a:t>
            </a:r>
          </a:p>
          <a:p>
            <a:r>
              <a:rPr lang="en-CA" sz="2600" b="1" dirty="0" smtClean="0">
                <a:solidFill>
                  <a:srgbClr val="002060"/>
                </a:solidFill>
                <a:latin typeface="Sylfaen"/>
              </a:rPr>
              <a:t>         № 844 ա, բ,  845</a:t>
            </a:r>
            <a:r>
              <a:rPr lang="en-CA" sz="2600" b="1" smtClean="0">
                <a:solidFill>
                  <a:srgbClr val="002060"/>
                </a:solidFill>
                <a:latin typeface="Sylfaen"/>
              </a:rPr>
              <a:t>,  847  </a:t>
            </a:r>
            <a:endParaRPr lang="en-CA" sz="2600" b="1" dirty="0" smtClean="0">
              <a:solidFill>
                <a:srgbClr val="002060"/>
              </a:solidFill>
              <a:latin typeface="Sylfaen"/>
            </a:endParaRPr>
          </a:p>
          <a:p>
            <a:r>
              <a:rPr lang="en-CA" sz="2600" b="1" dirty="0" smtClean="0">
                <a:solidFill>
                  <a:srgbClr val="002060"/>
                </a:solidFill>
                <a:latin typeface="Sylfaen"/>
              </a:rPr>
              <a:t>                               </a:t>
            </a:r>
            <a:r>
              <a:rPr lang="en-CA" sz="2600" b="1" dirty="0" err="1" smtClean="0">
                <a:solidFill>
                  <a:srgbClr val="002060"/>
                </a:solidFill>
                <a:latin typeface="Sylfaen"/>
              </a:rPr>
              <a:t>առաջադրանքները</a:t>
            </a:r>
            <a:r>
              <a:rPr lang="en-CA" sz="2600" b="1" dirty="0" smtClean="0">
                <a:solidFill>
                  <a:srgbClr val="002060"/>
                </a:solidFill>
                <a:latin typeface="Sylfaen"/>
              </a:rPr>
              <a:t>:</a:t>
            </a:r>
            <a:endParaRPr lang="en-CA" sz="2600" b="1" dirty="0">
              <a:solidFill>
                <a:srgbClr val="002060"/>
              </a:solidFill>
              <a:latin typeface="Sylfae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95600" y="6044625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smtClean="0">
                <a:ln>
                  <a:solidFill>
                    <a:srgbClr val="0065B0"/>
                  </a:solidFill>
                </a:ln>
                <a:solidFill>
                  <a:srgbClr val="0065B0"/>
                </a:solidFill>
                <a:latin typeface="Sylfaen" pitchFamily="18" charset="0"/>
              </a:rPr>
              <a:t>Գայանե  Սիմոնյան</a:t>
            </a:r>
          </a:p>
          <a:p>
            <a:pPr algn="ctr"/>
            <a:r>
              <a:rPr lang="en-CA" sz="1600" b="1" dirty="0" err="1" smtClean="0">
                <a:ln>
                  <a:solidFill>
                    <a:srgbClr val="0065B0"/>
                  </a:solidFill>
                </a:ln>
                <a:solidFill>
                  <a:srgbClr val="0065B0"/>
                </a:solidFill>
                <a:latin typeface="Sylfaen" pitchFamily="18" charset="0"/>
              </a:rPr>
              <a:t>Կոտայքի</a:t>
            </a:r>
            <a:r>
              <a:rPr lang="en-CA" sz="1600" b="1" dirty="0" smtClean="0">
                <a:ln>
                  <a:solidFill>
                    <a:srgbClr val="0065B0"/>
                  </a:solidFill>
                </a:ln>
                <a:solidFill>
                  <a:srgbClr val="0065B0"/>
                </a:solidFill>
                <a:latin typeface="Sylfaen" pitchFamily="18" charset="0"/>
              </a:rPr>
              <a:t> </a:t>
            </a:r>
            <a:r>
              <a:rPr lang="en-CA" sz="1600" b="1" dirty="0" err="1" smtClean="0">
                <a:ln>
                  <a:solidFill>
                    <a:srgbClr val="0065B0"/>
                  </a:solidFill>
                </a:ln>
                <a:solidFill>
                  <a:srgbClr val="0065B0"/>
                </a:solidFill>
                <a:latin typeface="Sylfaen" pitchFamily="18" charset="0"/>
              </a:rPr>
              <a:t>մարզի</a:t>
            </a:r>
            <a:r>
              <a:rPr lang="en-CA" sz="1600" b="1" dirty="0" smtClean="0">
                <a:ln>
                  <a:solidFill>
                    <a:srgbClr val="0065B0"/>
                  </a:solidFill>
                </a:ln>
                <a:solidFill>
                  <a:srgbClr val="0065B0"/>
                </a:solidFill>
                <a:latin typeface="Sylfaen" pitchFamily="18" charset="0"/>
              </a:rPr>
              <a:t> </a:t>
            </a:r>
            <a:r>
              <a:rPr lang="en-CA" sz="1600" b="1" dirty="0" err="1" smtClean="0">
                <a:ln>
                  <a:solidFill>
                    <a:srgbClr val="0065B0"/>
                  </a:solidFill>
                </a:ln>
                <a:solidFill>
                  <a:srgbClr val="0065B0"/>
                </a:solidFill>
                <a:latin typeface="Sylfaen" pitchFamily="18" charset="0"/>
              </a:rPr>
              <a:t>Ակունքի</a:t>
            </a:r>
            <a:r>
              <a:rPr lang="en-CA" sz="1600" b="1" dirty="0" smtClean="0">
                <a:ln>
                  <a:solidFill>
                    <a:srgbClr val="0065B0"/>
                  </a:solidFill>
                </a:ln>
                <a:solidFill>
                  <a:srgbClr val="0065B0"/>
                </a:solidFill>
                <a:latin typeface="Sylfaen" pitchFamily="18" charset="0"/>
              </a:rPr>
              <a:t> </a:t>
            </a:r>
            <a:r>
              <a:rPr lang="en-CA" sz="1600" b="1" dirty="0" err="1" smtClean="0">
                <a:ln>
                  <a:solidFill>
                    <a:srgbClr val="0065B0"/>
                  </a:solidFill>
                </a:ln>
                <a:solidFill>
                  <a:srgbClr val="0065B0"/>
                </a:solidFill>
                <a:latin typeface="Sylfaen" pitchFamily="18" charset="0"/>
              </a:rPr>
              <a:t>միջն</a:t>
            </a:r>
            <a:r>
              <a:rPr lang="en-CA" sz="1600" b="1" dirty="0" smtClean="0">
                <a:ln>
                  <a:solidFill>
                    <a:srgbClr val="0065B0"/>
                  </a:solidFill>
                </a:ln>
                <a:solidFill>
                  <a:srgbClr val="0065B0"/>
                </a:solidFill>
                <a:latin typeface="Sylfaen" pitchFamily="18" charset="0"/>
              </a:rPr>
              <a:t>.  </a:t>
            </a:r>
            <a:r>
              <a:rPr lang="en-CA" sz="1600" b="1" dirty="0" err="1" smtClean="0">
                <a:ln>
                  <a:solidFill>
                    <a:srgbClr val="0065B0"/>
                  </a:solidFill>
                </a:ln>
                <a:solidFill>
                  <a:srgbClr val="0065B0"/>
                </a:solidFill>
                <a:latin typeface="Sylfaen" pitchFamily="18" charset="0"/>
              </a:rPr>
              <a:t>դպրոց</a:t>
            </a:r>
            <a:endParaRPr lang="en-CA" sz="1600" b="1" dirty="0">
              <a:ln>
                <a:solidFill>
                  <a:srgbClr val="0065B0"/>
                </a:solidFill>
              </a:ln>
              <a:solidFill>
                <a:srgbClr val="0065B0"/>
              </a:solidFill>
              <a:latin typeface="Sylfaen" pitchFamily="18" charset="0"/>
            </a:endParaRPr>
          </a:p>
        </p:txBody>
      </p:sp>
      <p:pic>
        <p:nvPicPr>
          <p:cNvPr id="1026" name="Picture 2" descr="C:\Users\Comp\Desktop\18150320-Дом-и-цветной-логотип-стену-a.jpg"/>
          <p:cNvPicPr>
            <a:picLocks noChangeAspect="1" noChangeArrowheads="1"/>
          </p:cNvPicPr>
          <p:nvPr/>
        </p:nvPicPr>
        <p:blipFill>
          <a:blip r:embed="rId2" cstate="print"/>
          <a:srcRect l="13304" t="12624" r="12195" b="11633"/>
          <a:stretch>
            <a:fillRect/>
          </a:stretch>
        </p:blipFill>
        <p:spPr bwMode="auto">
          <a:xfrm>
            <a:off x="304800" y="277586"/>
            <a:ext cx="2514600" cy="2694214"/>
          </a:xfrm>
          <a:prstGeom prst="rect">
            <a:avLst/>
          </a:prstGeom>
          <a:noFill/>
        </p:spPr>
      </p:pic>
      <p:pic>
        <p:nvPicPr>
          <p:cNvPr id="10" name="Picture 2" descr="C:\Users\naira\Desktop\hoktember\getImage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799" y="2819401"/>
            <a:ext cx="2133601" cy="30479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be 7"/>
          <p:cNvSpPr/>
          <p:nvPr/>
        </p:nvSpPr>
        <p:spPr>
          <a:xfrm>
            <a:off x="6477000" y="2743200"/>
            <a:ext cx="1371600" cy="2514600"/>
          </a:xfrm>
          <a:prstGeom prst="cube">
            <a:avLst>
              <a:gd name="adj" fmla="val 37935"/>
            </a:avLst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Cube 8"/>
          <p:cNvSpPr/>
          <p:nvPr/>
        </p:nvSpPr>
        <p:spPr>
          <a:xfrm>
            <a:off x="5181600" y="4572000"/>
            <a:ext cx="1981200" cy="1295400"/>
          </a:xfrm>
          <a:prstGeom prst="cube">
            <a:avLst>
              <a:gd name="adj" fmla="val 30075"/>
            </a:avLst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  <a:ln w="19050">
            <a:solidFill>
              <a:srgbClr val="7030A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Cube 9"/>
          <p:cNvSpPr/>
          <p:nvPr/>
        </p:nvSpPr>
        <p:spPr>
          <a:xfrm flipH="1">
            <a:off x="7543800" y="4038600"/>
            <a:ext cx="1295400" cy="1371600"/>
          </a:xfrm>
          <a:prstGeom prst="cube">
            <a:avLst>
              <a:gd name="adj" fmla="val 30075"/>
            </a:avLst>
          </a:prstGeom>
          <a:solidFill>
            <a:srgbClr val="F0EA00"/>
          </a:solidFill>
          <a:ln>
            <a:solidFill>
              <a:srgbClr val="B0AC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5181600"/>
            <a:ext cx="2819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0"/>
          <p:cNvGrpSpPr/>
          <p:nvPr/>
        </p:nvGrpSpPr>
        <p:grpSpPr>
          <a:xfrm>
            <a:off x="76200" y="1752600"/>
            <a:ext cx="4419600" cy="4701702"/>
            <a:chOff x="76200" y="2080098"/>
            <a:chExt cx="4419600" cy="4701702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2080098"/>
              <a:ext cx="4419600" cy="4701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Rectangle 13"/>
            <p:cNvSpPr/>
            <p:nvPr/>
          </p:nvSpPr>
          <p:spPr>
            <a:xfrm>
              <a:off x="2088000" y="4597200"/>
              <a:ext cx="960000" cy="355800"/>
            </a:xfrm>
            <a:prstGeom prst="rect">
              <a:avLst/>
            </a:prstGeom>
            <a:solidFill>
              <a:schemeClr val="bg2"/>
            </a:solidFill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057400" y="4267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i="1" dirty="0" smtClean="0">
                <a:solidFill>
                  <a:srgbClr val="FF0066"/>
                </a:solidFill>
                <a:latin typeface="Sylfaen" pitchFamily="18" charset="0"/>
              </a:rPr>
              <a:t>Ի  </a:t>
            </a:r>
            <a:r>
              <a:rPr lang="en-CA" b="1" i="1" dirty="0" err="1" smtClean="0">
                <a:solidFill>
                  <a:srgbClr val="FF0066"/>
                </a:solidFill>
                <a:latin typeface="Sylfaen" pitchFamily="18" charset="0"/>
              </a:rPr>
              <a:t>դեպ</a:t>
            </a:r>
            <a:r>
              <a:rPr lang="en-CA" b="1" i="1" dirty="0" smtClean="0">
                <a:solidFill>
                  <a:srgbClr val="FF0066"/>
                </a:solidFill>
                <a:latin typeface="Sylfaen" pitchFamily="18" charset="0"/>
              </a:rPr>
              <a:t>՝</a:t>
            </a:r>
            <a:endParaRPr lang="en-CA" b="1" i="1" dirty="0">
              <a:solidFill>
                <a:srgbClr val="FF0066"/>
              </a:solidFill>
              <a:latin typeface="Sylfae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000" y="72000"/>
            <a:ext cx="9000000" cy="6732000"/>
          </a:xfrm>
          <a:prstGeom prst="rect">
            <a:avLst/>
          </a:prstGeom>
          <a:noFill/>
          <a:ln w="381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2895600" y="685800"/>
            <a:ext cx="541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rgbClr val="CC0066"/>
                </a:solidFill>
                <a:latin typeface="Sylfaen" pitchFamily="18" charset="0"/>
              </a:rPr>
              <a:t>  </a:t>
            </a:r>
            <a:r>
              <a:rPr lang="en-CA" sz="2800" b="1" dirty="0" err="1" smtClean="0">
                <a:solidFill>
                  <a:srgbClr val="CC0066"/>
                </a:solidFill>
                <a:latin typeface="Sylfaen" pitchFamily="18" charset="0"/>
              </a:rPr>
              <a:t>Մեզ</a:t>
            </a:r>
            <a:r>
              <a:rPr lang="en-CA" sz="2800" b="1" dirty="0" smtClean="0">
                <a:solidFill>
                  <a:srgbClr val="CC0066"/>
                </a:solidFill>
                <a:latin typeface="Sylfaen" pitchFamily="18" charset="0"/>
              </a:rPr>
              <a:t>   </a:t>
            </a:r>
            <a:r>
              <a:rPr lang="en-CA" sz="2800" b="1" dirty="0" err="1" smtClean="0">
                <a:solidFill>
                  <a:srgbClr val="CC0066"/>
                </a:solidFill>
                <a:latin typeface="Sylfaen" pitchFamily="18" charset="0"/>
              </a:rPr>
              <a:t>շրջապատող</a:t>
            </a:r>
            <a:r>
              <a:rPr lang="en-CA" sz="2800" b="1" dirty="0" smtClean="0">
                <a:solidFill>
                  <a:srgbClr val="CC0066"/>
                </a:solidFill>
                <a:latin typeface="Sylfaen" pitchFamily="18" charset="0"/>
              </a:rPr>
              <a:t>  </a:t>
            </a:r>
            <a:r>
              <a:rPr lang="en-CA" sz="2800" b="1" dirty="0" err="1" smtClean="0">
                <a:solidFill>
                  <a:srgbClr val="CC0066"/>
                </a:solidFill>
                <a:latin typeface="Sylfaen" pitchFamily="18" charset="0"/>
              </a:rPr>
              <a:t>բազմաթիվ</a:t>
            </a:r>
            <a:r>
              <a:rPr lang="en-CA" sz="2800" b="1" dirty="0" smtClean="0">
                <a:solidFill>
                  <a:srgbClr val="CC0066"/>
                </a:solidFill>
                <a:latin typeface="Sylfaen" pitchFamily="18" charset="0"/>
              </a:rPr>
              <a:t>  </a:t>
            </a:r>
            <a:r>
              <a:rPr lang="en-CA" sz="2800" b="1" dirty="0" err="1" smtClean="0">
                <a:solidFill>
                  <a:srgbClr val="CC0066"/>
                </a:solidFill>
                <a:latin typeface="Sylfaen" pitchFamily="18" charset="0"/>
              </a:rPr>
              <a:t>առարկաներ</a:t>
            </a:r>
            <a:r>
              <a:rPr lang="en-CA" sz="2800" b="1" dirty="0" smtClean="0">
                <a:solidFill>
                  <a:srgbClr val="CC0066"/>
                </a:solidFill>
                <a:latin typeface="Sylfaen" pitchFamily="18" charset="0"/>
              </a:rPr>
              <a:t>  </a:t>
            </a:r>
            <a:r>
              <a:rPr lang="en-CA" sz="2800" b="1" dirty="0" err="1" smtClean="0">
                <a:solidFill>
                  <a:srgbClr val="CC0066"/>
                </a:solidFill>
                <a:latin typeface="Sylfaen" pitchFamily="18" charset="0"/>
              </a:rPr>
              <a:t>ունեն</a:t>
            </a:r>
            <a:r>
              <a:rPr lang="en-CA" sz="2800" b="1" dirty="0" smtClean="0">
                <a:solidFill>
                  <a:srgbClr val="CC0066"/>
                </a:solidFill>
                <a:latin typeface="Sylfaen" pitchFamily="18" charset="0"/>
              </a:rPr>
              <a:t>  </a:t>
            </a:r>
            <a:r>
              <a:rPr lang="en-CA" sz="2800" b="1" dirty="0" err="1" smtClean="0">
                <a:solidFill>
                  <a:srgbClr val="CC0066"/>
                </a:solidFill>
                <a:latin typeface="Sylfaen" pitchFamily="18" charset="0"/>
              </a:rPr>
              <a:t>ուղղանկյունանիստի</a:t>
            </a:r>
            <a:r>
              <a:rPr lang="en-CA" sz="2800" b="1" dirty="0" smtClean="0">
                <a:solidFill>
                  <a:srgbClr val="CC0066"/>
                </a:solidFill>
                <a:latin typeface="Sylfaen" pitchFamily="18" charset="0"/>
              </a:rPr>
              <a:t>  </a:t>
            </a:r>
            <a:r>
              <a:rPr lang="en-CA" sz="2800" b="1" dirty="0" err="1" smtClean="0">
                <a:solidFill>
                  <a:srgbClr val="CC0066"/>
                </a:solidFill>
                <a:latin typeface="Sylfaen" pitchFamily="18" charset="0"/>
              </a:rPr>
              <a:t>ձև</a:t>
            </a:r>
            <a:r>
              <a:rPr lang="en-CA" sz="2800" b="1" dirty="0" smtClean="0">
                <a:solidFill>
                  <a:srgbClr val="CC0066"/>
                </a:solidFill>
                <a:latin typeface="Sylfaen" pitchFamily="18" charset="0"/>
              </a:rPr>
              <a:t>:</a:t>
            </a:r>
            <a:endParaRPr lang="en-CA" sz="2800" b="1" dirty="0">
              <a:solidFill>
                <a:srgbClr val="CC0066"/>
              </a:solidFill>
              <a:latin typeface="Sylfaen" pitchFamily="18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2971800" y="533400"/>
            <a:ext cx="5410200" cy="1676400"/>
          </a:xfrm>
          <a:prstGeom prst="wedgeRoundRectCallout">
            <a:avLst>
              <a:gd name="adj1" fmla="val -38652"/>
              <a:gd name="adj2" fmla="val 77509"/>
              <a:gd name="adj3" fmla="val 16667"/>
            </a:avLst>
          </a:prstGeom>
          <a:noFill/>
          <a:ln w="76200" cmpd="thickThin">
            <a:solidFill>
              <a:srgbClr val="005DA2"/>
            </a:solidFill>
          </a:ln>
          <a:effectLst>
            <a:outerShdw blurRad="50800" dist="152400" dir="7800000" sx="104000" sy="104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76200" y="625858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ylfaen" pitchFamily="18" charset="0"/>
              </a:rPr>
              <a:t>Գայանե  Սիմոնյան</a:t>
            </a:r>
          </a:p>
          <a:p>
            <a:r>
              <a:rPr lang="en-CA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ylfaen" pitchFamily="18" charset="0"/>
              </a:rPr>
              <a:t>Կոտայքի</a:t>
            </a:r>
            <a:r>
              <a:rPr lang="en-CA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ylfaen" pitchFamily="18" charset="0"/>
              </a:rPr>
              <a:t> </a:t>
            </a:r>
            <a:r>
              <a:rPr lang="en-CA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ylfaen" pitchFamily="18" charset="0"/>
              </a:rPr>
              <a:t>մարզի</a:t>
            </a:r>
            <a:r>
              <a:rPr lang="en-CA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ylfaen" pitchFamily="18" charset="0"/>
              </a:rPr>
              <a:t> </a:t>
            </a:r>
            <a:r>
              <a:rPr lang="en-CA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ylfaen" pitchFamily="18" charset="0"/>
              </a:rPr>
              <a:t>Ակունքի</a:t>
            </a:r>
            <a:r>
              <a:rPr lang="en-CA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ylfaen" pitchFamily="18" charset="0"/>
              </a:rPr>
              <a:t> </a:t>
            </a:r>
            <a:r>
              <a:rPr lang="en-CA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ylfaen" pitchFamily="18" charset="0"/>
              </a:rPr>
              <a:t>միջն</a:t>
            </a:r>
            <a:r>
              <a:rPr lang="en-CA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ylfaen" pitchFamily="18" charset="0"/>
              </a:rPr>
              <a:t>.  </a:t>
            </a:r>
            <a:r>
              <a:rPr lang="en-CA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ylfaen" pitchFamily="18" charset="0"/>
              </a:rPr>
              <a:t>դպրոց</a:t>
            </a:r>
            <a:endParaRPr lang="en-CA" sz="1400" dirty="0">
              <a:solidFill>
                <a:schemeClr val="tx1">
                  <a:lumMod val="85000"/>
                  <a:lumOff val="15000"/>
                </a:schemeClr>
              </a:solidFill>
              <a:latin typeface="Sylfaen" pitchFamily="18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z="1400" smtClean="0">
                <a:solidFill>
                  <a:schemeClr val="tx1"/>
                </a:solidFill>
              </a:rPr>
              <a:pPr/>
              <a:t>3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5" grpId="0"/>
      <p:bldP spid="7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ira\Desktop\parallelopiped\3996_mini_komod_mopp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4953000" y="1028700"/>
            <a:ext cx="4000500" cy="4000500"/>
          </a:xfrm>
          <a:prstGeom prst="rect">
            <a:avLst/>
          </a:prstGeom>
          <a:noFill/>
        </p:spPr>
      </p:pic>
      <p:pic>
        <p:nvPicPr>
          <p:cNvPr id="1027" name="Picture 3" descr="C:\Users\naira\Desktop\parallelopiped\0-proizvodstvo-rekov-kejsov-kofryi-flajtkejsy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597" y="762000"/>
            <a:ext cx="4512603" cy="2778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5104243" y="1104898"/>
            <a:ext cx="3692088" cy="3848102"/>
            <a:chOff x="4875644" y="1562100"/>
            <a:chExt cx="3296506" cy="3435805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7196855" y="1752600"/>
              <a:ext cx="0" cy="3240000"/>
            </a:xfrm>
            <a:prstGeom prst="line">
              <a:avLst/>
            </a:prstGeom>
            <a:ln w="53975" cap="rnd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4875644" y="1562100"/>
              <a:ext cx="3296506" cy="3435805"/>
              <a:chOff x="4875644" y="609600"/>
              <a:chExt cx="3296506" cy="3435805"/>
            </a:xfrm>
          </p:grpSpPr>
          <p:cxnSp>
            <p:nvCxnSpPr>
              <p:cNvPr id="5" name="Straight Connector 4"/>
              <p:cNvCxnSpPr/>
              <p:nvPr/>
            </p:nvCxnSpPr>
            <p:spPr>
              <a:xfrm rot="21540000">
                <a:off x="4875644" y="705760"/>
                <a:ext cx="2287156" cy="132440"/>
              </a:xfrm>
              <a:prstGeom prst="line">
                <a:avLst/>
              </a:prstGeom>
              <a:ln w="53975" cap="rnd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4876800" y="609600"/>
                <a:ext cx="914400" cy="76200"/>
              </a:xfrm>
              <a:prstGeom prst="line">
                <a:avLst/>
              </a:prstGeom>
              <a:ln w="53975" cap="rnd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5791200" y="609600"/>
                <a:ext cx="2362200" cy="76200"/>
              </a:xfrm>
              <a:prstGeom prst="line">
                <a:avLst/>
              </a:prstGeom>
              <a:ln w="53975" cap="rnd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20000" flipV="1">
                <a:off x="7162800" y="685800"/>
                <a:ext cx="914400" cy="152400"/>
              </a:xfrm>
              <a:prstGeom prst="line">
                <a:avLst/>
              </a:prstGeom>
              <a:ln w="53975" cap="rnd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876800" y="685800"/>
                <a:ext cx="0" cy="2895600"/>
              </a:xfrm>
              <a:prstGeom prst="line">
                <a:avLst/>
              </a:prstGeom>
              <a:ln w="53975" cap="rnd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8161140" y="685800"/>
                <a:ext cx="11010" cy="2951391"/>
              </a:xfrm>
              <a:prstGeom prst="line">
                <a:avLst/>
              </a:prstGeom>
              <a:ln w="53975" cap="rnd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7182782" y="3630020"/>
                <a:ext cx="970618" cy="415385"/>
              </a:xfrm>
              <a:prstGeom prst="line">
                <a:avLst/>
              </a:prstGeom>
              <a:ln w="53975" cap="rnd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4876800" y="3581400"/>
                <a:ext cx="2286000" cy="437240"/>
              </a:xfrm>
              <a:prstGeom prst="line">
                <a:avLst/>
              </a:prstGeom>
              <a:ln w="53975" cap="rnd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Group 53"/>
          <p:cNvGrpSpPr/>
          <p:nvPr/>
        </p:nvGrpSpPr>
        <p:grpSpPr>
          <a:xfrm>
            <a:off x="972000" y="1066800"/>
            <a:ext cx="2838000" cy="2153394"/>
            <a:chOff x="972000" y="2133600"/>
            <a:chExt cx="2838000" cy="2153394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972000" y="2133600"/>
              <a:ext cx="2016000" cy="228600"/>
            </a:xfrm>
            <a:prstGeom prst="line">
              <a:avLst/>
            </a:prstGeom>
            <a:ln w="60325" cap="rnd">
              <a:solidFill>
                <a:srgbClr val="EE0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1524000" y="2286000"/>
              <a:ext cx="2286000" cy="381000"/>
            </a:xfrm>
            <a:prstGeom prst="line">
              <a:avLst/>
            </a:prstGeom>
            <a:ln w="60325" cap="rnd">
              <a:solidFill>
                <a:srgbClr val="EE0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600200" y="3505200"/>
              <a:ext cx="2133600" cy="762000"/>
            </a:xfrm>
            <a:prstGeom prst="line">
              <a:avLst/>
            </a:prstGeom>
            <a:ln w="60325" cap="rnd">
              <a:solidFill>
                <a:srgbClr val="EE0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3733800" y="2286000"/>
              <a:ext cx="76200" cy="1219200"/>
            </a:xfrm>
            <a:prstGeom prst="line">
              <a:avLst/>
            </a:prstGeom>
            <a:ln w="60325" cap="rnd">
              <a:solidFill>
                <a:srgbClr val="EE0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20000" flipH="1" flipV="1">
              <a:off x="1523654" y="2666994"/>
              <a:ext cx="76200" cy="1620000"/>
            </a:xfrm>
            <a:prstGeom prst="line">
              <a:avLst/>
            </a:prstGeom>
            <a:ln w="60325" cap="rnd">
              <a:solidFill>
                <a:srgbClr val="EE0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-60000" flipV="1">
              <a:off x="972000" y="2362200"/>
              <a:ext cx="0" cy="1295400"/>
            </a:xfrm>
            <a:prstGeom prst="line">
              <a:avLst/>
            </a:prstGeom>
            <a:ln w="60325" cap="rnd">
              <a:solidFill>
                <a:srgbClr val="EE0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972000" y="2362200"/>
              <a:ext cx="576000" cy="288000"/>
            </a:xfrm>
            <a:prstGeom prst="line">
              <a:avLst/>
            </a:prstGeom>
            <a:ln w="60325" cap="rnd">
              <a:solidFill>
                <a:srgbClr val="EE0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990600" y="3657600"/>
              <a:ext cx="533400" cy="609600"/>
            </a:xfrm>
            <a:prstGeom prst="line">
              <a:avLst/>
            </a:prstGeom>
            <a:ln w="60325" cap="rnd">
              <a:solidFill>
                <a:srgbClr val="EE0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971800" y="2133600"/>
              <a:ext cx="838200" cy="152400"/>
            </a:xfrm>
            <a:prstGeom prst="line">
              <a:avLst/>
            </a:prstGeom>
            <a:ln w="60325" cap="rnd">
              <a:solidFill>
                <a:srgbClr val="EE0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9" name="Picture 5" descr="C:\Users\naira\Desktop\parallelopiped\File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 l="5714" t="2857" r="8571" b="2857"/>
          <a:stretch>
            <a:fillRect/>
          </a:stretch>
        </p:blipFill>
        <p:spPr bwMode="auto">
          <a:xfrm>
            <a:off x="2971800" y="4114800"/>
            <a:ext cx="25908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naira\Desktop\parallelopiped\b50a3a8555af52d3a055883876d47150thumb640x48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12"/>
          <a:stretch>
            <a:fillRect/>
          </a:stretch>
        </p:blipFill>
        <p:spPr bwMode="auto">
          <a:xfrm>
            <a:off x="152400" y="3886200"/>
            <a:ext cx="2895600" cy="2100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2" name="Group 91"/>
          <p:cNvGrpSpPr/>
          <p:nvPr/>
        </p:nvGrpSpPr>
        <p:grpSpPr>
          <a:xfrm>
            <a:off x="381000" y="4005106"/>
            <a:ext cx="2362326" cy="1981200"/>
            <a:chOff x="457200" y="4114800"/>
            <a:chExt cx="2362326" cy="1981200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457200" y="4419600"/>
              <a:ext cx="1752600" cy="304800"/>
            </a:xfrm>
            <a:prstGeom prst="line">
              <a:avLst/>
            </a:prstGeom>
            <a:ln w="53975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21540000">
              <a:off x="1143000" y="4114800"/>
              <a:ext cx="1620000" cy="304800"/>
            </a:xfrm>
            <a:prstGeom prst="line">
              <a:avLst/>
            </a:prstGeom>
            <a:ln w="53975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300000">
              <a:off x="508200" y="5761694"/>
              <a:ext cx="1656000" cy="252000"/>
            </a:xfrm>
            <a:prstGeom prst="line">
              <a:avLst/>
            </a:prstGeom>
            <a:ln w="53975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20000" flipV="1">
              <a:off x="472200" y="4114800"/>
              <a:ext cx="685800" cy="304800"/>
            </a:xfrm>
            <a:prstGeom prst="line">
              <a:avLst/>
            </a:prstGeom>
            <a:ln w="53975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21540000" flipV="1">
              <a:off x="2202193" y="4419959"/>
              <a:ext cx="576000" cy="290633"/>
            </a:xfrm>
            <a:prstGeom prst="line">
              <a:avLst/>
            </a:prstGeom>
            <a:ln w="53975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2133600" y="5638800"/>
              <a:ext cx="648000" cy="457200"/>
            </a:xfrm>
            <a:prstGeom prst="line">
              <a:avLst/>
            </a:prstGeom>
            <a:ln w="53975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-120000" flipV="1">
              <a:off x="504000" y="4419600"/>
              <a:ext cx="0" cy="1219200"/>
            </a:xfrm>
            <a:prstGeom prst="line">
              <a:avLst/>
            </a:prstGeom>
            <a:ln w="53975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21420000" flipV="1">
              <a:off x="2743326" y="4419597"/>
              <a:ext cx="76200" cy="1224000"/>
            </a:xfrm>
            <a:prstGeom prst="line">
              <a:avLst/>
            </a:prstGeom>
            <a:ln w="53975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21420000" flipV="1">
              <a:off x="2132564" y="4724427"/>
              <a:ext cx="76096" cy="1332000"/>
            </a:xfrm>
            <a:prstGeom prst="line">
              <a:avLst/>
            </a:prstGeom>
            <a:ln w="53975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1" name="Picture 7" descr="C:\Users\naira\Desktop\parallelopiped\mon-papa-est-letre-le-plus-precieux-pour-vous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4191000"/>
            <a:ext cx="2590800" cy="2438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>
          <a:xfrm>
            <a:off x="84582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sz="1400" smtClean="0">
                <a:solidFill>
                  <a:schemeClr val="tx1"/>
                </a:solidFill>
              </a:rPr>
              <a:pPr/>
              <a:t>4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ira\Desktop\parallelopiped\bbd748352ddda30f2ca8bc9cd33dc61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75" r="8174" b="16807"/>
          <a:stretch>
            <a:fillRect/>
          </a:stretch>
        </p:blipFill>
        <p:spPr bwMode="auto">
          <a:xfrm>
            <a:off x="457200" y="533400"/>
            <a:ext cx="3810000" cy="2514600"/>
          </a:xfrm>
          <a:prstGeom prst="rect">
            <a:avLst/>
          </a:prstGeom>
          <a:noFill/>
        </p:spPr>
      </p:pic>
      <p:pic>
        <p:nvPicPr>
          <p:cNvPr id="2051" name="Picture 3" descr="C:\Users\naira\Desktop\parallelopiped\img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2F7"/>
              </a:clrFrom>
              <a:clrTo>
                <a:srgbClr val="F1F2F7">
                  <a:alpha val="0"/>
                </a:srgbClr>
              </a:clrTo>
            </a:clrChange>
          </a:blip>
          <a:srcRect l="6744" b="4646"/>
          <a:stretch>
            <a:fillRect/>
          </a:stretch>
        </p:blipFill>
        <p:spPr bwMode="auto">
          <a:xfrm>
            <a:off x="5181600" y="152400"/>
            <a:ext cx="3581400" cy="2617099"/>
          </a:xfrm>
          <a:prstGeom prst="rect">
            <a:avLst/>
          </a:prstGeom>
          <a:noFill/>
        </p:spPr>
      </p:pic>
      <p:pic>
        <p:nvPicPr>
          <p:cNvPr id="4" name="Picture 4" descr="C:\Users\naira\Desktop\parallelopiped\4bddc7941f608bf494ec6ebe508b74a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20000"/>
          </a:blip>
          <a:srcRect r="4651" b="3652"/>
          <a:stretch>
            <a:fillRect/>
          </a:stretch>
        </p:blipFill>
        <p:spPr bwMode="auto">
          <a:xfrm>
            <a:off x="3352800" y="2930712"/>
            <a:ext cx="5410200" cy="3698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0" name="Group 29"/>
          <p:cNvGrpSpPr/>
          <p:nvPr/>
        </p:nvGrpSpPr>
        <p:grpSpPr>
          <a:xfrm>
            <a:off x="720000" y="838200"/>
            <a:ext cx="3318600" cy="2133600"/>
            <a:chOff x="720000" y="838200"/>
            <a:chExt cx="3318600" cy="2133600"/>
          </a:xfrm>
        </p:grpSpPr>
        <p:cxnSp>
          <p:nvCxnSpPr>
            <p:cNvPr id="5" name="Straight Connector 4"/>
            <p:cNvCxnSpPr/>
            <p:nvPr/>
          </p:nvCxnSpPr>
          <p:spPr>
            <a:xfrm flipH="1" flipV="1">
              <a:off x="720000" y="1219270"/>
              <a:ext cx="8081" cy="972000"/>
            </a:xfrm>
            <a:prstGeom prst="line">
              <a:avLst/>
            </a:prstGeom>
            <a:ln w="53975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 flipV="1">
              <a:off x="1295296" y="1904999"/>
              <a:ext cx="104" cy="1066801"/>
            </a:xfrm>
            <a:prstGeom prst="line">
              <a:avLst/>
            </a:prstGeom>
            <a:ln w="53975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3962400" y="1447800"/>
              <a:ext cx="76095" cy="990598"/>
            </a:xfrm>
            <a:prstGeom prst="line">
              <a:avLst/>
            </a:prstGeom>
            <a:ln w="53975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720000" y="1219199"/>
              <a:ext cx="576000" cy="720000"/>
            </a:xfrm>
            <a:prstGeom prst="line">
              <a:avLst/>
            </a:prstGeom>
            <a:ln w="53975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60000" flipH="1" flipV="1">
              <a:off x="720000" y="2160000"/>
              <a:ext cx="570000" cy="778200"/>
            </a:xfrm>
            <a:prstGeom prst="line">
              <a:avLst/>
            </a:prstGeom>
            <a:ln w="53975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3200400" y="838200"/>
              <a:ext cx="838200" cy="609600"/>
            </a:xfrm>
            <a:prstGeom prst="line">
              <a:avLst/>
            </a:prstGeom>
            <a:ln w="53975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762000" y="838200"/>
              <a:ext cx="2438400" cy="360000"/>
            </a:xfrm>
            <a:prstGeom prst="line">
              <a:avLst/>
            </a:prstGeom>
            <a:ln w="53975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1295400" y="1447800"/>
              <a:ext cx="2743200" cy="457200"/>
            </a:xfrm>
            <a:prstGeom prst="line">
              <a:avLst/>
            </a:prstGeom>
            <a:ln w="53975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1295400" y="2438400"/>
              <a:ext cx="2667000" cy="533400"/>
            </a:xfrm>
            <a:prstGeom prst="line">
              <a:avLst/>
            </a:prstGeom>
            <a:ln w="53975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3505200" y="3124200"/>
            <a:ext cx="5257800" cy="3387912"/>
            <a:chOff x="2286000" y="3089088"/>
            <a:chExt cx="5257800" cy="3387912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2286000" y="3089088"/>
              <a:ext cx="2057400" cy="416112"/>
            </a:xfrm>
            <a:prstGeom prst="line">
              <a:avLst/>
            </a:prstGeom>
            <a:ln w="53975" cap="rnd">
              <a:solidFill>
                <a:srgbClr val="00D6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4953000" y="4572000"/>
              <a:ext cx="2590800" cy="838200"/>
            </a:xfrm>
            <a:prstGeom prst="line">
              <a:avLst/>
            </a:prstGeom>
            <a:ln w="53975" cap="rnd">
              <a:solidFill>
                <a:srgbClr val="00D6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4953000" y="5486400"/>
              <a:ext cx="2438400" cy="990600"/>
            </a:xfrm>
            <a:prstGeom prst="line">
              <a:avLst/>
            </a:prstGeom>
            <a:ln w="53975" cap="rnd">
              <a:solidFill>
                <a:srgbClr val="00D6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-300000" flipH="1" flipV="1">
              <a:off x="2340000" y="3505202"/>
              <a:ext cx="22200" cy="761998"/>
            </a:xfrm>
            <a:prstGeom prst="line">
              <a:avLst/>
            </a:prstGeom>
            <a:ln w="53975" cap="rnd">
              <a:solidFill>
                <a:srgbClr val="00D6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7380000" y="4574901"/>
              <a:ext cx="140071" cy="911499"/>
            </a:xfrm>
            <a:prstGeom prst="line">
              <a:avLst/>
            </a:prstGeom>
            <a:ln w="53975" cap="rnd">
              <a:solidFill>
                <a:srgbClr val="00D6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20000" flipV="1">
              <a:off x="4953000" y="5412136"/>
              <a:ext cx="0" cy="1064864"/>
            </a:xfrm>
            <a:prstGeom prst="line">
              <a:avLst/>
            </a:prstGeom>
            <a:ln w="53975" cap="rnd">
              <a:solidFill>
                <a:srgbClr val="00D6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 flipV="1">
              <a:off x="4356278" y="3096384"/>
              <a:ext cx="3187522" cy="1475616"/>
            </a:xfrm>
            <a:prstGeom prst="line">
              <a:avLst/>
            </a:prstGeom>
            <a:ln w="53975" cap="rnd">
              <a:solidFill>
                <a:srgbClr val="00D6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2381675" y="4245425"/>
              <a:ext cx="2495125" cy="2231575"/>
            </a:xfrm>
            <a:prstGeom prst="line">
              <a:avLst/>
            </a:prstGeom>
            <a:ln w="53975" cap="rnd">
              <a:solidFill>
                <a:srgbClr val="00D6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2286001" y="3505201"/>
              <a:ext cx="2666999" cy="1904999"/>
            </a:xfrm>
            <a:prstGeom prst="line">
              <a:avLst/>
            </a:prstGeom>
            <a:ln w="53975" cap="rnd">
              <a:solidFill>
                <a:srgbClr val="00D6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5257800" y="920199"/>
            <a:ext cx="1546828" cy="1817477"/>
            <a:chOff x="5257800" y="1148799"/>
            <a:chExt cx="1546828" cy="1817477"/>
          </a:xfrm>
        </p:grpSpPr>
        <p:cxnSp>
          <p:nvCxnSpPr>
            <p:cNvPr id="56" name="Straight Connector 55"/>
            <p:cNvCxnSpPr/>
            <p:nvPr/>
          </p:nvCxnSpPr>
          <p:spPr>
            <a:xfrm flipH="1" flipV="1">
              <a:off x="5257800" y="2209614"/>
              <a:ext cx="762000" cy="304986"/>
            </a:xfrm>
            <a:prstGeom prst="line">
              <a:avLst/>
            </a:prstGeom>
            <a:ln w="53975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 flipV="1">
              <a:off x="6084000" y="1164600"/>
              <a:ext cx="684000" cy="288000"/>
            </a:xfrm>
            <a:prstGeom prst="line">
              <a:avLst/>
            </a:prstGeom>
            <a:ln w="53975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 flipV="1">
              <a:off x="5264556" y="2642276"/>
              <a:ext cx="756000" cy="324000"/>
            </a:xfrm>
            <a:prstGeom prst="line">
              <a:avLst/>
            </a:prstGeom>
            <a:ln w="53975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257800" y="2209801"/>
              <a:ext cx="1" cy="432000"/>
            </a:xfrm>
            <a:prstGeom prst="line">
              <a:avLst/>
            </a:prstGeom>
            <a:ln w="53975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21480000" flipV="1">
              <a:off x="6048000" y="2514600"/>
              <a:ext cx="1" cy="396000"/>
            </a:xfrm>
            <a:prstGeom prst="line">
              <a:avLst/>
            </a:prstGeom>
            <a:ln w="53975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21360000" flipV="1">
              <a:off x="6803121" y="1447831"/>
              <a:ext cx="1" cy="432000"/>
            </a:xfrm>
            <a:prstGeom prst="line">
              <a:avLst/>
            </a:prstGeom>
            <a:ln w="53975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60000" flipV="1">
              <a:off x="6048628" y="1884600"/>
              <a:ext cx="756000" cy="1080000"/>
            </a:xfrm>
            <a:prstGeom prst="line">
              <a:avLst/>
            </a:prstGeom>
            <a:ln w="53975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5257800" y="1148799"/>
              <a:ext cx="810050" cy="1061001"/>
            </a:xfrm>
            <a:prstGeom prst="line">
              <a:avLst/>
            </a:prstGeom>
            <a:ln w="53975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6019800" y="1524000"/>
              <a:ext cx="751800" cy="990600"/>
            </a:xfrm>
            <a:prstGeom prst="line">
              <a:avLst/>
            </a:prstGeom>
            <a:ln w="53975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3" name="Picture 5" descr="C:\Users\naira\Desktop\parallelopiped\1_239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192144" y="3352800"/>
            <a:ext cx="3541656" cy="279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5" name="Group 64"/>
          <p:cNvGrpSpPr/>
          <p:nvPr/>
        </p:nvGrpSpPr>
        <p:grpSpPr>
          <a:xfrm>
            <a:off x="380999" y="3810000"/>
            <a:ext cx="1600201" cy="1752600"/>
            <a:chOff x="380999" y="3810000"/>
            <a:chExt cx="1600201" cy="1752600"/>
          </a:xfrm>
        </p:grpSpPr>
        <p:cxnSp>
          <p:nvCxnSpPr>
            <p:cNvPr id="37" name="Straight Connector 36"/>
            <p:cNvCxnSpPr/>
            <p:nvPr/>
          </p:nvCxnSpPr>
          <p:spPr>
            <a:xfrm flipH="1">
              <a:off x="432000" y="3810000"/>
              <a:ext cx="787200" cy="198600"/>
            </a:xfrm>
            <a:prstGeom prst="line">
              <a:avLst/>
            </a:prstGeom>
            <a:ln w="53975" cap="rnd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-240000" flipH="1" flipV="1">
              <a:off x="432000" y="3996000"/>
              <a:ext cx="685800" cy="304800"/>
            </a:xfrm>
            <a:prstGeom prst="line">
              <a:avLst/>
            </a:prstGeom>
            <a:ln w="53975" cap="rnd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1152000" y="4068000"/>
              <a:ext cx="787200" cy="198600"/>
            </a:xfrm>
            <a:prstGeom prst="line">
              <a:avLst/>
            </a:prstGeom>
            <a:ln w="53975" cap="rnd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-60000" flipH="1" flipV="1">
              <a:off x="1260000" y="3816000"/>
              <a:ext cx="684000" cy="256961"/>
            </a:xfrm>
            <a:prstGeom prst="line">
              <a:avLst/>
            </a:prstGeom>
            <a:ln w="53975" cap="rnd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1981095" y="4068000"/>
              <a:ext cx="105" cy="1188000"/>
            </a:xfrm>
            <a:prstGeom prst="line">
              <a:avLst/>
            </a:prstGeom>
            <a:ln w="53975" cap="rnd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20000" flipH="1">
              <a:off x="1143000" y="5257800"/>
              <a:ext cx="787200" cy="304800"/>
            </a:xfrm>
            <a:prstGeom prst="line">
              <a:avLst/>
            </a:prstGeom>
            <a:ln w="53975" cap="rnd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 flipV="1">
              <a:off x="380999" y="5229439"/>
              <a:ext cx="762001" cy="333161"/>
            </a:xfrm>
            <a:prstGeom prst="line">
              <a:avLst/>
            </a:prstGeom>
            <a:ln w="53975" cap="rnd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143000" y="4284000"/>
              <a:ext cx="105" cy="1224000"/>
            </a:xfrm>
            <a:prstGeom prst="line">
              <a:avLst/>
            </a:prstGeom>
            <a:ln w="53975" cap="rnd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 flipV="1">
              <a:off x="381000" y="4038600"/>
              <a:ext cx="105" cy="1188000"/>
            </a:xfrm>
            <a:prstGeom prst="line">
              <a:avLst/>
            </a:prstGeom>
            <a:ln w="53975" cap="rnd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z="1400" smtClean="0">
                <a:solidFill>
                  <a:schemeClr val="tx1"/>
                </a:solidFill>
              </a:rPr>
              <a:pPr/>
              <a:t>5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ira\Desktop\parallelopiped\23916077-main_fou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4996" y="450480"/>
            <a:ext cx="1532900" cy="2709672"/>
          </a:xfrm>
          <a:prstGeom prst="rect">
            <a:avLst/>
          </a:prstGeom>
          <a:noFill/>
        </p:spPr>
      </p:pic>
      <p:pic>
        <p:nvPicPr>
          <p:cNvPr id="3082" name="Picture 10" descr="C:\Users\naira\Desktop\parallelopiped\4d78dca37209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1" y="3276602"/>
            <a:ext cx="2403539" cy="3221165"/>
          </a:xfrm>
          <a:prstGeom prst="rect">
            <a:avLst/>
          </a:prstGeom>
          <a:noFill/>
        </p:spPr>
      </p:pic>
      <p:pic>
        <p:nvPicPr>
          <p:cNvPr id="3083" name="Picture 11" descr="C:\Users\naira\Desktop\parallelopiped\5g9e5b2ag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5848" y="3397444"/>
            <a:ext cx="2196084" cy="2933700"/>
          </a:xfrm>
          <a:prstGeom prst="rect">
            <a:avLst/>
          </a:prstGeom>
          <a:noFill/>
        </p:spPr>
      </p:pic>
      <p:grpSp>
        <p:nvGrpSpPr>
          <p:cNvPr id="2" name="Group 14"/>
          <p:cNvGrpSpPr>
            <a:grpSpLocks noChangeAspect="1"/>
          </p:cNvGrpSpPr>
          <p:nvPr/>
        </p:nvGrpSpPr>
        <p:grpSpPr>
          <a:xfrm>
            <a:off x="2154997" y="503278"/>
            <a:ext cx="1562752" cy="2697122"/>
            <a:chOff x="2514600" y="1447800"/>
            <a:chExt cx="1810207" cy="3124200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2514600" y="1447800"/>
              <a:ext cx="1219200" cy="152400"/>
            </a:xfrm>
            <a:prstGeom prst="line">
              <a:avLst/>
            </a:prstGeom>
            <a:ln w="60325" cap="rnd">
              <a:solidFill>
                <a:srgbClr val="EE0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60000" flipV="1">
              <a:off x="3145902" y="1532037"/>
              <a:ext cx="1125912" cy="166802"/>
            </a:xfrm>
            <a:prstGeom prst="line">
              <a:avLst/>
            </a:prstGeom>
            <a:ln w="60325" cap="rnd">
              <a:solidFill>
                <a:srgbClr val="EE0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3124200" y="4128253"/>
              <a:ext cx="1188376" cy="443747"/>
            </a:xfrm>
            <a:prstGeom prst="line">
              <a:avLst/>
            </a:prstGeom>
            <a:ln w="60325" cap="rnd">
              <a:solidFill>
                <a:srgbClr val="EE0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4313515" y="1523930"/>
              <a:ext cx="8096" cy="2585428"/>
            </a:xfrm>
            <a:prstGeom prst="line">
              <a:avLst/>
            </a:prstGeom>
            <a:ln w="60325" cap="rnd">
              <a:solidFill>
                <a:srgbClr val="EE0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3103846" y="1676400"/>
              <a:ext cx="20354" cy="2895600"/>
            </a:xfrm>
            <a:prstGeom prst="line">
              <a:avLst/>
            </a:prstGeom>
            <a:ln w="60325" cap="rnd">
              <a:solidFill>
                <a:srgbClr val="EE0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2520000" y="1600397"/>
              <a:ext cx="22607" cy="2502027"/>
            </a:xfrm>
            <a:prstGeom prst="line">
              <a:avLst/>
            </a:prstGeom>
            <a:ln w="60325" cap="rnd">
              <a:solidFill>
                <a:srgbClr val="EE0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514600" y="1600200"/>
              <a:ext cx="609600" cy="76200"/>
            </a:xfrm>
            <a:prstGeom prst="line">
              <a:avLst/>
            </a:prstGeom>
            <a:ln w="60325" cap="rnd">
              <a:solidFill>
                <a:srgbClr val="EE0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520000" y="4126800"/>
              <a:ext cx="576000" cy="432000"/>
            </a:xfrm>
            <a:prstGeom prst="line">
              <a:avLst/>
            </a:prstGeom>
            <a:ln w="60325" cap="rnd">
              <a:solidFill>
                <a:srgbClr val="EE0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657600" y="1447800"/>
              <a:ext cx="667207" cy="76199"/>
            </a:xfrm>
            <a:prstGeom prst="line">
              <a:avLst/>
            </a:prstGeom>
            <a:ln w="60325" cap="rnd">
              <a:solidFill>
                <a:srgbClr val="EE0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5"/>
          <p:cNvGrpSpPr>
            <a:grpSpLocks noChangeAspect="1"/>
          </p:cNvGrpSpPr>
          <p:nvPr/>
        </p:nvGrpSpPr>
        <p:grpSpPr>
          <a:xfrm>
            <a:off x="404813" y="3429001"/>
            <a:ext cx="2077556" cy="2939106"/>
            <a:chOff x="2590800" y="4800600"/>
            <a:chExt cx="2210167" cy="3126708"/>
          </a:xfrm>
        </p:grpSpPr>
        <p:cxnSp>
          <p:nvCxnSpPr>
            <p:cNvPr id="37" name="Straight Connector 36"/>
            <p:cNvCxnSpPr/>
            <p:nvPr/>
          </p:nvCxnSpPr>
          <p:spPr>
            <a:xfrm flipV="1">
              <a:off x="2590800" y="4800600"/>
              <a:ext cx="1371600" cy="152400"/>
            </a:xfrm>
            <a:prstGeom prst="line">
              <a:avLst/>
            </a:prstGeom>
            <a:ln w="60325" cap="rnd">
              <a:solidFill>
                <a:srgbClr val="2FC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3200400" y="5105400"/>
              <a:ext cx="1524000" cy="228600"/>
            </a:xfrm>
            <a:prstGeom prst="line">
              <a:avLst/>
            </a:prstGeom>
            <a:ln w="60325" cap="rnd">
              <a:solidFill>
                <a:srgbClr val="2FC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60000" flipV="1">
              <a:off x="3200378" y="7391138"/>
              <a:ext cx="1570214" cy="536170"/>
            </a:xfrm>
            <a:prstGeom prst="line">
              <a:avLst/>
            </a:prstGeom>
            <a:ln w="60325" cap="rnd">
              <a:solidFill>
                <a:srgbClr val="2FC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60000" flipH="1" flipV="1">
              <a:off x="4724767" y="5105403"/>
              <a:ext cx="76200" cy="2297872"/>
            </a:xfrm>
            <a:prstGeom prst="line">
              <a:avLst/>
            </a:prstGeom>
            <a:ln w="60325" cap="rnd">
              <a:solidFill>
                <a:srgbClr val="2FC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3200400" y="5334000"/>
              <a:ext cx="0" cy="2590800"/>
            </a:xfrm>
            <a:prstGeom prst="line">
              <a:avLst/>
            </a:prstGeom>
            <a:ln w="60325" cap="rnd">
              <a:solidFill>
                <a:srgbClr val="2FC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2590800" y="4953000"/>
              <a:ext cx="1" cy="2286000"/>
            </a:xfrm>
            <a:prstGeom prst="line">
              <a:avLst/>
            </a:prstGeom>
            <a:ln w="60325" cap="rnd">
              <a:solidFill>
                <a:srgbClr val="2FC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590800" y="4953000"/>
              <a:ext cx="609600" cy="381000"/>
            </a:xfrm>
            <a:prstGeom prst="line">
              <a:avLst/>
            </a:prstGeom>
            <a:ln w="60325" cap="rnd">
              <a:solidFill>
                <a:srgbClr val="2FC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590800" y="7239000"/>
              <a:ext cx="609600" cy="685800"/>
            </a:xfrm>
            <a:prstGeom prst="line">
              <a:avLst/>
            </a:prstGeom>
            <a:ln w="60325" cap="rnd">
              <a:solidFill>
                <a:srgbClr val="2FC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962400" y="4800600"/>
              <a:ext cx="762000" cy="304800"/>
            </a:xfrm>
            <a:prstGeom prst="line">
              <a:avLst/>
            </a:prstGeom>
            <a:ln w="60325" cap="rnd">
              <a:solidFill>
                <a:srgbClr val="2FC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60"/>
          <p:cNvGrpSpPr>
            <a:grpSpLocks noChangeAspect="1"/>
          </p:cNvGrpSpPr>
          <p:nvPr/>
        </p:nvGrpSpPr>
        <p:grpSpPr>
          <a:xfrm>
            <a:off x="3412998" y="3429000"/>
            <a:ext cx="2149602" cy="2843022"/>
            <a:chOff x="914400" y="7772400"/>
            <a:chExt cx="2362200" cy="3124200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1600200" y="7772400"/>
              <a:ext cx="1600200" cy="76200"/>
            </a:xfrm>
            <a:prstGeom prst="line">
              <a:avLst/>
            </a:prstGeom>
            <a:ln w="60325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914400" y="8001000"/>
              <a:ext cx="1859341" cy="76200"/>
            </a:xfrm>
            <a:prstGeom prst="line">
              <a:avLst/>
            </a:prstGeom>
            <a:ln w="60325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914400" y="10667920"/>
              <a:ext cx="1905000" cy="228680"/>
            </a:xfrm>
            <a:prstGeom prst="line">
              <a:avLst/>
            </a:prstGeom>
            <a:ln w="60325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2784038" y="8078993"/>
              <a:ext cx="35362" cy="2808791"/>
            </a:xfrm>
            <a:prstGeom prst="line">
              <a:avLst/>
            </a:prstGeom>
            <a:ln w="60325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60000" flipH="1" flipV="1">
              <a:off x="3199966" y="7848596"/>
              <a:ext cx="76200" cy="2412000"/>
            </a:xfrm>
            <a:prstGeom prst="line">
              <a:avLst/>
            </a:prstGeom>
            <a:ln w="60325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914400" y="8001000"/>
              <a:ext cx="1" cy="2667000"/>
            </a:xfrm>
            <a:prstGeom prst="line">
              <a:avLst/>
            </a:prstGeom>
            <a:ln w="60325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2743200" y="7848600"/>
              <a:ext cx="457200" cy="228600"/>
            </a:xfrm>
            <a:prstGeom prst="line">
              <a:avLst/>
            </a:prstGeom>
            <a:ln w="60325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914400" y="7772400"/>
              <a:ext cx="685800" cy="228600"/>
            </a:xfrm>
            <a:prstGeom prst="line">
              <a:avLst/>
            </a:prstGeom>
            <a:ln w="60325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2819400" y="10210800"/>
              <a:ext cx="457200" cy="685800"/>
            </a:xfrm>
            <a:prstGeom prst="line">
              <a:avLst/>
            </a:prstGeom>
            <a:ln w="60325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Users\naira\Desktop\parallelopiped\haier-fridge-freezer-combination-r-0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953000" y="685800"/>
            <a:ext cx="3886202" cy="4114800"/>
          </a:xfrm>
          <a:prstGeom prst="rect">
            <a:avLst/>
          </a:prstGeom>
          <a:noFill/>
        </p:spPr>
      </p:pic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z="1400" smtClean="0">
                <a:solidFill>
                  <a:schemeClr val="tx1"/>
                </a:solidFill>
              </a:rPr>
              <a:pPr/>
              <a:t>6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943600" y="228600"/>
            <a:ext cx="3429000" cy="3124200"/>
            <a:chOff x="5444539" y="228600"/>
            <a:chExt cx="3699461" cy="3529584"/>
          </a:xfrm>
        </p:grpSpPr>
        <p:grpSp>
          <p:nvGrpSpPr>
            <p:cNvPr id="18" name="Group 17"/>
            <p:cNvGrpSpPr/>
            <p:nvPr/>
          </p:nvGrpSpPr>
          <p:grpSpPr>
            <a:xfrm>
              <a:off x="5638800" y="228600"/>
              <a:ext cx="2971800" cy="2552700"/>
              <a:chOff x="5638800" y="228600"/>
              <a:chExt cx="2971800" cy="2552700"/>
            </a:xfrm>
          </p:grpSpPr>
          <p:pic>
            <p:nvPicPr>
              <p:cNvPr id="1027" name="Picture 3" descr="C:\Users\naira\Desktop\parallelopiped\0ffbcc65c6a458ca46aa5361aab3c046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477000" y="228600"/>
                <a:ext cx="2133600" cy="2133600"/>
              </a:xfrm>
              <a:prstGeom prst="rect">
                <a:avLst/>
              </a:prstGeom>
              <a:noFill/>
            </p:spPr>
          </p:pic>
          <p:pic>
            <p:nvPicPr>
              <p:cNvPr id="1026" name="Picture 2" descr="C:\Users\naira\Desktop\parallelopiped\29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638800" y="1219200"/>
                <a:ext cx="1717309" cy="1562100"/>
              </a:xfrm>
              <a:prstGeom prst="rect">
                <a:avLst/>
              </a:prstGeom>
              <a:noFill/>
            </p:spPr>
          </p:pic>
        </p:grpSp>
        <p:pic>
          <p:nvPicPr>
            <p:cNvPr id="1032" name="Picture 8" descr="C:\Users\naira\Desktop\parallelopiped\13186domino_effec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44539" y="1295400"/>
              <a:ext cx="3699461" cy="24627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0" name="Picture 3" descr="C:\Users\naira\Desktop\parallelopiped\juwel-rio-240-aquarium--beechx8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 flipH="1">
            <a:off x="4876800" y="3810001"/>
            <a:ext cx="4038600" cy="2743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roup 16"/>
          <p:cNvGrpSpPr/>
          <p:nvPr/>
        </p:nvGrpSpPr>
        <p:grpSpPr>
          <a:xfrm>
            <a:off x="533400" y="304800"/>
            <a:ext cx="3124200" cy="2590800"/>
            <a:chOff x="533400" y="304800"/>
            <a:chExt cx="3505200" cy="2667000"/>
          </a:xfrm>
        </p:grpSpPr>
        <p:pic>
          <p:nvPicPr>
            <p:cNvPr id="1035" name="Picture 11" descr="C:\Users\naira\Desktop\parallelopiped\o.29304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3400" y="304800"/>
              <a:ext cx="2157737" cy="2137223"/>
            </a:xfrm>
            <a:prstGeom prst="rect">
              <a:avLst/>
            </a:prstGeom>
            <a:noFill/>
          </p:spPr>
        </p:pic>
        <p:pic>
          <p:nvPicPr>
            <p:cNvPr id="1028" name="Picture 4" descr="C:\Users\naira\Desktop\parallelopiped\HzNQFFVcuZA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33600" y="1066800"/>
              <a:ext cx="1905000" cy="1905000"/>
            </a:xfrm>
            <a:prstGeom prst="rect">
              <a:avLst/>
            </a:prstGeom>
            <a:noFill/>
          </p:spPr>
        </p:pic>
      </p:grpSp>
      <p:grpSp>
        <p:nvGrpSpPr>
          <p:cNvPr id="20" name="Group 19"/>
          <p:cNvGrpSpPr/>
          <p:nvPr/>
        </p:nvGrpSpPr>
        <p:grpSpPr>
          <a:xfrm>
            <a:off x="152400" y="3124200"/>
            <a:ext cx="5257800" cy="3733801"/>
            <a:chOff x="152400" y="3124200"/>
            <a:chExt cx="4788353" cy="3733801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 r="4444"/>
            <a:stretch>
              <a:fillRect/>
            </a:stretch>
          </p:blipFill>
          <p:spPr bwMode="auto">
            <a:xfrm flipH="1">
              <a:off x="152400" y="3124200"/>
              <a:ext cx="3810000" cy="3547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4" name="Picture 10" descr="C:\Users\naira\Desktop\parallelopiped\kvittra-boite-avec-couvercle__0169078_PE323947_S4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</a:blip>
            <a:srcRect/>
            <a:stretch>
              <a:fillRect/>
            </a:stretch>
          </p:blipFill>
          <p:spPr bwMode="auto">
            <a:xfrm>
              <a:off x="3414032" y="5331279"/>
              <a:ext cx="1526721" cy="1526722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37" name="Picture 13" descr="C:\Users\naira\Desktop\parallelopiped\pravilnullnoe_ispolnullzovanie_vewej_22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1943100"/>
            <a:ext cx="2078182" cy="1714500"/>
          </a:xfrm>
          <a:prstGeom prst="rect">
            <a:avLst/>
          </a:prstGeom>
          <a:noFill/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077200" y="6416675"/>
            <a:ext cx="838200" cy="365125"/>
          </a:xfrm>
        </p:spPr>
        <p:txBody>
          <a:bodyPr/>
          <a:lstStyle/>
          <a:p>
            <a:fld id="{B6F15528-21DE-4FAA-801E-634DDDAF4B2B}" type="slidenum">
              <a:rPr lang="en-US" sz="1400" smtClean="0">
                <a:solidFill>
                  <a:schemeClr val="tx1"/>
                </a:solidFill>
              </a:rPr>
              <a:pPr/>
              <a:t>7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6000" b="6000"/>
          <a:stretch>
            <a:fillRect/>
          </a:stretch>
        </p:blipFill>
        <p:spPr bwMode="auto">
          <a:xfrm>
            <a:off x="1371600" y="167640"/>
            <a:ext cx="6324600" cy="653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 descr="C:\Users\naira\Desktop\parallelopiped\2-alyuminievyie-svetoprozrachnyie-fasady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"/>
            <a:ext cx="8382000" cy="65532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152400" y="152400"/>
            <a:ext cx="8842188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 l="207" b="33500"/>
          <a:stretch>
            <a:fillRect/>
          </a:stretch>
        </p:blipFill>
        <p:spPr bwMode="auto">
          <a:xfrm>
            <a:off x="228600" y="152400"/>
            <a:ext cx="8642111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:\parallelopiped\20120330-1100-ev-magyar-szellemi-teljesitmenyet.jpg"/>
          <p:cNvPicPr>
            <a:picLocks noChangeAspect="1" noChangeArrowheads="1"/>
          </p:cNvPicPr>
          <p:nvPr/>
        </p:nvPicPr>
        <p:blipFill>
          <a:blip r:embed="rId6" cstate="print">
            <a:lum bright="-10000"/>
          </a:blip>
          <a:srcRect/>
          <a:stretch>
            <a:fillRect/>
          </a:stretch>
        </p:blipFill>
        <p:spPr bwMode="auto">
          <a:xfrm>
            <a:off x="228600" y="152400"/>
            <a:ext cx="8667750" cy="6540500"/>
          </a:xfrm>
          <a:prstGeom prst="rect">
            <a:avLst/>
          </a:prstGeom>
          <a:noFill/>
        </p:spPr>
      </p:pic>
      <p:pic>
        <p:nvPicPr>
          <p:cNvPr id="7" name="Picture 6" descr="C:\Users\naira\Desktop\parallelopiped\081259077791_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228600"/>
            <a:ext cx="8835484" cy="640080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>
                <a:solidFill>
                  <a:schemeClr val="tx1"/>
                </a:solidFill>
              </a:rPr>
              <a:pPr/>
              <a:t>8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b="4982"/>
          <a:stretch>
            <a:fillRect/>
          </a:stretch>
        </p:blipFill>
        <p:spPr bwMode="auto">
          <a:xfrm flipH="1">
            <a:off x="5029200" y="2895600"/>
            <a:ext cx="411480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90600" y="2514600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rgbClr val="00467A"/>
                </a:solidFill>
                <a:latin typeface="Sylfaen" pitchFamily="18" charset="0"/>
              </a:rPr>
              <a:t>  </a:t>
            </a:r>
            <a:r>
              <a:rPr lang="en-CA" sz="2800" b="1" dirty="0" err="1" smtClean="0">
                <a:solidFill>
                  <a:srgbClr val="002060"/>
                </a:solidFill>
                <a:latin typeface="Sylfaen" pitchFamily="18" charset="0"/>
              </a:rPr>
              <a:t>Դրա</a:t>
            </a:r>
            <a:r>
              <a:rPr lang="en-CA" sz="28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800" b="1" dirty="0" err="1" smtClean="0">
                <a:solidFill>
                  <a:srgbClr val="002060"/>
                </a:solidFill>
                <a:latin typeface="Sylfaen" pitchFamily="18" charset="0"/>
              </a:rPr>
              <a:t>համար</a:t>
            </a:r>
            <a:r>
              <a:rPr lang="en-CA" sz="2800" b="1" dirty="0" smtClean="0">
                <a:solidFill>
                  <a:srgbClr val="002060"/>
                </a:solidFill>
                <a:latin typeface="Sylfaen" pitchFamily="18" charset="0"/>
              </a:rPr>
              <a:t>  պետք  է  </a:t>
            </a:r>
            <a:r>
              <a:rPr lang="en-CA" sz="2800" b="1" dirty="0" err="1" smtClean="0">
                <a:solidFill>
                  <a:srgbClr val="002060"/>
                </a:solidFill>
                <a:latin typeface="Sylfaen" pitchFamily="18" charset="0"/>
              </a:rPr>
              <a:t>կարողանալ</a:t>
            </a:r>
            <a:r>
              <a:rPr lang="en-CA" sz="28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800" b="1" dirty="0" err="1" smtClean="0">
                <a:solidFill>
                  <a:srgbClr val="002060"/>
                </a:solidFill>
                <a:latin typeface="Sylfaen" pitchFamily="18" charset="0"/>
              </a:rPr>
              <a:t>չափել</a:t>
            </a:r>
            <a:r>
              <a:rPr lang="en-CA" sz="28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800" b="1" dirty="0" err="1" smtClean="0">
                <a:solidFill>
                  <a:srgbClr val="002060"/>
                </a:solidFill>
                <a:latin typeface="Sylfaen" pitchFamily="18" charset="0"/>
              </a:rPr>
              <a:t>դրանց</a:t>
            </a:r>
            <a:r>
              <a:rPr lang="en-CA" sz="28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endParaRPr lang="en-CA" sz="2800" b="1" i="1" dirty="0">
              <a:solidFill>
                <a:srgbClr val="FF0066"/>
              </a:solidFill>
              <a:latin typeface="Sylfae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28600"/>
            <a:ext cx="86868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600" b="1" dirty="0" err="1" smtClean="0">
                <a:solidFill>
                  <a:srgbClr val="002060"/>
                </a:solidFill>
                <a:latin typeface="Sylfaen" pitchFamily="18" charset="0"/>
              </a:rPr>
              <a:t>Հաճախ</a:t>
            </a:r>
            <a:r>
              <a:rPr lang="en-CA" sz="26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600" b="1" dirty="0" err="1" smtClean="0">
                <a:solidFill>
                  <a:srgbClr val="002060"/>
                </a:solidFill>
                <a:latin typeface="Sylfaen" pitchFamily="18" charset="0"/>
              </a:rPr>
              <a:t>անհրաժեշտ</a:t>
            </a:r>
            <a:r>
              <a:rPr lang="en-CA" sz="2600" b="1" dirty="0" smtClean="0">
                <a:solidFill>
                  <a:srgbClr val="002060"/>
                </a:solidFill>
                <a:latin typeface="Sylfaen" pitchFamily="18" charset="0"/>
              </a:rPr>
              <a:t>  է  </a:t>
            </a:r>
            <a:r>
              <a:rPr lang="en-CA" sz="2600" b="1" dirty="0" err="1" smtClean="0">
                <a:solidFill>
                  <a:srgbClr val="002060"/>
                </a:solidFill>
                <a:latin typeface="Sylfaen" pitchFamily="18" charset="0"/>
              </a:rPr>
              <a:t>լինում</a:t>
            </a:r>
            <a:r>
              <a:rPr lang="en-CA" sz="26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600" b="1" dirty="0" err="1" smtClean="0">
                <a:solidFill>
                  <a:srgbClr val="002060"/>
                </a:solidFill>
                <a:latin typeface="Sylfaen" pitchFamily="18" charset="0"/>
              </a:rPr>
              <a:t>համեմատել</a:t>
            </a:r>
            <a:r>
              <a:rPr lang="en-CA" sz="26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600" b="1" dirty="0" err="1" smtClean="0">
                <a:solidFill>
                  <a:srgbClr val="002060"/>
                </a:solidFill>
                <a:latin typeface="Sylfaen" pitchFamily="18" charset="0"/>
              </a:rPr>
              <a:t>ուղղանկյունանիստի</a:t>
            </a:r>
            <a:r>
              <a:rPr lang="en-CA" sz="26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600" b="1" dirty="0" err="1" smtClean="0">
                <a:solidFill>
                  <a:srgbClr val="002060"/>
                </a:solidFill>
                <a:latin typeface="Sylfaen" pitchFamily="18" charset="0"/>
              </a:rPr>
              <a:t>ձև</a:t>
            </a:r>
            <a:r>
              <a:rPr lang="en-CA" sz="26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600" b="1" dirty="0" err="1" smtClean="0">
                <a:solidFill>
                  <a:srgbClr val="002060"/>
                </a:solidFill>
                <a:latin typeface="Sylfaen" pitchFamily="18" charset="0"/>
              </a:rPr>
              <a:t>ունեցող</a:t>
            </a:r>
            <a:r>
              <a:rPr lang="en-CA" sz="26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600" b="1" dirty="0" err="1" smtClean="0">
                <a:solidFill>
                  <a:srgbClr val="002060"/>
                </a:solidFill>
                <a:latin typeface="Sylfaen" pitchFamily="18" charset="0"/>
              </a:rPr>
              <a:t>առարկաների</a:t>
            </a:r>
            <a:r>
              <a:rPr lang="en-CA" sz="26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600" b="1" dirty="0" err="1" smtClean="0">
                <a:solidFill>
                  <a:srgbClr val="002060"/>
                </a:solidFill>
                <a:latin typeface="Sylfaen" pitchFamily="18" charset="0"/>
              </a:rPr>
              <a:t>տարողությունները</a:t>
            </a:r>
            <a:r>
              <a:rPr lang="en-CA" sz="26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600" b="1" dirty="0" err="1" smtClean="0">
                <a:solidFill>
                  <a:srgbClr val="002060"/>
                </a:solidFill>
                <a:latin typeface="Sylfaen" pitchFamily="18" charset="0"/>
              </a:rPr>
              <a:t>կամ</a:t>
            </a:r>
            <a:r>
              <a:rPr lang="en-CA" sz="26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600" b="1" dirty="0" err="1" smtClean="0">
                <a:solidFill>
                  <a:srgbClr val="002060"/>
                </a:solidFill>
                <a:latin typeface="Sylfaen" pitchFamily="18" charset="0"/>
              </a:rPr>
              <a:t>իմանալ</a:t>
            </a:r>
            <a:r>
              <a:rPr lang="en-CA" sz="2600" b="1" dirty="0" smtClean="0">
                <a:solidFill>
                  <a:srgbClr val="002060"/>
                </a:solidFill>
                <a:latin typeface="Sylfaen" pitchFamily="18" charset="0"/>
              </a:rPr>
              <a:t>,  </a:t>
            </a:r>
            <a:r>
              <a:rPr lang="en-CA" sz="2600" b="1" dirty="0" err="1" smtClean="0">
                <a:solidFill>
                  <a:srgbClr val="002060"/>
                </a:solidFill>
                <a:latin typeface="Sylfaen" pitchFamily="18" charset="0"/>
              </a:rPr>
              <a:t>թե</a:t>
            </a:r>
            <a:r>
              <a:rPr lang="en-CA" sz="26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600" b="1" dirty="0" err="1" smtClean="0">
                <a:solidFill>
                  <a:srgbClr val="002060"/>
                </a:solidFill>
                <a:latin typeface="Sylfaen" pitchFamily="18" charset="0"/>
              </a:rPr>
              <a:t>տարածության</a:t>
            </a:r>
            <a:r>
              <a:rPr lang="en-CA" sz="26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600" b="1" dirty="0" err="1" smtClean="0">
                <a:solidFill>
                  <a:srgbClr val="002060"/>
                </a:solidFill>
                <a:latin typeface="Sylfaen" pitchFamily="18" charset="0"/>
              </a:rPr>
              <a:t>մեջ</a:t>
            </a:r>
            <a:r>
              <a:rPr lang="en-CA" sz="26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600" b="1" dirty="0" err="1" smtClean="0">
                <a:solidFill>
                  <a:srgbClr val="002060"/>
                </a:solidFill>
                <a:latin typeface="Sylfaen" pitchFamily="18" charset="0"/>
              </a:rPr>
              <a:t>ինչքան</a:t>
            </a:r>
            <a:r>
              <a:rPr lang="en-CA" sz="26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600" b="1" dirty="0" err="1" smtClean="0">
                <a:solidFill>
                  <a:srgbClr val="002060"/>
                </a:solidFill>
                <a:latin typeface="Sylfaen" pitchFamily="18" charset="0"/>
              </a:rPr>
              <a:t>տեղ</a:t>
            </a:r>
            <a:r>
              <a:rPr lang="en-CA" sz="26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600" b="1" dirty="0" err="1" smtClean="0">
                <a:solidFill>
                  <a:srgbClr val="002060"/>
                </a:solidFill>
                <a:latin typeface="Sylfaen" pitchFamily="18" charset="0"/>
              </a:rPr>
              <a:t>են</a:t>
            </a:r>
            <a:r>
              <a:rPr lang="en-CA" sz="26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600" b="1" dirty="0" err="1" smtClean="0">
                <a:solidFill>
                  <a:srgbClr val="002060"/>
                </a:solidFill>
                <a:latin typeface="Sylfaen" pitchFamily="18" charset="0"/>
              </a:rPr>
              <a:t>զբաղեցնում</a:t>
            </a:r>
            <a:r>
              <a:rPr lang="en-CA" sz="26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600" b="1" dirty="0" err="1" smtClean="0">
                <a:solidFill>
                  <a:srgbClr val="002060"/>
                </a:solidFill>
                <a:latin typeface="Sylfaen" pitchFamily="18" charset="0"/>
              </a:rPr>
              <a:t>դրանք</a:t>
            </a:r>
            <a:r>
              <a:rPr lang="en-CA" sz="2600" b="1" dirty="0" smtClean="0">
                <a:solidFill>
                  <a:srgbClr val="002060"/>
                </a:solidFill>
                <a:latin typeface="Sylfaen" pitchFamily="18" charset="0"/>
              </a:rPr>
              <a:t>:</a:t>
            </a:r>
            <a:endParaRPr lang="en-CA" sz="2600" b="1" dirty="0">
              <a:solidFill>
                <a:srgbClr val="002060"/>
              </a:solidFill>
              <a:latin typeface="Sylfae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000" y="72000"/>
            <a:ext cx="9000000" cy="6732000"/>
          </a:xfrm>
          <a:prstGeom prst="rect">
            <a:avLst/>
          </a:prstGeom>
          <a:noFill/>
          <a:ln w="38100" cap="rnd">
            <a:solidFill>
              <a:srgbClr val="00A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ounded Rectangular Callout 14"/>
          <p:cNvSpPr/>
          <p:nvPr/>
        </p:nvSpPr>
        <p:spPr>
          <a:xfrm>
            <a:off x="990600" y="2438400"/>
            <a:ext cx="4953000" cy="1600200"/>
          </a:xfrm>
          <a:prstGeom prst="wedgeRoundRectCallout">
            <a:avLst>
              <a:gd name="adj1" fmla="val 51911"/>
              <a:gd name="adj2" fmla="val 89366"/>
              <a:gd name="adj3" fmla="val 16667"/>
            </a:avLst>
          </a:prstGeom>
          <a:noFill/>
          <a:ln w="82550" cmpd="thickThin">
            <a:solidFill>
              <a:srgbClr val="00A800"/>
            </a:solidFill>
          </a:ln>
          <a:effectLst>
            <a:outerShdw blurRad="38100" dist="114300" dir="19200000" sx="99000" sy="99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extBox 15"/>
          <p:cNvSpPr txBox="1"/>
          <p:nvPr/>
        </p:nvSpPr>
        <p:spPr>
          <a:xfrm>
            <a:off x="6705600" y="42672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i="1" spc="300" dirty="0" smtClean="0">
                <a:ln>
                  <a:solidFill>
                    <a:srgbClr val="FF0066"/>
                  </a:solidFill>
                </a:ln>
                <a:solidFill>
                  <a:srgbClr val="FF0066"/>
                </a:solidFill>
                <a:latin typeface="Sylfaen" pitchFamily="18" charset="0"/>
              </a:rPr>
              <a:t>ԾԱՎԱԼ</a:t>
            </a:r>
            <a:endParaRPr lang="en-CA" sz="1600" b="1" i="1" spc="300" dirty="0">
              <a:ln>
                <a:solidFill>
                  <a:srgbClr val="FF0066"/>
                </a:solidFill>
              </a:ln>
              <a:solidFill>
                <a:srgbClr val="FF0066"/>
              </a:solidFill>
              <a:latin typeface="Sylfae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7400" y="33528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i="1" dirty="0" err="1" smtClean="0">
                <a:solidFill>
                  <a:srgbClr val="FF0066"/>
                </a:solidFill>
                <a:latin typeface="Sylfaen" pitchFamily="18" charset="0"/>
              </a:rPr>
              <a:t>ծավալները</a:t>
            </a:r>
            <a:r>
              <a:rPr lang="en-CA" sz="2800" b="1" i="1" dirty="0" smtClean="0">
                <a:solidFill>
                  <a:srgbClr val="FF0066"/>
                </a:solidFill>
                <a:latin typeface="Sylfaen" pitchFamily="18" charset="0"/>
              </a:rPr>
              <a:t>:</a:t>
            </a:r>
            <a:endParaRPr lang="en-CA" sz="2800" b="1" i="1" dirty="0">
              <a:solidFill>
                <a:srgbClr val="FF0066"/>
              </a:solidFill>
              <a:latin typeface="Sylfaen" pitchFamily="18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/>
          <a:srcRect t="12792"/>
          <a:stretch>
            <a:fillRect/>
          </a:stretch>
        </p:blipFill>
        <p:spPr bwMode="auto">
          <a:xfrm>
            <a:off x="96896" y="4612830"/>
            <a:ext cx="4856104" cy="216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pPr/>
              <a:t>9</a:t>
            </a:fld>
            <a:endParaRPr lang="en-US" sz="14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 animBg="1"/>
      <p:bldP spid="16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4507</TotalTime>
  <Words>1060</Words>
  <Application>Microsoft Office PowerPoint</Application>
  <PresentationFormat>On-screen Show (4:3)</PresentationFormat>
  <Paragraphs>273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Gayane</dc:creator>
  <cp:lastModifiedBy>мм</cp:lastModifiedBy>
  <cp:revision>91</cp:revision>
  <dcterms:created xsi:type="dcterms:W3CDTF">2006-08-16T00:00:00Z</dcterms:created>
  <dcterms:modified xsi:type="dcterms:W3CDTF">2021-06-24T16:29:13Z</dcterms:modified>
</cp:coreProperties>
</file>